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webextensions/webextension1.xml" ContentType="application/vnd.ms-office.webextension+xml"/>
  <Override PartName="/ppt/notesSlides/notesSlide2.xml" ContentType="application/vnd.openxmlformats-officedocument.presentationml.notesSlide+xml"/>
  <Override PartName="/ppt/webextensions/webextension2.xml" ContentType="application/vnd.ms-office.webextension+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webextensions/webextension3.xml" ContentType="application/vnd.ms-office.webextension+xml"/>
  <Override PartName="/ppt/notesSlides/notesSlide5.xml" ContentType="application/vnd.openxmlformats-officedocument.presentationml.notesSlide+xml"/>
  <Override PartName="/ppt/webextensions/webextension4.xml" ContentType="application/vnd.ms-office.webextension+xml"/>
  <Override PartName="/ppt/webextensions/webextension5.xml" ContentType="application/vnd.ms-office.webextension+xml"/>
  <Override PartName="/ppt/notesSlides/notesSlide6.xml" ContentType="application/vnd.openxmlformats-officedocument.presentationml.notesSlide+xml"/>
  <Override PartName="/ppt/webextensions/webextension6.xml" ContentType="application/vnd.ms-office.webextension+xml"/>
  <Override PartName="/ppt/webextensions/webextension7.xml" ContentType="application/vnd.ms-office.webextension+xml"/>
  <Override PartName="/ppt/webextensions/webextension8.xml" ContentType="application/vnd.ms-office.webextension+xml"/>
  <Override PartName="/ppt/webextensions/webextension9.xml" ContentType="application/vnd.ms-office.webextension+xml"/>
  <Override PartName="/ppt/notesSlides/notesSlide7.xml" ContentType="application/vnd.openxmlformats-officedocument.presentationml.notesSlide+xml"/>
  <Override PartName="/ppt/webextensions/webextension10.xml" ContentType="application/vnd.ms-office.webextension+xml"/>
  <Override PartName="/ppt/webextensions/webextension11.xml" ContentType="application/vnd.ms-office.webextension+xml"/>
  <Override PartName="/ppt/webextensions/webextension12.xml" ContentType="application/vnd.ms-office.webextension+xml"/>
  <Override PartName="/ppt/notesSlides/notesSlide8.xml" ContentType="application/vnd.openxmlformats-officedocument.presentationml.notesSlide+xml"/>
  <Override PartName="/ppt/webextensions/webextension13.xml" ContentType="application/vnd.ms-office.webextension+xml"/>
  <Override PartName="/ppt/notesSlides/notesSlide9.xml" ContentType="application/vnd.openxmlformats-officedocument.presentationml.notesSlide+xml"/>
  <Override PartName="/ppt/webextensions/webextension14.xml" ContentType="application/vnd.ms-office.webextension+xml"/>
  <Override PartName="/ppt/comments/modernComment_1767_6B901B47.xml" ContentType="application/vnd.ms-powerpoint.comments+xml"/>
  <Override PartName="/ppt/comments/modernComment_176A_6DEADA22.xml" ContentType="application/vnd.ms-powerpoint.comments+xml"/>
  <Override PartName="/ppt/comments/modernComment_17F4_BEE1FE8A.xml" ContentType="application/vnd.ms-powerpoint.comments+xml"/>
  <Override PartName="/ppt/notesSlides/notesSlide10.xml" ContentType="application/vnd.openxmlformats-officedocument.presentationml.notesSlide+xml"/>
  <Override PartName="/ppt/webextensions/webextension15.xml" ContentType="application/vnd.ms-office.webextension+xml"/>
  <Override PartName="/ppt/notesSlides/notesSlide11.xml" ContentType="application/vnd.openxmlformats-officedocument.presentationml.notesSlide+xml"/>
  <Override PartName="/ppt/webextensions/webextension16.xml" ContentType="application/vnd.ms-office.webextension+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168"/>
  </p:notesMasterIdLst>
  <p:handoutMasterIdLst>
    <p:handoutMasterId r:id="rId169"/>
  </p:handoutMasterIdLst>
  <p:sldIdLst>
    <p:sldId id="6071" r:id="rId5"/>
    <p:sldId id="5949" r:id="rId6"/>
    <p:sldId id="6050" r:id="rId7"/>
    <p:sldId id="266" r:id="rId8"/>
    <p:sldId id="5951" r:id="rId9"/>
    <p:sldId id="5950" r:id="rId10"/>
    <p:sldId id="6029" r:id="rId11"/>
    <p:sldId id="6033" r:id="rId12"/>
    <p:sldId id="6034" r:id="rId13"/>
    <p:sldId id="6035" r:id="rId14"/>
    <p:sldId id="6030" r:id="rId15"/>
    <p:sldId id="6037" r:id="rId16"/>
    <p:sldId id="6036" r:id="rId17"/>
    <p:sldId id="6031" r:id="rId18"/>
    <p:sldId id="6065" r:id="rId19"/>
    <p:sldId id="6051" r:id="rId20"/>
    <p:sldId id="6046" r:id="rId21"/>
    <p:sldId id="6000" r:id="rId22"/>
    <p:sldId id="6001" r:id="rId23"/>
    <p:sldId id="6011" r:id="rId24"/>
    <p:sldId id="6131" r:id="rId25"/>
    <p:sldId id="6024" r:id="rId26"/>
    <p:sldId id="6141" r:id="rId27"/>
    <p:sldId id="393" r:id="rId28"/>
    <p:sldId id="6079" r:id="rId29"/>
    <p:sldId id="5965" r:id="rId30"/>
    <p:sldId id="5966" r:id="rId31"/>
    <p:sldId id="5952" r:id="rId32"/>
    <p:sldId id="6151" r:id="rId33"/>
    <p:sldId id="6143" r:id="rId34"/>
    <p:sldId id="6142" r:id="rId35"/>
    <p:sldId id="5954" r:id="rId36"/>
    <p:sldId id="376" r:id="rId37"/>
    <p:sldId id="6075" r:id="rId38"/>
    <p:sldId id="6076" r:id="rId39"/>
    <p:sldId id="5959" r:id="rId40"/>
    <p:sldId id="6002" r:id="rId41"/>
    <p:sldId id="5960" r:id="rId42"/>
    <p:sldId id="6003" r:id="rId43"/>
    <p:sldId id="6023" r:id="rId44"/>
    <p:sldId id="6052" r:id="rId45"/>
    <p:sldId id="6062" r:id="rId46"/>
    <p:sldId id="5955" r:id="rId47"/>
    <p:sldId id="5958" r:id="rId48"/>
    <p:sldId id="5956" r:id="rId49"/>
    <p:sldId id="5957" r:id="rId50"/>
    <p:sldId id="6080" r:id="rId51"/>
    <p:sldId id="5967" r:id="rId52"/>
    <p:sldId id="6106" r:id="rId53"/>
    <p:sldId id="5968" r:id="rId54"/>
    <p:sldId id="6107" r:id="rId55"/>
    <p:sldId id="6004" r:id="rId56"/>
    <p:sldId id="5969" r:id="rId57"/>
    <p:sldId id="5996" r:id="rId58"/>
    <p:sldId id="6108" r:id="rId59"/>
    <p:sldId id="5995" r:id="rId60"/>
    <p:sldId id="6077" r:id="rId61"/>
    <p:sldId id="6081" r:id="rId62"/>
    <p:sldId id="6144" r:id="rId63"/>
    <p:sldId id="6005" r:id="rId64"/>
    <p:sldId id="6053" r:id="rId65"/>
    <p:sldId id="6006" r:id="rId66"/>
    <p:sldId id="6007" r:id="rId67"/>
    <p:sldId id="6078" r:id="rId68"/>
    <p:sldId id="6082" r:id="rId69"/>
    <p:sldId id="6009" r:id="rId70"/>
    <p:sldId id="6055" r:id="rId71"/>
    <p:sldId id="6145" r:id="rId72"/>
    <p:sldId id="5987" r:id="rId73"/>
    <p:sldId id="5988" r:id="rId74"/>
    <p:sldId id="5989" r:id="rId75"/>
    <p:sldId id="6148" r:id="rId76"/>
    <p:sldId id="6040" r:id="rId77"/>
    <p:sldId id="6042" r:id="rId78"/>
    <p:sldId id="6043" r:id="rId79"/>
    <p:sldId id="6090" r:id="rId80"/>
    <p:sldId id="6083" r:id="rId81"/>
    <p:sldId id="5970" r:id="rId82"/>
    <p:sldId id="6146" r:id="rId83"/>
    <p:sldId id="6010" r:id="rId84"/>
    <p:sldId id="6056" r:id="rId85"/>
    <p:sldId id="5971" r:id="rId86"/>
    <p:sldId id="6057" r:id="rId87"/>
    <p:sldId id="5972" r:id="rId88"/>
    <p:sldId id="6150" r:id="rId89"/>
    <p:sldId id="6058" r:id="rId90"/>
    <p:sldId id="5975" r:id="rId91"/>
    <p:sldId id="6109" r:id="rId92"/>
    <p:sldId id="5976" r:id="rId93"/>
    <p:sldId id="6110" r:id="rId94"/>
    <p:sldId id="5977" r:id="rId95"/>
    <p:sldId id="6111" r:id="rId96"/>
    <p:sldId id="5990" r:id="rId97"/>
    <p:sldId id="6112" r:id="rId98"/>
    <p:sldId id="5985" r:id="rId99"/>
    <p:sldId id="6113" r:id="rId100"/>
    <p:sldId id="6091" r:id="rId101"/>
    <p:sldId id="6084" r:id="rId102"/>
    <p:sldId id="6115" r:id="rId103"/>
    <p:sldId id="6059" r:id="rId104"/>
    <p:sldId id="6117" r:id="rId105"/>
    <p:sldId id="6118" r:id="rId106"/>
    <p:sldId id="6012" r:id="rId107"/>
    <p:sldId id="6119" r:id="rId108"/>
    <p:sldId id="6116" r:id="rId109"/>
    <p:sldId id="5991" r:id="rId110"/>
    <p:sldId id="6126" r:id="rId111"/>
    <p:sldId id="6127" r:id="rId112"/>
    <p:sldId id="5994" r:id="rId113"/>
    <p:sldId id="6128" r:id="rId114"/>
    <p:sldId id="6129" r:id="rId115"/>
    <p:sldId id="6132" r:id="rId116"/>
    <p:sldId id="6102" r:id="rId117"/>
    <p:sldId id="6130" r:id="rId118"/>
    <p:sldId id="6014" r:id="rId119"/>
    <p:sldId id="6100" r:id="rId120"/>
    <p:sldId id="6092" r:id="rId121"/>
    <p:sldId id="6085" r:id="rId122"/>
    <p:sldId id="6015" r:id="rId123"/>
    <p:sldId id="6060" r:id="rId124"/>
    <p:sldId id="5992" r:id="rId125"/>
    <p:sldId id="6017" r:id="rId126"/>
    <p:sldId id="6093" r:id="rId127"/>
    <p:sldId id="6086" r:id="rId128"/>
    <p:sldId id="5979" r:id="rId129"/>
    <p:sldId id="5980" r:id="rId130"/>
    <p:sldId id="6135" r:id="rId131"/>
    <p:sldId id="6138" r:id="rId132"/>
    <p:sldId id="6139" r:id="rId133"/>
    <p:sldId id="6137" r:id="rId134"/>
    <p:sldId id="5993" r:id="rId135"/>
    <p:sldId id="5981" r:id="rId136"/>
    <p:sldId id="6064" r:id="rId137"/>
    <p:sldId id="6066" r:id="rId138"/>
    <p:sldId id="6067" r:id="rId139"/>
    <p:sldId id="6068" r:id="rId140"/>
    <p:sldId id="6098" r:id="rId141"/>
    <p:sldId id="6099" r:id="rId142"/>
    <p:sldId id="6019" r:id="rId143"/>
    <p:sldId id="6094" r:id="rId144"/>
    <p:sldId id="6087" r:id="rId145"/>
    <p:sldId id="5999" r:id="rId146"/>
    <p:sldId id="6074" r:id="rId147"/>
    <p:sldId id="5998" r:id="rId148"/>
    <p:sldId id="6025" r:id="rId149"/>
    <p:sldId id="6147" r:id="rId150"/>
    <p:sldId id="6044" r:id="rId151"/>
    <p:sldId id="6114" r:id="rId152"/>
    <p:sldId id="6104" r:id="rId153"/>
    <p:sldId id="6105" r:id="rId154"/>
    <p:sldId id="6063" r:id="rId155"/>
    <p:sldId id="6026" r:id="rId156"/>
    <p:sldId id="6095" r:id="rId157"/>
    <p:sldId id="6088" r:id="rId158"/>
    <p:sldId id="6020" r:id="rId159"/>
    <p:sldId id="6069" r:id="rId160"/>
    <p:sldId id="6021" r:id="rId161"/>
    <p:sldId id="6070" r:id="rId162"/>
    <p:sldId id="6096" r:id="rId163"/>
    <p:sldId id="6089" r:id="rId164"/>
    <p:sldId id="6022" r:id="rId165"/>
    <p:sldId id="6027" r:id="rId166"/>
    <p:sldId id="6149" r:id="rId167"/>
  </p:sldIdLst>
  <p:sldSz cx="12192000" cy="6858000"/>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ERSION" id="{A8297428-3AFB-40BA-AD6C-A5F91360F8F3}">
          <p14:sldIdLst>
            <p14:sldId id="6071"/>
          </p14:sldIdLst>
        </p14:section>
        <p14:section name="PREAMBULE" id="{4CE386C9-CC62-4CD0-BFE9-1F85A00C6E3A}">
          <p14:sldIdLst>
            <p14:sldId id="5949"/>
            <p14:sldId id="6050"/>
            <p14:sldId id="266"/>
            <p14:sldId id="5951"/>
            <p14:sldId id="5950"/>
            <p14:sldId id="6029"/>
            <p14:sldId id="6033"/>
            <p14:sldId id="6034"/>
            <p14:sldId id="6035"/>
            <p14:sldId id="6030"/>
            <p14:sldId id="6037"/>
            <p14:sldId id="6036"/>
            <p14:sldId id="6031"/>
            <p14:sldId id="6065"/>
          </p14:sldIdLst>
        </p14:section>
        <p14:section name="MODE D'EMPLOI" id="{7015FC21-3E39-4AB6-92DB-7015ED0C5FEE}">
          <p14:sldIdLst>
            <p14:sldId id="6051"/>
            <p14:sldId id="6046"/>
          </p14:sldIdLst>
        </p14:section>
        <p14:section name="SOMMAIRE REVUE DE PROJET" id="{E2D10A0E-F96D-47B7-BA6F-6A3A5C296648}">
          <p14:sldIdLst>
            <p14:sldId id="6000"/>
            <p14:sldId id="6001"/>
            <p14:sldId id="6011"/>
            <p14:sldId id="6131"/>
            <p14:sldId id="6024"/>
            <p14:sldId id="6141"/>
            <p14:sldId id="393"/>
          </p14:sldIdLst>
        </p14:section>
        <p14:section name="0.SYNTHESE" id="{8A362FA5-202C-4963-AF15-279C03ECC3A6}">
          <p14:sldIdLst>
            <p14:sldId id="6079"/>
            <p14:sldId id="5965"/>
            <p14:sldId id="5966"/>
            <p14:sldId id="5952"/>
            <p14:sldId id="6151"/>
            <p14:sldId id="6143"/>
            <p14:sldId id="6142"/>
            <p14:sldId id="5954"/>
            <p14:sldId id="376"/>
            <p14:sldId id="6075"/>
            <p14:sldId id="6076"/>
            <p14:sldId id="5959"/>
            <p14:sldId id="6002"/>
            <p14:sldId id="5960"/>
            <p14:sldId id="6003"/>
            <p14:sldId id="6023"/>
            <p14:sldId id="6052"/>
            <p14:sldId id="6062"/>
            <p14:sldId id="5955"/>
            <p14:sldId id="5958"/>
            <p14:sldId id="5956"/>
            <p14:sldId id="5957"/>
          </p14:sldIdLst>
        </p14:section>
        <p14:section name="1.CADRE CONTRACTUEL ET POLITIQUE" id="{ABCBCB67-1903-4B75-B4C0-771CAB9441B9}">
          <p14:sldIdLst>
            <p14:sldId id="6080"/>
            <p14:sldId id="5967"/>
            <p14:sldId id="6106"/>
            <p14:sldId id="5968"/>
            <p14:sldId id="6107"/>
            <p14:sldId id="6004"/>
            <p14:sldId id="5969"/>
            <p14:sldId id="5996"/>
            <p14:sldId id="6108"/>
            <p14:sldId id="5995"/>
            <p14:sldId id="6077"/>
          </p14:sldIdLst>
        </p14:section>
        <p14:section name="2.PROCEDURES" id="{C0FED1F4-BA4E-4AD8-A8ED-4A01D2530908}">
          <p14:sldIdLst>
            <p14:sldId id="6081"/>
            <p14:sldId id="6144"/>
            <p14:sldId id="6005"/>
            <p14:sldId id="6053"/>
            <p14:sldId id="6006"/>
            <p14:sldId id="6007"/>
            <p14:sldId id="6078"/>
          </p14:sldIdLst>
        </p14:section>
        <p14:section name="3.OBJECTIFS ENVIRONNEMENTAUX ET SOCIETAUX" id="{54FE22F9-88D3-4665-A93B-2A97D76181A5}">
          <p14:sldIdLst>
            <p14:sldId id="6082"/>
            <p14:sldId id="6009"/>
            <p14:sldId id="6055"/>
            <p14:sldId id="6145"/>
            <p14:sldId id="5987"/>
            <p14:sldId id="5988"/>
            <p14:sldId id="5989"/>
            <p14:sldId id="6148"/>
            <p14:sldId id="6040"/>
            <p14:sldId id="6042"/>
            <p14:sldId id="6043"/>
            <p14:sldId id="6090"/>
          </p14:sldIdLst>
        </p14:section>
        <p14:section name="4.PROGRAMMATION" id="{406CC537-B460-455F-B327-E3B04A1A1C0E}">
          <p14:sldIdLst>
            <p14:sldId id="6083"/>
            <p14:sldId id="5970"/>
            <p14:sldId id="6146"/>
            <p14:sldId id="6010"/>
            <p14:sldId id="6056"/>
            <p14:sldId id="5971"/>
            <p14:sldId id="6057"/>
            <p14:sldId id="5972"/>
            <p14:sldId id="6150"/>
            <p14:sldId id="6058"/>
            <p14:sldId id="5975"/>
            <p14:sldId id="6109"/>
            <p14:sldId id="5976"/>
            <p14:sldId id="6110"/>
            <p14:sldId id="5977"/>
            <p14:sldId id="6111"/>
            <p14:sldId id="5990"/>
            <p14:sldId id="6112"/>
            <p14:sldId id="5985"/>
            <p14:sldId id="6113"/>
            <p14:sldId id="6091"/>
          </p14:sldIdLst>
        </p14:section>
        <p14:section name="5.FONCIER" id="{92F3DD60-1EC1-4BBD-A008-8F30556D4563}">
          <p14:sldIdLst>
            <p14:sldId id="6084"/>
            <p14:sldId id="6115"/>
            <p14:sldId id="6059"/>
            <p14:sldId id="6117"/>
            <p14:sldId id="6118"/>
            <p14:sldId id="6012"/>
            <p14:sldId id="6119"/>
            <p14:sldId id="6116"/>
            <p14:sldId id="5991"/>
            <p14:sldId id="6126"/>
            <p14:sldId id="6127"/>
            <p14:sldId id="5994"/>
            <p14:sldId id="6128"/>
            <p14:sldId id="6129"/>
            <p14:sldId id="6132"/>
            <p14:sldId id="6102"/>
            <p14:sldId id="6130"/>
            <p14:sldId id="6014"/>
            <p14:sldId id="6100"/>
            <p14:sldId id="6092"/>
          </p14:sldIdLst>
        </p14:section>
        <p14:section name="6.ETUDES" id="{C281C85D-3CD4-47DF-95F1-03A6D1A9EDFB}">
          <p14:sldIdLst>
            <p14:sldId id="6085"/>
            <p14:sldId id="6015"/>
            <p14:sldId id="6060"/>
            <p14:sldId id="5992"/>
            <p14:sldId id="6017"/>
            <p14:sldId id="6093"/>
          </p14:sldIdLst>
        </p14:section>
        <p14:section name="7.TRAVAUX" id="{627FF1A3-452A-45DC-BCAE-1CFA46673874}">
          <p14:sldIdLst>
            <p14:sldId id="6086"/>
            <p14:sldId id="5979"/>
            <p14:sldId id="5980"/>
            <p14:sldId id="6135"/>
            <p14:sldId id="6138"/>
            <p14:sldId id="6139"/>
            <p14:sldId id="6137"/>
            <p14:sldId id="5993"/>
            <p14:sldId id="5981"/>
            <p14:sldId id="6064"/>
            <p14:sldId id="6066"/>
            <p14:sldId id="6067"/>
            <p14:sldId id="6068"/>
            <p14:sldId id="6098"/>
            <p14:sldId id="6099"/>
            <p14:sldId id="6019"/>
            <p14:sldId id="6094"/>
          </p14:sldIdLst>
        </p14:section>
        <p14:section name="8.RECETTES" id="{30599FA8-6696-47A1-9A9B-5EDAB714F780}">
          <p14:sldIdLst>
            <p14:sldId id="6087"/>
            <p14:sldId id="5999"/>
            <p14:sldId id="6074"/>
            <p14:sldId id="5998"/>
            <p14:sldId id="6025"/>
            <p14:sldId id="6147"/>
            <p14:sldId id="6044"/>
            <p14:sldId id="6114"/>
            <p14:sldId id="6104"/>
            <p14:sldId id="6105"/>
            <p14:sldId id="6063"/>
            <p14:sldId id="6026"/>
            <p14:sldId id="6095"/>
          </p14:sldIdLst>
        </p14:section>
        <p14:section name="9.PLAN DE CHARGES" id="{5F478D8A-72CE-4AA5-9817-CC421B41F57B}">
          <p14:sldIdLst>
            <p14:sldId id="6088"/>
            <p14:sldId id="6020"/>
            <p14:sldId id="6069"/>
            <p14:sldId id="6021"/>
            <p14:sldId id="6070"/>
            <p14:sldId id="6096"/>
          </p14:sldIdLst>
        </p14:section>
        <p14:section name="10.QUALITE" id="{D7D6E946-D32A-4CC1-8BCE-053B90899022}">
          <p14:sldIdLst>
            <p14:sldId id="6089"/>
            <p14:sldId id="6022"/>
            <p14:sldId id="6027"/>
            <p14:sldId id="614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1096" userDrawn="1">
          <p15:clr>
            <a:srgbClr val="A4A3A4"/>
          </p15:clr>
        </p15:guide>
        <p15:guide id="4" pos="2933" userDrawn="1">
          <p15:clr>
            <a:srgbClr val="A4A3A4"/>
          </p15:clr>
        </p15:guide>
        <p15:guide id="5" pos="4747" userDrawn="1">
          <p15:clr>
            <a:srgbClr val="A4A3A4"/>
          </p15:clr>
        </p15:guide>
        <p15:guide id="6" pos="5654" userDrawn="1">
          <p15:clr>
            <a:srgbClr val="A4A3A4"/>
          </p15:clr>
        </p15:guide>
        <p15:guide id="7" pos="6562" userDrawn="1">
          <p15:clr>
            <a:srgbClr val="A4A3A4"/>
          </p15:clr>
        </p15:guide>
        <p15:guide id="8" pos="200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30B69E-55ED-237F-4BAC-9399C9C77E0B}" name="Camille VALLADON" initials="CV" userId="S::camille.valladon@grandparisamenagement.fr::97a13b75-5fd7-444e-a7c8-5a6646fac129" providerId="AD"/>
  <p188:author id="{9DD3A0D5-F83C-9450-1A2F-28D47D17ACC7}" name="Antoine LAQUAIS" initials="AL" userId="S::Antoine.LAQUAIS@grandparisamenagement.fr::00b60977-c12e-4fb9-af01-bd4e6805545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urore BARBEZ" initials="AB" lastIdx="1" clrIdx="0">
    <p:extLst>
      <p:ext uri="{19B8F6BF-5375-455C-9EA6-DF929625EA0E}">
        <p15:presenceInfo xmlns:p15="http://schemas.microsoft.com/office/powerpoint/2012/main" userId="Aurore BARBEZ" providerId="None"/>
      </p:ext>
    </p:extLst>
  </p:cmAuthor>
  <p:cmAuthor id="2" name="Stephan DE-FAY" initials="SDF" lastIdx="15" clrIdx="1">
    <p:extLst>
      <p:ext uri="{19B8F6BF-5375-455C-9EA6-DF929625EA0E}">
        <p15:presenceInfo xmlns:p15="http://schemas.microsoft.com/office/powerpoint/2012/main" userId="S::Stephan.DE-FAY@grandparisamenagement.fr::2247db23-b302-4e13-91d7-4b6e032ee6ba" providerId="AD"/>
      </p:ext>
    </p:extLst>
  </p:cmAuthor>
  <p:cmAuthor id="3" name="Marie GALLAS-AMBLARD" initials="MGA" lastIdx="1" clrIdx="2">
    <p:extLst>
      <p:ext uri="{19B8F6BF-5375-455C-9EA6-DF929625EA0E}">
        <p15:presenceInfo xmlns:p15="http://schemas.microsoft.com/office/powerpoint/2012/main" userId="S::Marie.GALLAS-AMBLARD@grandparisamenagement.fr::3d8560c8-8eeb-4db9-839a-2277167675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FF0"/>
    <a:srgbClr val="FF5963"/>
    <a:srgbClr val="23135E"/>
    <a:srgbClr val="000000"/>
    <a:srgbClr val="E5E5E5"/>
    <a:srgbClr val="EA515A"/>
    <a:srgbClr val="D60093"/>
    <a:srgbClr val="DEC5AA"/>
    <a:srgbClr val="699C85"/>
    <a:srgbClr val="61B0B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BA56E2-B088-4D2A-B2A4-2836C33DED17}" v="152" dt="2025-01-27T16:37:40.25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65" autoAdjust="0"/>
    <p:restoredTop sz="94660"/>
  </p:normalViewPr>
  <p:slideViewPr>
    <p:cSldViewPr snapToGrid="0">
      <p:cViewPr varScale="1">
        <p:scale>
          <a:sx n="59" d="100"/>
          <a:sy n="59" d="100"/>
        </p:scale>
        <p:origin x="896" y="52"/>
      </p:cViewPr>
      <p:guideLst>
        <p:guide orient="horz" pos="2160"/>
        <p:guide pos="3840"/>
        <p:guide pos="1096"/>
        <p:guide pos="2933"/>
        <p:guide pos="4747"/>
        <p:guide pos="5654"/>
        <p:guide pos="6562"/>
        <p:guide pos="2003"/>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commentAuthors" Target="commentAuthors.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presProps" Target="presProps.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microsoft.com/office/2018/10/relationships/authors" Target="authors.xml"/><Relationship Id="rId172" Type="http://schemas.openxmlformats.org/officeDocument/2006/relationships/viewProps" Target="viewProp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tableStyles" Target="tableStyle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microsoft.com/office/2016/11/relationships/changesInfo" Target="changesInfos/changesInfo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microsoft.com/office/2015/10/relationships/revisionInfo" Target="revisionInfo.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xt-AMO Etienne BRUGERE" userId="f081266a-adbc-4444-b734-28f292005939" providerId="ADAL" clId="{97BA56E2-B088-4D2A-B2A4-2836C33DED17}"/>
    <pc:docChg chg="undo custSel addSld delSld modSld sldOrd modSection">
      <pc:chgData name="Ext-AMO Etienne BRUGERE" userId="f081266a-adbc-4444-b734-28f292005939" providerId="ADAL" clId="{97BA56E2-B088-4D2A-B2A4-2836C33DED17}" dt="2025-01-27T16:37:51.880" v="845"/>
      <pc:docMkLst>
        <pc:docMk/>
      </pc:docMkLst>
      <pc:sldChg chg="addSp delSp modSp del mod">
        <pc:chgData name="Ext-AMO Etienne BRUGERE" userId="f081266a-adbc-4444-b734-28f292005939" providerId="ADAL" clId="{97BA56E2-B088-4D2A-B2A4-2836C33DED17}" dt="2025-01-27T16:37:39.325" v="842" actId="47"/>
        <pc:sldMkLst>
          <pc:docMk/>
          <pc:sldMk cId="4181346230" sldId="5948"/>
        </pc:sldMkLst>
      </pc:sldChg>
      <pc:sldChg chg="modSp mod">
        <pc:chgData name="Ext-AMO Etienne BRUGERE" userId="f081266a-adbc-4444-b734-28f292005939" providerId="ADAL" clId="{97BA56E2-B088-4D2A-B2A4-2836C33DED17}" dt="2025-01-22T15:53:40.978" v="349"/>
        <pc:sldMkLst>
          <pc:docMk/>
          <pc:sldMk cId="1327193426" sldId="5952"/>
        </pc:sldMkLst>
        <pc:spChg chg="mod">
          <ac:chgData name="Ext-AMO Etienne BRUGERE" userId="f081266a-adbc-4444-b734-28f292005939" providerId="ADAL" clId="{97BA56E2-B088-4D2A-B2A4-2836C33DED17}" dt="2025-01-22T15:38:08.701" v="169" actId="20577"/>
          <ac:spMkLst>
            <pc:docMk/>
            <pc:sldMk cId="1327193426" sldId="5952"/>
            <ac:spMk id="3" creationId="{8626DD59-B477-B646-9768-60CFFA3D1965}"/>
          </ac:spMkLst>
        </pc:spChg>
        <pc:graphicFrameChg chg="mod modGraphic">
          <ac:chgData name="Ext-AMO Etienne BRUGERE" userId="f081266a-adbc-4444-b734-28f292005939" providerId="ADAL" clId="{97BA56E2-B088-4D2A-B2A4-2836C33DED17}" dt="2025-01-22T15:53:40.978" v="349"/>
          <ac:graphicFrameMkLst>
            <pc:docMk/>
            <pc:sldMk cId="1327193426" sldId="5952"/>
            <ac:graphicFrameMk id="11" creationId="{023E355A-26D9-AB71-6EAB-70123EF5DA23}"/>
          </ac:graphicFrameMkLst>
        </pc:graphicFrameChg>
      </pc:sldChg>
      <pc:sldChg chg="modSp mod">
        <pc:chgData name="Ext-AMO Etienne BRUGERE" userId="f081266a-adbc-4444-b734-28f292005939" providerId="ADAL" clId="{97BA56E2-B088-4D2A-B2A4-2836C33DED17}" dt="2025-01-22T15:53:48.178" v="350"/>
        <pc:sldMkLst>
          <pc:docMk/>
          <pc:sldMk cId="3466207799" sldId="5965"/>
        </pc:sldMkLst>
        <pc:spChg chg="mod">
          <ac:chgData name="Ext-AMO Etienne BRUGERE" userId="f081266a-adbc-4444-b734-28f292005939" providerId="ADAL" clId="{97BA56E2-B088-4D2A-B2A4-2836C33DED17}" dt="2025-01-22T15:40:37.214" v="259" actId="20577"/>
          <ac:spMkLst>
            <pc:docMk/>
            <pc:sldMk cId="3466207799" sldId="5965"/>
            <ac:spMk id="2" creationId="{1F1348B8-AF9A-0D4D-A1C1-81AF0C5B8113}"/>
          </ac:spMkLst>
        </pc:spChg>
        <pc:spChg chg="mod">
          <ac:chgData name="Ext-AMO Etienne BRUGERE" userId="f081266a-adbc-4444-b734-28f292005939" providerId="ADAL" clId="{97BA56E2-B088-4D2A-B2A4-2836C33DED17}" dt="2025-01-22T15:37:47.050" v="166" actId="20577"/>
          <ac:spMkLst>
            <pc:docMk/>
            <pc:sldMk cId="3466207799" sldId="5965"/>
            <ac:spMk id="3" creationId="{8626DD59-B477-B646-9768-60CFFA3D1965}"/>
          </ac:spMkLst>
        </pc:spChg>
        <pc:graphicFrameChg chg="mod modGraphic">
          <ac:chgData name="Ext-AMO Etienne BRUGERE" userId="f081266a-adbc-4444-b734-28f292005939" providerId="ADAL" clId="{97BA56E2-B088-4D2A-B2A4-2836C33DED17}" dt="2025-01-22T15:53:48.178" v="350"/>
          <ac:graphicFrameMkLst>
            <pc:docMk/>
            <pc:sldMk cId="3466207799" sldId="5965"/>
            <ac:graphicFrameMk id="6" creationId="{58E7DD5E-9B9E-AAE8-4D57-1E1C96581F7B}"/>
          </ac:graphicFrameMkLst>
        </pc:graphicFrameChg>
      </pc:sldChg>
      <pc:sldChg chg="addSp delSp modSp mod ord">
        <pc:chgData name="Ext-AMO Etienne BRUGERE" userId="f081266a-adbc-4444-b734-28f292005939" providerId="ADAL" clId="{97BA56E2-B088-4D2A-B2A4-2836C33DED17}" dt="2025-01-22T15:29:45.875" v="12" actId="14100"/>
        <pc:sldMkLst>
          <pc:docMk/>
          <pc:sldMk cId="3483494753" sldId="5966"/>
        </pc:sldMkLst>
        <pc:graphicFrameChg chg="add mod">
          <ac:chgData name="Ext-AMO Etienne BRUGERE" userId="f081266a-adbc-4444-b734-28f292005939" providerId="ADAL" clId="{97BA56E2-B088-4D2A-B2A4-2836C33DED17}" dt="2025-01-22T15:29:45.875" v="12" actId="14100"/>
          <ac:graphicFrameMkLst>
            <pc:docMk/>
            <pc:sldMk cId="3483494753" sldId="5966"/>
            <ac:graphicFrameMk id="9" creationId="{86B772AD-9F2C-D304-BA2F-E352FB28323F}"/>
          </ac:graphicFrameMkLst>
        </pc:graphicFrameChg>
      </pc:sldChg>
      <pc:sldChg chg="modSp mod">
        <pc:chgData name="Ext-AMO Etienne BRUGERE" userId="f081266a-adbc-4444-b734-28f292005939" providerId="ADAL" clId="{97BA56E2-B088-4D2A-B2A4-2836C33DED17}" dt="2025-01-22T16:04:44.783" v="407"/>
        <pc:sldMkLst>
          <pc:docMk/>
          <pc:sldMk cId="1298635422" sldId="5970"/>
        </pc:sldMkLst>
        <pc:spChg chg="mod">
          <ac:chgData name="Ext-AMO Etienne BRUGERE" userId="f081266a-adbc-4444-b734-28f292005939" providerId="ADAL" clId="{97BA56E2-B088-4D2A-B2A4-2836C33DED17}" dt="2025-01-22T16:04:23.109" v="406" actId="20577"/>
          <ac:spMkLst>
            <pc:docMk/>
            <pc:sldMk cId="1298635422" sldId="5970"/>
            <ac:spMk id="3" creationId="{8626DD59-B477-B646-9768-60CFFA3D1965}"/>
          </ac:spMkLst>
        </pc:spChg>
        <pc:graphicFrameChg chg="mod">
          <ac:chgData name="Ext-AMO Etienne BRUGERE" userId="f081266a-adbc-4444-b734-28f292005939" providerId="ADAL" clId="{97BA56E2-B088-4D2A-B2A4-2836C33DED17}" dt="2025-01-22T16:04:44.783" v="407"/>
          <ac:graphicFrameMkLst>
            <pc:docMk/>
            <pc:sldMk cId="1298635422" sldId="5970"/>
            <ac:graphicFrameMk id="6" creationId="{782934EC-49B9-0254-9ACC-66BF9C231D9F}"/>
          </ac:graphicFrameMkLst>
        </pc:graphicFrameChg>
      </pc:sldChg>
      <pc:sldChg chg="del">
        <pc:chgData name="Ext-AMO Etienne BRUGERE" userId="f081266a-adbc-4444-b734-28f292005939" providerId="ADAL" clId="{97BA56E2-B088-4D2A-B2A4-2836C33DED17}" dt="2025-01-22T16:06:09.360" v="430" actId="47"/>
        <pc:sldMkLst>
          <pc:docMk/>
          <pc:sldMk cId="3261200663" sldId="5974"/>
        </pc:sldMkLst>
      </pc:sldChg>
      <pc:sldChg chg="addSp delSp modSp mod">
        <pc:chgData name="Ext-AMO Etienne BRUGERE" userId="f081266a-adbc-4444-b734-28f292005939" providerId="ADAL" clId="{97BA56E2-B088-4D2A-B2A4-2836C33DED17}" dt="2025-01-22T16:00:19.083" v="369" actId="14100"/>
        <pc:sldMkLst>
          <pc:docMk/>
          <pc:sldMk cId="1692114329" sldId="5987"/>
        </pc:sldMkLst>
        <pc:spChg chg="mod">
          <ac:chgData name="Ext-AMO Etienne BRUGERE" userId="f081266a-adbc-4444-b734-28f292005939" providerId="ADAL" clId="{97BA56E2-B088-4D2A-B2A4-2836C33DED17}" dt="2025-01-22T16:00:15.001" v="368" actId="14100"/>
          <ac:spMkLst>
            <pc:docMk/>
            <pc:sldMk cId="1692114329" sldId="5987"/>
            <ac:spMk id="2" creationId="{1F1348B8-AF9A-0D4D-A1C1-81AF0C5B8113}"/>
          </ac:spMkLst>
        </pc:spChg>
        <pc:spChg chg="mod">
          <ac:chgData name="Ext-AMO Etienne BRUGERE" userId="f081266a-adbc-4444-b734-28f292005939" providerId="ADAL" clId="{97BA56E2-B088-4D2A-B2A4-2836C33DED17}" dt="2025-01-22T16:00:11.697" v="367" actId="14100"/>
          <ac:spMkLst>
            <pc:docMk/>
            <pc:sldMk cId="1692114329" sldId="5987"/>
            <ac:spMk id="3" creationId="{8626DD59-B477-B646-9768-60CFFA3D1965}"/>
          </ac:spMkLst>
        </pc:spChg>
        <pc:spChg chg="mod">
          <ac:chgData name="Ext-AMO Etienne BRUGERE" userId="f081266a-adbc-4444-b734-28f292005939" providerId="ADAL" clId="{97BA56E2-B088-4D2A-B2A4-2836C33DED17}" dt="2025-01-22T16:00:19.083" v="369" actId="14100"/>
          <ac:spMkLst>
            <pc:docMk/>
            <pc:sldMk cId="1692114329" sldId="5987"/>
            <ac:spMk id="9" creationId="{F9DCC665-6400-50B4-20D8-0A5D2D6ED26F}"/>
          </ac:spMkLst>
        </pc:spChg>
        <pc:graphicFrameChg chg="add mod">
          <ac:chgData name="Ext-AMO Etienne BRUGERE" userId="f081266a-adbc-4444-b734-28f292005939" providerId="ADAL" clId="{97BA56E2-B088-4D2A-B2A4-2836C33DED17}" dt="2025-01-22T16:00:03.574" v="364"/>
          <ac:graphicFrameMkLst>
            <pc:docMk/>
            <pc:sldMk cId="1692114329" sldId="5987"/>
            <ac:graphicFrameMk id="11" creationId="{9D754B98-87B0-5A1A-57A5-756E3D90E0C1}"/>
          </ac:graphicFrameMkLst>
        </pc:graphicFrameChg>
      </pc:sldChg>
      <pc:sldChg chg="addSp delSp modSp mod">
        <pc:chgData name="Ext-AMO Etienne BRUGERE" userId="f081266a-adbc-4444-b734-28f292005939" providerId="ADAL" clId="{97BA56E2-B088-4D2A-B2A4-2836C33DED17}" dt="2025-01-22T16:01:53.674" v="391" actId="404"/>
        <pc:sldMkLst>
          <pc:docMk/>
          <pc:sldMk cId="1774378124" sldId="5988"/>
        </pc:sldMkLst>
        <pc:spChg chg="mod">
          <ac:chgData name="Ext-AMO Etienne BRUGERE" userId="f081266a-adbc-4444-b734-28f292005939" providerId="ADAL" clId="{97BA56E2-B088-4D2A-B2A4-2836C33DED17}" dt="2025-01-22T16:01:53.674" v="391" actId="404"/>
          <ac:spMkLst>
            <pc:docMk/>
            <pc:sldMk cId="1774378124" sldId="5988"/>
            <ac:spMk id="2" creationId="{1F1348B8-AF9A-0D4D-A1C1-81AF0C5B8113}"/>
          </ac:spMkLst>
        </pc:spChg>
        <pc:spChg chg="mod">
          <ac:chgData name="Ext-AMO Etienne BRUGERE" userId="f081266a-adbc-4444-b734-28f292005939" providerId="ADAL" clId="{97BA56E2-B088-4D2A-B2A4-2836C33DED17}" dt="2025-01-22T16:00:45.946" v="374" actId="14100"/>
          <ac:spMkLst>
            <pc:docMk/>
            <pc:sldMk cId="1774378124" sldId="5988"/>
            <ac:spMk id="3" creationId="{5CF63561-21E1-D9A3-CFDB-8C12169198D8}"/>
          </ac:spMkLst>
        </pc:spChg>
        <pc:spChg chg="mod">
          <ac:chgData name="Ext-AMO Etienne BRUGERE" userId="f081266a-adbc-4444-b734-28f292005939" providerId="ADAL" clId="{97BA56E2-B088-4D2A-B2A4-2836C33DED17}" dt="2025-01-22T16:00:49.697" v="375" actId="14100"/>
          <ac:spMkLst>
            <pc:docMk/>
            <pc:sldMk cId="1774378124" sldId="5988"/>
            <ac:spMk id="6" creationId="{620C638A-1930-8365-4343-755C0EB2A719}"/>
          </ac:spMkLst>
        </pc:spChg>
        <pc:graphicFrameChg chg="add mod">
          <ac:chgData name="Ext-AMO Etienne BRUGERE" userId="f081266a-adbc-4444-b734-28f292005939" providerId="ADAL" clId="{97BA56E2-B088-4D2A-B2A4-2836C33DED17}" dt="2025-01-22T16:00:37.358" v="371"/>
          <ac:graphicFrameMkLst>
            <pc:docMk/>
            <pc:sldMk cId="1774378124" sldId="5988"/>
            <ac:graphicFrameMk id="4" creationId="{11904D18-2779-447C-EF1B-1C3FCDC62D60}"/>
          </ac:graphicFrameMkLst>
        </pc:graphicFrameChg>
      </pc:sldChg>
      <pc:sldChg chg="addSp delSp modSp mod">
        <pc:chgData name="Ext-AMO Etienne BRUGERE" userId="f081266a-adbc-4444-b734-28f292005939" providerId="ADAL" clId="{97BA56E2-B088-4D2A-B2A4-2836C33DED17}" dt="2025-01-22T16:01:16.769" v="381" actId="14100"/>
        <pc:sldMkLst>
          <pc:docMk/>
          <pc:sldMk cId="3436442029" sldId="5989"/>
        </pc:sldMkLst>
        <pc:spChg chg="mod">
          <ac:chgData name="Ext-AMO Etienne BRUGERE" userId="f081266a-adbc-4444-b734-28f292005939" providerId="ADAL" clId="{97BA56E2-B088-4D2A-B2A4-2836C33DED17}" dt="2025-01-22T16:01:11.943" v="379" actId="27636"/>
          <ac:spMkLst>
            <pc:docMk/>
            <pc:sldMk cId="3436442029" sldId="5989"/>
            <ac:spMk id="2" creationId="{1F1348B8-AF9A-0D4D-A1C1-81AF0C5B8113}"/>
          </ac:spMkLst>
        </pc:spChg>
        <pc:spChg chg="mod">
          <ac:chgData name="Ext-AMO Etienne BRUGERE" userId="f081266a-adbc-4444-b734-28f292005939" providerId="ADAL" clId="{97BA56E2-B088-4D2A-B2A4-2836C33DED17}" dt="2025-01-22T16:01:13.816" v="380" actId="14100"/>
          <ac:spMkLst>
            <pc:docMk/>
            <pc:sldMk cId="3436442029" sldId="5989"/>
            <ac:spMk id="9" creationId="{0ED6FED9-9206-5A39-3B4C-818D7BECD1F5}"/>
          </ac:spMkLst>
        </pc:spChg>
        <pc:spChg chg="mod">
          <ac:chgData name="Ext-AMO Etienne BRUGERE" userId="f081266a-adbc-4444-b734-28f292005939" providerId="ADAL" clId="{97BA56E2-B088-4D2A-B2A4-2836C33DED17}" dt="2025-01-22T16:01:16.769" v="381" actId="14100"/>
          <ac:spMkLst>
            <pc:docMk/>
            <pc:sldMk cId="3436442029" sldId="5989"/>
            <ac:spMk id="11" creationId="{1951D66A-8DF6-0506-D439-8436FAA8226F}"/>
          </ac:spMkLst>
        </pc:spChg>
        <pc:graphicFrameChg chg="add mod">
          <ac:chgData name="Ext-AMO Etienne BRUGERE" userId="f081266a-adbc-4444-b734-28f292005939" providerId="ADAL" clId="{97BA56E2-B088-4D2A-B2A4-2836C33DED17}" dt="2025-01-22T16:01:06.431" v="377"/>
          <ac:graphicFrameMkLst>
            <pc:docMk/>
            <pc:sldMk cId="3436442029" sldId="5989"/>
            <ac:graphicFrameMk id="3" creationId="{C65D0256-4167-CC18-DAE5-9EC71892241D}"/>
          </ac:graphicFrameMkLst>
        </pc:graphicFrameChg>
      </pc:sldChg>
      <pc:sldChg chg="del">
        <pc:chgData name="Ext-AMO Etienne BRUGERE" userId="f081266a-adbc-4444-b734-28f292005939" providerId="ADAL" clId="{97BA56E2-B088-4D2A-B2A4-2836C33DED17}" dt="2025-01-22T16:17:59.271" v="433" actId="47"/>
        <pc:sldMkLst>
          <pc:docMk/>
          <pc:sldMk cId="3211858318" sldId="5997"/>
        </pc:sldMkLst>
      </pc:sldChg>
      <pc:sldChg chg="modSp mod">
        <pc:chgData name="Ext-AMO Etienne BRUGERE" userId="f081266a-adbc-4444-b734-28f292005939" providerId="ADAL" clId="{97BA56E2-B088-4D2A-B2A4-2836C33DED17}" dt="2025-01-22T16:05:22.524" v="429" actId="20577"/>
        <pc:sldMkLst>
          <pc:docMk/>
          <pc:sldMk cId="960728688" sldId="6009"/>
        </pc:sldMkLst>
        <pc:spChg chg="mod">
          <ac:chgData name="Ext-AMO Etienne BRUGERE" userId="f081266a-adbc-4444-b734-28f292005939" providerId="ADAL" clId="{97BA56E2-B088-4D2A-B2A4-2836C33DED17}" dt="2025-01-22T16:05:22.524" v="429" actId="20577"/>
          <ac:spMkLst>
            <pc:docMk/>
            <pc:sldMk cId="960728688" sldId="6009"/>
            <ac:spMk id="3" creationId="{8626DD59-B477-B646-9768-60CFFA3D1965}"/>
          </ac:spMkLst>
        </pc:spChg>
        <pc:graphicFrameChg chg="mod modGraphic">
          <ac:chgData name="Ext-AMO Etienne BRUGERE" userId="f081266a-adbc-4444-b734-28f292005939" providerId="ADAL" clId="{97BA56E2-B088-4D2A-B2A4-2836C33DED17}" dt="2025-01-22T16:04:53.538" v="408"/>
          <ac:graphicFrameMkLst>
            <pc:docMk/>
            <pc:sldMk cId="960728688" sldId="6009"/>
            <ac:graphicFrameMk id="6" creationId="{6F80646B-BB6E-CFBC-40F7-ECA76C016BAA}"/>
          </ac:graphicFrameMkLst>
        </pc:graphicFrameChg>
      </pc:sldChg>
      <pc:sldChg chg="addSp delSp modSp mod">
        <pc:chgData name="Ext-AMO Etienne BRUGERE" userId="f081266a-adbc-4444-b734-28f292005939" providerId="ADAL" clId="{97BA56E2-B088-4D2A-B2A4-2836C33DED17}" dt="2025-01-22T15:30:39.991" v="15" actId="478"/>
        <pc:sldMkLst>
          <pc:docMk/>
          <pc:sldMk cId="870464826" sldId="6024"/>
        </pc:sldMkLst>
      </pc:sldChg>
      <pc:sldChg chg="modSp mod">
        <pc:chgData name="Ext-AMO Etienne BRUGERE" userId="f081266a-adbc-4444-b734-28f292005939" providerId="ADAL" clId="{97BA56E2-B088-4D2A-B2A4-2836C33DED17}" dt="2025-01-22T16:22:21.295" v="436" actId="20577"/>
        <pc:sldMkLst>
          <pc:docMk/>
          <pc:sldMk cId="3657010197" sldId="6025"/>
        </pc:sldMkLst>
        <pc:spChg chg="mod">
          <ac:chgData name="Ext-AMO Etienne BRUGERE" userId="f081266a-adbc-4444-b734-28f292005939" providerId="ADAL" clId="{97BA56E2-B088-4D2A-B2A4-2836C33DED17}" dt="2025-01-22T16:22:21.295" v="436" actId="20577"/>
          <ac:spMkLst>
            <pc:docMk/>
            <pc:sldMk cId="3657010197" sldId="6025"/>
            <ac:spMk id="3" creationId="{8626DD59-B477-B646-9768-60CFFA3D1965}"/>
          </ac:spMkLst>
        </pc:spChg>
      </pc:sldChg>
      <pc:sldChg chg="modSp mod">
        <pc:chgData name="Ext-AMO Etienne BRUGERE" userId="f081266a-adbc-4444-b734-28f292005939" providerId="ADAL" clId="{97BA56E2-B088-4D2A-B2A4-2836C33DED17}" dt="2025-01-22T16:23:23.983" v="465" actId="20577"/>
        <pc:sldMkLst>
          <pc:docMk/>
          <pc:sldMk cId="2419434078" sldId="6027"/>
        </pc:sldMkLst>
        <pc:spChg chg="mod">
          <ac:chgData name="Ext-AMO Etienne BRUGERE" userId="f081266a-adbc-4444-b734-28f292005939" providerId="ADAL" clId="{97BA56E2-B088-4D2A-B2A4-2836C33DED17}" dt="2025-01-22T16:23:23.983" v="465" actId="20577"/>
          <ac:spMkLst>
            <pc:docMk/>
            <pc:sldMk cId="2419434078" sldId="6027"/>
            <ac:spMk id="3" creationId="{8626DD59-B477-B646-9768-60CFFA3D1965}"/>
          </ac:spMkLst>
        </pc:spChg>
      </pc:sldChg>
      <pc:sldChg chg="del">
        <pc:chgData name="Ext-AMO Etienne BRUGERE" userId="f081266a-adbc-4444-b734-28f292005939" providerId="ADAL" clId="{97BA56E2-B088-4D2A-B2A4-2836C33DED17}" dt="2025-01-22T16:23:27.906" v="466" actId="47"/>
        <pc:sldMkLst>
          <pc:docMk/>
          <pc:sldMk cId="1160672448" sldId="6028"/>
        </pc:sldMkLst>
      </pc:sldChg>
      <pc:sldChg chg="addSp delSp modSp mod">
        <pc:chgData name="Ext-AMO Etienne BRUGERE" userId="f081266a-adbc-4444-b734-28f292005939" providerId="ADAL" clId="{97BA56E2-B088-4D2A-B2A4-2836C33DED17}" dt="2025-01-22T16:01:47.827" v="389" actId="404"/>
        <pc:sldMkLst>
          <pc:docMk/>
          <pc:sldMk cId="4151153972" sldId="6040"/>
        </pc:sldMkLst>
        <pc:spChg chg="mod">
          <ac:chgData name="Ext-AMO Etienne BRUGERE" userId="f081266a-adbc-4444-b734-28f292005939" providerId="ADAL" clId="{97BA56E2-B088-4D2A-B2A4-2836C33DED17}" dt="2025-01-22T16:01:47.827" v="389" actId="404"/>
          <ac:spMkLst>
            <pc:docMk/>
            <pc:sldMk cId="4151153972" sldId="6040"/>
            <ac:spMk id="2" creationId="{1F1348B8-AF9A-0D4D-A1C1-81AF0C5B8113}"/>
          </ac:spMkLst>
        </pc:spChg>
        <pc:spChg chg="mod">
          <ac:chgData name="Ext-AMO Etienne BRUGERE" userId="f081266a-adbc-4444-b734-28f292005939" providerId="ADAL" clId="{97BA56E2-B088-4D2A-B2A4-2836C33DED17}" dt="2025-01-22T16:01:35.328" v="386" actId="14100"/>
          <ac:spMkLst>
            <pc:docMk/>
            <pc:sldMk cId="4151153972" sldId="6040"/>
            <ac:spMk id="6" creationId="{8A5AEF0D-96A5-7F6B-9E0D-E45D7927B129}"/>
          </ac:spMkLst>
        </pc:spChg>
        <pc:spChg chg="mod">
          <ac:chgData name="Ext-AMO Etienne BRUGERE" userId="f081266a-adbc-4444-b734-28f292005939" providerId="ADAL" clId="{97BA56E2-B088-4D2A-B2A4-2836C33DED17}" dt="2025-01-22T16:01:39.897" v="387" actId="14100"/>
          <ac:spMkLst>
            <pc:docMk/>
            <pc:sldMk cId="4151153972" sldId="6040"/>
            <ac:spMk id="9" creationId="{B38BBDE9-28C4-D5F3-796D-D591F5FB46A1}"/>
          </ac:spMkLst>
        </pc:spChg>
        <pc:graphicFrameChg chg="add mod">
          <ac:chgData name="Ext-AMO Etienne BRUGERE" userId="f081266a-adbc-4444-b734-28f292005939" providerId="ADAL" clId="{97BA56E2-B088-4D2A-B2A4-2836C33DED17}" dt="2025-01-22T16:01:28.265" v="383"/>
          <ac:graphicFrameMkLst>
            <pc:docMk/>
            <pc:sldMk cId="4151153972" sldId="6040"/>
            <ac:graphicFrameMk id="3" creationId="{A1708518-E1E2-F4F7-69A8-BD22C9563503}"/>
          </ac:graphicFrameMkLst>
        </pc:graphicFrameChg>
      </pc:sldChg>
      <pc:sldChg chg="addSp delSp modSp mod">
        <pc:chgData name="Ext-AMO Etienne BRUGERE" userId="f081266a-adbc-4444-b734-28f292005939" providerId="ADAL" clId="{97BA56E2-B088-4D2A-B2A4-2836C33DED17}" dt="2025-01-22T16:02:16.480" v="398" actId="14100"/>
        <pc:sldMkLst>
          <pc:docMk/>
          <pc:sldMk cId="2997963091" sldId="6042"/>
        </pc:sldMkLst>
        <pc:spChg chg="mod">
          <ac:chgData name="Ext-AMO Etienne BRUGERE" userId="f081266a-adbc-4444-b734-28f292005939" providerId="ADAL" clId="{97BA56E2-B088-4D2A-B2A4-2836C33DED17}" dt="2025-01-22T16:02:13.226" v="397" actId="27636"/>
          <ac:spMkLst>
            <pc:docMk/>
            <pc:sldMk cId="2997963091" sldId="6042"/>
            <ac:spMk id="2" creationId="{1F1348B8-AF9A-0D4D-A1C1-81AF0C5B8113}"/>
          </ac:spMkLst>
        </pc:spChg>
        <pc:spChg chg="mod">
          <ac:chgData name="Ext-AMO Etienne BRUGERE" userId="f081266a-adbc-4444-b734-28f292005939" providerId="ADAL" clId="{97BA56E2-B088-4D2A-B2A4-2836C33DED17}" dt="2025-01-22T16:02:09.345" v="395" actId="14100"/>
          <ac:spMkLst>
            <pc:docMk/>
            <pc:sldMk cId="2997963091" sldId="6042"/>
            <ac:spMk id="6" creationId="{31EE0D39-4283-8FF6-3EBF-C477568F710E}"/>
          </ac:spMkLst>
        </pc:spChg>
        <pc:spChg chg="mod">
          <ac:chgData name="Ext-AMO Etienne BRUGERE" userId="f081266a-adbc-4444-b734-28f292005939" providerId="ADAL" clId="{97BA56E2-B088-4D2A-B2A4-2836C33DED17}" dt="2025-01-22T16:02:16.480" v="398" actId="14100"/>
          <ac:spMkLst>
            <pc:docMk/>
            <pc:sldMk cId="2997963091" sldId="6042"/>
            <ac:spMk id="8" creationId="{4B171515-03C7-0436-FBF8-BFEC4D0CE641}"/>
          </ac:spMkLst>
        </pc:spChg>
        <pc:graphicFrameChg chg="add mod">
          <ac:chgData name="Ext-AMO Etienne BRUGERE" userId="f081266a-adbc-4444-b734-28f292005939" providerId="ADAL" clId="{97BA56E2-B088-4D2A-B2A4-2836C33DED17}" dt="2025-01-22T16:02:05.958" v="393"/>
          <ac:graphicFrameMkLst>
            <pc:docMk/>
            <pc:sldMk cId="2997963091" sldId="6042"/>
            <ac:graphicFrameMk id="7" creationId="{66D87B38-E3FB-9F2D-E862-7AE7F7F47A19}"/>
          </ac:graphicFrameMkLst>
        </pc:graphicFrameChg>
      </pc:sldChg>
      <pc:sldChg chg="modSp mod">
        <pc:chgData name="Ext-AMO Etienne BRUGERE" userId="f081266a-adbc-4444-b734-28f292005939" providerId="ADAL" clId="{97BA56E2-B088-4D2A-B2A4-2836C33DED17}" dt="2025-01-27T15:24:35.886" v="839" actId="114"/>
        <pc:sldMkLst>
          <pc:docMk/>
          <pc:sldMk cId="3767033402" sldId="6046"/>
        </pc:sldMkLst>
        <pc:spChg chg="mod">
          <ac:chgData name="Ext-AMO Etienne BRUGERE" userId="f081266a-adbc-4444-b734-28f292005939" providerId="ADAL" clId="{97BA56E2-B088-4D2A-B2A4-2836C33DED17}" dt="2025-01-27T15:21:41.183" v="598" actId="20577"/>
          <ac:spMkLst>
            <pc:docMk/>
            <pc:sldMk cId="3767033402" sldId="6046"/>
            <ac:spMk id="2" creationId="{1F1348B8-AF9A-0D4D-A1C1-81AF0C5B8113}"/>
          </ac:spMkLst>
        </pc:spChg>
        <pc:spChg chg="mod">
          <ac:chgData name="Ext-AMO Etienne BRUGERE" userId="f081266a-adbc-4444-b734-28f292005939" providerId="ADAL" clId="{97BA56E2-B088-4D2A-B2A4-2836C33DED17}" dt="2025-01-27T15:24:35.886" v="839" actId="114"/>
          <ac:spMkLst>
            <pc:docMk/>
            <pc:sldMk cId="3767033402" sldId="6046"/>
            <ac:spMk id="3" creationId="{8626DD59-B477-B646-9768-60CFFA3D1965}"/>
          </ac:spMkLst>
        </pc:spChg>
      </pc:sldChg>
      <pc:sldChg chg="modSp mod">
        <pc:chgData name="Ext-AMO Etienne BRUGERE" userId="f081266a-adbc-4444-b734-28f292005939" providerId="ADAL" clId="{97BA56E2-B088-4D2A-B2A4-2836C33DED17}" dt="2025-01-27T15:21:36.050" v="597" actId="20577"/>
        <pc:sldMkLst>
          <pc:docMk/>
          <pc:sldMk cId="540491099" sldId="6051"/>
        </pc:sldMkLst>
        <pc:spChg chg="mod">
          <ac:chgData name="Ext-AMO Etienne BRUGERE" userId="f081266a-adbc-4444-b734-28f292005939" providerId="ADAL" clId="{97BA56E2-B088-4D2A-B2A4-2836C33DED17}" dt="2025-01-27T15:21:36.050" v="597" actId="20577"/>
          <ac:spMkLst>
            <pc:docMk/>
            <pc:sldMk cId="540491099" sldId="6051"/>
            <ac:spMk id="2" creationId="{32F87EC1-B73E-27B8-E306-0C1165D3E922}"/>
          </ac:spMkLst>
        </pc:spChg>
      </pc:sldChg>
      <pc:sldChg chg="addSp delSp modSp del mod">
        <pc:chgData name="Ext-AMO Etienne BRUGERE" userId="f081266a-adbc-4444-b734-28f292005939" providerId="ADAL" clId="{97BA56E2-B088-4D2A-B2A4-2836C33DED17}" dt="2025-01-22T15:58:03.094" v="359" actId="2696"/>
        <pc:sldMkLst>
          <pc:docMk/>
          <pc:sldMk cId="1281099049" sldId="6054"/>
        </pc:sldMkLst>
      </pc:sldChg>
      <pc:sldChg chg="addSp delSp modSp mod">
        <pc:chgData name="Ext-AMO Etienne BRUGERE" userId="f081266a-adbc-4444-b734-28f292005939" providerId="ADAL" clId="{97BA56E2-B088-4D2A-B2A4-2836C33DED17}" dt="2025-01-22T15:49:52.519" v="288" actId="20577"/>
        <pc:sldMkLst>
          <pc:docMk/>
          <pc:sldMk cId="1677520866" sldId="6055"/>
        </pc:sldMkLst>
        <pc:spChg chg="mod">
          <ac:chgData name="Ext-AMO Etienne BRUGERE" userId="f081266a-adbc-4444-b734-28f292005939" providerId="ADAL" clId="{97BA56E2-B088-4D2A-B2A4-2836C33DED17}" dt="2025-01-22T15:49:39.889" v="285" actId="14100"/>
          <ac:spMkLst>
            <pc:docMk/>
            <pc:sldMk cId="1677520866" sldId="6055"/>
            <ac:spMk id="2" creationId="{1F1348B8-AF9A-0D4D-A1C1-81AF0C5B8113}"/>
          </ac:spMkLst>
        </pc:spChg>
        <pc:spChg chg="mod">
          <ac:chgData name="Ext-AMO Etienne BRUGERE" userId="f081266a-adbc-4444-b734-28f292005939" providerId="ADAL" clId="{97BA56E2-B088-4D2A-B2A4-2836C33DED17}" dt="2025-01-22T15:49:52.519" v="288" actId="20577"/>
          <ac:spMkLst>
            <pc:docMk/>
            <pc:sldMk cId="1677520866" sldId="6055"/>
            <ac:spMk id="4" creationId="{2E0B3AAB-E0D8-7ED6-16BD-00284B2B995D}"/>
          </ac:spMkLst>
        </pc:spChg>
        <pc:graphicFrameChg chg="add mod">
          <ac:chgData name="Ext-AMO Etienne BRUGERE" userId="f081266a-adbc-4444-b734-28f292005939" providerId="ADAL" clId="{97BA56E2-B088-4D2A-B2A4-2836C33DED17}" dt="2025-01-22T15:48:05.947" v="282"/>
          <ac:graphicFrameMkLst>
            <pc:docMk/>
            <pc:sldMk cId="1677520866" sldId="6055"/>
            <ac:graphicFrameMk id="7" creationId="{D9BCC133-B1B9-8553-AF5D-99234840E049}"/>
          </ac:graphicFrameMkLst>
        </pc:graphicFrameChg>
      </pc:sldChg>
      <pc:sldChg chg="delSp modSp add del mod ord">
        <pc:chgData name="Ext-AMO Etienne BRUGERE" userId="f081266a-adbc-4444-b734-28f292005939" providerId="ADAL" clId="{97BA56E2-B088-4D2A-B2A4-2836C33DED17}" dt="2025-01-22T15:32:24.430" v="133" actId="47"/>
        <pc:sldMkLst>
          <pc:docMk/>
          <pc:sldMk cId="3215628850" sldId="6140"/>
        </pc:sldMkLst>
      </pc:sldChg>
      <pc:sldChg chg="add">
        <pc:chgData name="Ext-AMO Etienne BRUGERE" userId="f081266a-adbc-4444-b734-28f292005939" providerId="ADAL" clId="{97BA56E2-B088-4D2A-B2A4-2836C33DED17}" dt="2025-01-22T15:30:45.492" v="16"/>
        <pc:sldMkLst>
          <pc:docMk/>
          <pc:sldMk cId="2528237142" sldId="6141"/>
        </pc:sldMkLst>
      </pc:sldChg>
      <pc:sldChg chg="add ord">
        <pc:chgData name="Ext-AMO Etienne BRUGERE" userId="f081266a-adbc-4444-b734-28f292005939" providerId="ADAL" clId="{97BA56E2-B088-4D2A-B2A4-2836C33DED17}" dt="2025-01-22T15:31:18.541" v="19"/>
        <pc:sldMkLst>
          <pc:docMk/>
          <pc:sldMk cId="2732642441" sldId="6142"/>
        </pc:sldMkLst>
      </pc:sldChg>
      <pc:sldChg chg="modSp add mod ord">
        <pc:chgData name="Ext-AMO Etienne BRUGERE" userId="f081266a-adbc-4444-b734-28f292005939" providerId="ADAL" clId="{97BA56E2-B088-4D2A-B2A4-2836C33DED17}" dt="2025-01-22T15:53:33.486" v="348" actId="20577"/>
        <pc:sldMkLst>
          <pc:docMk/>
          <pc:sldMk cId="3618756061" sldId="6143"/>
        </pc:sldMkLst>
        <pc:spChg chg="mod">
          <ac:chgData name="Ext-AMO Etienne BRUGERE" userId="f081266a-adbc-4444-b734-28f292005939" providerId="ADAL" clId="{97BA56E2-B088-4D2A-B2A4-2836C33DED17}" dt="2025-01-22T15:40:43.064" v="268" actId="20577"/>
          <ac:spMkLst>
            <pc:docMk/>
            <pc:sldMk cId="3618756061" sldId="6143"/>
            <ac:spMk id="2" creationId="{13A718B2-E95E-ECDB-8175-1C48B70C9FC6}"/>
          </ac:spMkLst>
        </pc:spChg>
        <pc:spChg chg="mod">
          <ac:chgData name="Ext-AMO Etienne BRUGERE" userId="f081266a-adbc-4444-b734-28f292005939" providerId="ADAL" clId="{97BA56E2-B088-4D2A-B2A4-2836C33DED17}" dt="2025-01-22T15:40:22.446" v="250" actId="20577"/>
          <ac:spMkLst>
            <pc:docMk/>
            <pc:sldMk cId="3618756061" sldId="6143"/>
            <ac:spMk id="3" creationId="{A45B662F-D78B-AFB2-29C7-5E27808D7214}"/>
          </ac:spMkLst>
        </pc:spChg>
        <pc:graphicFrameChg chg="mod modGraphic">
          <ac:chgData name="Ext-AMO Etienne BRUGERE" userId="f081266a-adbc-4444-b734-28f292005939" providerId="ADAL" clId="{97BA56E2-B088-4D2A-B2A4-2836C33DED17}" dt="2025-01-22T15:53:33.486" v="348" actId="20577"/>
          <ac:graphicFrameMkLst>
            <pc:docMk/>
            <pc:sldMk cId="3618756061" sldId="6143"/>
            <ac:graphicFrameMk id="11" creationId="{21EBE432-B015-1D02-51BA-59830625621C}"/>
          </ac:graphicFrameMkLst>
        </pc:graphicFrameChg>
      </pc:sldChg>
      <pc:sldChg chg="add ord">
        <pc:chgData name="Ext-AMO Etienne BRUGERE" userId="f081266a-adbc-4444-b734-28f292005939" providerId="ADAL" clId="{97BA56E2-B088-4D2A-B2A4-2836C33DED17}" dt="2025-01-22T15:44:58.066" v="271"/>
        <pc:sldMkLst>
          <pc:docMk/>
          <pc:sldMk cId="823385542" sldId="6144"/>
        </pc:sldMkLst>
      </pc:sldChg>
      <pc:sldChg chg="add">
        <pc:chgData name="Ext-AMO Etienne BRUGERE" userId="f081266a-adbc-4444-b734-28f292005939" providerId="ADAL" clId="{97BA56E2-B088-4D2A-B2A4-2836C33DED17}" dt="2025-01-22T15:58:13.081" v="360"/>
        <pc:sldMkLst>
          <pc:docMk/>
          <pc:sldMk cId="2717327508" sldId="6145"/>
        </pc:sldMkLst>
      </pc:sldChg>
      <pc:sldChg chg="delSp modSp add del mod">
        <pc:chgData name="Ext-AMO Etienne BRUGERE" userId="f081266a-adbc-4444-b734-28f292005939" providerId="ADAL" clId="{97BA56E2-B088-4D2A-B2A4-2836C33DED17}" dt="2025-01-22T15:52:00.081" v="289" actId="47"/>
        <pc:sldMkLst>
          <pc:docMk/>
          <pc:sldMk cId="3647620460" sldId="6145"/>
        </pc:sldMkLst>
      </pc:sldChg>
      <pc:sldChg chg="add">
        <pc:chgData name="Ext-AMO Etienne BRUGERE" userId="f081266a-adbc-4444-b734-28f292005939" providerId="ADAL" clId="{97BA56E2-B088-4D2A-B2A4-2836C33DED17}" dt="2025-01-22T16:06:17.795" v="431"/>
        <pc:sldMkLst>
          <pc:docMk/>
          <pc:sldMk cId="764404957" sldId="6146"/>
        </pc:sldMkLst>
      </pc:sldChg>
      <pc:sldChg chg="add">
        <pc:chgData name="Ext-AMO Etienne BRUGERE" userId="f081266a-adbc-4444-b734-28f292005939" providerId="ADAL" clId="{97BA56E2-B088-4D2A-B2A4-2836C33DED17}" dt="2025-01-22T16:17:06.767" v="432"/>
        <pc:sldMkLst>
          <pc:docMk/>
          <pc:sldMk cId="2610001363" sldId="6147"/>
        </pc:sldMkLst>
      </pc:sldChg>
      <pc:sldChg chg="add del">
        <pc:chgData name="Ext-AMO Etienne BRUGERE" userId="f081266a-adbc-4444-b734-28f292005939" providerId="ADAL" clId="{97BA56E2-B088-4D2A-B2A4-2836C33DED17}" dt="2025-01-27T15:53:25.233" v="840" actId="2696"/>
        <pc:sldMkLst>
          <pc:docMk/>
          <pc:sldMk cId="3076430367" sldId="6148"/>
        </pc:sldMkLst>
      </pc:sldChg>
      <pc:sldChg chg="add">
        <pc:chgData name="Ext-AMO Etienne BRUGERE" userId="f081266a-adbc-4444-b734-28f292005939" providerId="ADAL" clId="{97BA56E2-B088-4D2A-B2A4-2836C33DED17}" dt="2025-01-27T15:53:41.078" v="841"/>
        <pc:sldMkLst>
          <pc:docMk/>
          <pc:sldMk cId="4135322455" sldId="6148"/>
        </pc:sldMkLst>
      </pc:sldChg>
      <pc:sldChg chg="add">
        <pc:chgData name="Ext-AMO Etienne BRUGERE" userId="f081266a-adbc-4444-b734-28f292005939" providerId="ADAL" clId="{97BA56E2-B088-4D2A-B2A4-2836C33DED17}" dt="2025-01-22T16:24:16.487" v="467"/>
        <pc:sldMkLst>
          <pc:docMk/>
          <pc:sldMk cId="702194922" sldId="6149"/>
        </pc:sldMkLst>
      </pc:sldChg>
      <pc:sldChg chg="addSp delSp modSp add mod">
        <pc:chgData name="Ext-AMO Etienne BRUGERE" userId="f081266a-adbc-4444-b734-28f292005939" providerId="ADAL" clId="{97BA56E2-B088-4D2A-B2A4-2836C33DED17}" dt="2025-01-24T12:53:52.181" v="596" actId="14100"/>
        <pc:sldMkLst>
          <pc:docMk/>
          <pc:sldMk cId="4272455966" sldId="6150"/>
        </pc:sldMkLst>
        <pc:graphicFrameChg chg="add mod">
          <ac:chgData name="Ext-AMO Etienne BRUGERE" userId="f081266a-adbc-4444-b734-28f292005939" providerId="ADAL" clId="{97BA56E2-B088-4D2A-B2A4-2836C33DED17}" dt="2025-01-24T12:53:52.181" v="596" actId="14100"/>
          <ac:graphicFrameMkLst>
            <pc:docMk/>
            <pc:sldMk cId="4272455966" sldId="6150"/>
            <ac:graphicFrameMk id="2" creationId="{324124C4-93CB-BAAA-6763-06F34EC00DE4}"/>
          </ac:graphicFrameMkLst>
        </pc:graphicFrameChg>
      </pc:sldChg>
      <pc:sldChg chg="add ord">
        <pc:chgData name="Ext-AMO Etienne BRUGERE" userId="f081266a-adbc-4444-b734-28f292005939" providerId="ADAL" clId="{97BA56E2-B088-4D2A-B2A4-2836C33DED17}" dt="2025-01-27T16:37:51.880" v="845"/>
        <pc:sldMkLst>
          <pc:docMk/>
          <pc:sldMk cId="1120584544" sldId="6151"/>
        </pc:sldMkLst>
      </pc:sldChg>
      <pc:sldChg chg="addSp delSp modSp add del mod">
        <pc:chgData name="Ext-AMO Etienne BRUGERE" userId="f081266a-adbc-4444-b734-28f292005939" providerId="ADAL" clId="{97BA56E2-B088-4D2A-B2A4-2836C33DED17}" dt="2025-01-22T16:51:00.368" v="589" actId="2696"/>
        <pc:sldMkLst>
          <pc:docMk/>
          <pc:sldMk cId="2251069748" sldId="6151"/>
        </pc:sldMkLst>
      </pc:sldChg>
      <pc:sldChg chg="add del">
        <pc:chgData name="Ext-AMO Etienne BRUGERE" userId="f081266a-adbc-4444-b734-28f292005939" providerId="ADAL" clId="{97BA56E2-B088-4D2A-B2A4-2836C33DED17}" dt="2025-01-22T16:52:55.523" v="591" actId="2696"/>
        <pc:sldMkLst>
          <pc:docMk/>
          <pc:sldMk cId="2698068365" sldId="6151"/>
        </pc:sldMkLst>
      </pc:sldChg>
    </pc:docChg>
  </pc:docChgLst>
</pc:chgInfo>
</file>

<file path=ppt/comments/modernComment_1767_6B901B47.xml><?xml version="1.0" encoding="utf-8"?>
<p188:cmLst xmlns:a="http://schemas.openxmlformats.org/drawingml/2006/main" xmlns:r="http://schemas.openxmlformats.org/officeDocument/2006/relationships" xmlns:p188="http://schemas.microsoft.com/office/powerpoint/2018/8/main">
  <p188:cm id="{1EBBC7BF-A90D-4306-8EC5-551C8A803E23}" authorId="{9E30B69E-55ED-237F-4BAC-9399C9C77E0B}" created="2023-11-22T17:07:11.339">
    <ac:deMkLst xmlns:ac="http://schemas.microsoft.com/office/drawing/2013/main/command">
      <pc:docMk xmlns:pc="http://schemas.microsoft.com/office/powerpoint/2013/main/command"/>
      <pc:sldMk xmlns:pc="http://schemas.microsoft.com/office/powerpoint/2013/main/command" cId="1804606279" sldId="5991"/>
      <ac:picMk id="1026" creationId="{F75887A9-8282-ADA1-2425-EBD29E9542EE}"/>
    </ac:deMkLst>
    <p188:txBody>
      <a:bodyPr/>
      <a:lstStyle/>
      <a:p>
        <a:r>
          <a:rPr lang="fr-CA"/>
          <a:t>Mentionner également les évictions dans le bilan</a:t>
        </a:r>
      </a:p>
    </p188:txBody>
  </p188:cm>
</p188:cmLst>
</file>

<file path=ppt/comments/modernComment_176A_6DEADA22.xml><?xml version="1.0" encoding="utf-8"?>
<p188:cmLst xmlns:a="http://schemas.openxmlformats.org/drawingml/2006/main" xmlns:r="http://schemas.openxmlformats.org/officeDocument/2006/relationships" xmlns:p188="http://schemas.microsoft.com/office/powerpoint/2018/8/main">
  <p188:cm id="{A7E97B5E-38E2-42E2-A007-15730A8AE766}" authorId="{9E30B69E-55ED-237F-4BAC-9399C9C77E0B}" created="2023-11-09T08:57:02.471">
    <ac:txMkLst xmlns:ac="http://schemas.microsoft.com/office/drawing/2013/main/command">
      <pc:docMk xmlns:pc="http://schemas.microsoft.com/office/powerpoint/2013/main/command"/>
      <pc:sldMk xmlns:pc="http://schemas.microsoft.com/office/powerpoint/2013/main/command" cId="1844107810" sldId="5994"/>
      <ac:spMk id="9" creationId="{3C3F8B12-34D4-161A-1AC9-A76C359ADB10}"/>
      <ac:txMk cp="0" len="22">
        <ac:context len="897" hash="2758658614"/>
      </ac:txMk>
    </ac:txMkLst>
    <p188:pos x="2206831" y="247402"/>
    <p188:txBody>
      <a:bodyPr/>
      <a:lstStyle/>
      <a:p>
        <a:r>
          <a:rPr lang="fr-FR"/>
          <a:t>est-il possible de prévoir une ligne impots et une ligne gestion ? </a:t>
        </a:r>
      </a:p>
    </p188:txBody>
  </p188:cm>
  <p188:cm id="{29052EEE-977F-45CD-A5D3-5450217F6D47}" authorId="{9E30B69E-55ED-237F-4BAC-9399C9C77E0B}" created="2023-11-09T16:10:41.172">
    <ac:deMkLst xmlns:ac="http://schemas.microsoft.com/office/drawing/2013/main/command">
      <pc:docMk xmlns:pc="http://schemas.microsoft.com/office/powerpoint/2013/main/command"/>
      <pc:sldMk xmlns:pc="http://schemas.microsoft.com/office/powerpoint/2013/main/command" cId="1844107810" sldId="5994"/>
      <ac:picMk id="8" creationId="{BF51C88E-E10C-7386-4401-FD80659FF7D5}"/>
    </ac:deMkLst>
    <p188:txBody>
      <a:bodyPr/>
      <a:lstStyle/>
      <a:p>
        <a:r>
          <a:rPr lang="fr-FR"/>
          <a:t>Le tableau prend-il en compte la balance dépenses / recettes ? si oui à modifier pour ne présenter que les dépenses et si possible faire une ligne Taxe foncière</a:t>
        </a:r>
      </a:p>
    </p188:txBody>
  </p188:cm>
</p188:cmLst>
</file>

<file path=ppt/comments/modernComment_17F4_BEE1FE8A.xml><?xml version="1.0" encoding="utf-8"?>
<p188:cmLst xmlns:a="http://schemas.openxmlformats.org/drawingml/2006/main" xmlns:r="http://schemas.openxmlformats.org/officeDocument/2006/relationships" xmlns:p188="http://schemas.microsoft.com/office/powerpoint/2018/8/main">
  <p188:cm id="{AC352485-F247-491C-8D8E-47BBFBE78786}" authorId="{9E30B69E-55ED-237F-4BAC-9399C9C77E0B}" created="2023-11-22T17:09:57.844">
    <ac:deMkLst xmlns:ac="http://schemas.microsoft.com/office/drawing/2013/main/command">
      <pc:docMk xmlns:pc="http://schemas.microsoft.com/office/powerpoint/2013/main/command"/>
      <pc:sldMk xmlns:pc="http://schemas.microsoft.com/office/powerpoint/2013/main/command" cId="3202481802" sldId="6132"/>
      <ac:graphicFrameMk id="3" creationId="{AF91F280-C41C-1B62-B346-9F6AA44A0751}"/>
    </ac:deMkLst>
    <p188:txBody>
      <a:bodyPr/>
      <a:lstStyle/>
      <a:p>
        <a:r>
          <a:rPr lang="fr-CA"/>
          <a:t>Extraction GO7 ?</a:t>
        </a:r>
      </a:p>
    </p188:txBody>
  </p188:cm>
</p188:cmLst>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BB3E17-65CB-4BE4-93CC-96BCE0596D44}" type="doc">
      <dgm:prSet loTypeId="urn:microsoft.com/office/officeart/2005/8/layout/chevron1" loCatId="process" qsTypeId="urn:microsoft.com/office/officeart/2005/8/quickstyle/simple1" qsCatId="simple" csTypeId="urn:microsoft.com/office/officeart/2005/8/colors/accent2_4" csCatId="accent2" phldr="1"/>
      <dgm:spPr/>
    </dgm:pt>
    <dgm:pt modelId="{0F45E88A-D7CC-4A2C-AFDD-F423B88ED714}">
      <dgm:prSet phldrT="[Texte]"/>
      <dgm:spPr/>
      <dgm:t>
        <a:bodyPr/>
        <a:lstStyle/>
        <a:p>
          <a:r>
            <a:rPr lang="fr-FR"/>
            <a:t>Janvier</a:t>
          </a:r>
        </a:p>
      </dgm:t>
    </dgm:pt>
    <dgm:pt modelId="{3EB39A81-C403-449B-9A79-993410EEEE48}" type="parTrans" cxnId="{476B31E7-A548-4791-A03C-0E24507E52A6}">
      <dgm:prSet/>
      <dgm:spPr/>
      <dgm:t>
        <a:bodyPr/>
        <a:lstStyle/>
        <a:p>
          <a:endParaRPr lang="fr-FR"/>
        </a:p>
      </dgm:t>
    </dgm:pt>
    <dgm:pt modelId="{CAA5B7F5-AF9B-487E-AC8E-BA3FCBD86079}" type="sibTrans" cxnId="{476B31E7-A548-4791-A03C-0E24507E52A6}">
      <dgm:prSet/>
      <dgm:spPr/>
      <dgm:t>
        <a:bodyPr/>
        <a:lstStyle/>
        <a:p>
          <a:endParaRPr lang="fr-FR"/>
        </a:p>
      </dgm:t>
    </dgm:pt>
    <dgm:pt modelId="{DBA01656-125C-484A-B80B-763C0DE9BDF3}">
      <dgm:prSet phldrT="[Texte]"/>
      <dgm:spPr/>
      <dgm:t>
        <a:bodyPr/>
        <a:lstStyle/>
        <a:p>
          <a:r>
            <a:rPr lang="fr-FR"/>
            <a:t>Février</a:t>
          </a:r>
        </a:p>
      </dgm:t>
    </dgm:pt>
    <dgm:pt modelId="{8EBCA9E0-FFAF-452F-A9E2-75C94797A772}" type="parTrans" cxnId="{A0DCFAB9-369A-4524-864F-0545519069E5}">
      <dgm:prSet/>
      <dgm:spPr/>
      <dgm:t>
        <a:bodyPr/>
        <a:lstStyle/>
        <a:p>
          <a:endParaRPr lang="fr-FR"/>
        </a:p>
      </dgm:t>
    </dgm:pt>
    <dgm:pt modelId="{FA152FC1-1BFD-47D1-9146-E79BAE3972FB}" type="sibTrans" cxnId="{A0DCFAB9-369A-4524-864F-0545519069E5}">
      <dgm:prSet/>
      <dgm:spPr/>
      <dgm:t>
        <a:bodyPr/>
        <a:lstStyle/>
        <a:p>
          <a:endParaRPr lang="fr-FR"/>
        </a:p>
      </dgm:t>
    </dgm:pt>
    <dgm:pt modelId="{B92E3D2B-6041-4FE4-915F-40A7BE7F5E8A}">
      <dgm:prSet phldrT="[Texte]"/>
      <dgm:spPr/>
      <dgm:t>
        <a:bodyPr/>
        <a:lstStyle/>
        <a:p>
          <a:r>
            <a:rPr lang="fr-FR"/>
            <a:t>Décembre</a:t>
          </a:r>
        </a:p>
      </dgm:t>
    </dgm:pt>
    <dgm:pt modelId="{EED3804E-9945-4F5E-BD0A-D262DE77CE7E}" type="parTrans" cxnId="{410EA0D2-0099-45C6-A07A-B0965BF34A75}">
      <dgm:prSet/>
      <dgm:spPr/>
      <dgm:t>
        <a:bodyPr/>
        <a:lstStyle/>
        <a:p>
          <a:endParaRPr lang="fr-FR"/>
        </a:p>
      </dgm:t>
    </dgm:pt>
    <dgm:pt modelId="{87DCA5D5-6A94-4E17-A4FF-1162840D6CD6}" type="sibTrans" cxnId="{410EA0D2-0099-45C6-A07A-B0965BF34A75}">
      <dgm:prSet/>
      <dgm:spPr/>
      <dgm:t>
        <a:bodyPr/>
        <a:lstStyle/>
        <a:p>
          <a:endParaRPr lang="fr-FR"/>
        </a:p>
      </dgm:t>
    </dgm:pt>
    <dgm:pt modelId="{37B58025-3D97-47BD-AEBB-862231191089}">
      <dgm:prSet/>
      <dgm:spPr/>
      <dgm:t>
        <a:bodyPr/>
        <a:lstStyle/>
        <a:p>
          <a:r>
            <a:rPr lang="fr-FR"/>
            <a:t>Mars</a:t>
          </a:r>
        </a:p>
      </dgm:t>
    </dgm:pt>
    <dgm:pt modelId="{FD6FF27A-65AB-4B45-A3EF-01C433D98BD8}" type="parTrans" cxnId="{D3CD7AA7-2EC9-4B72-821F-68D1F0D5AA97}">
      <dgm:prSet/>
      <dgm:spPr/>
      <dgm:t>
        <a:bodyPr/>
        <a:lstStyle/>
        <a:p>
          <a:endParaRPr lang="fr-FR"/>
        </a:p>
      </dgm:t>
    </dgm:pt>
    <dgm:pt modelId="{EF2AF19C-4105-43B3-B3CD-2D55BA1F5D05}" type="sibTrans" cxnId="{D3CD7AA7-2EC9-4B72-821F-68D1F0D5AA97}">
      <dgm:prSet/>
      <dgm:spPr/>
      <dgm:t>
        <a:bodyPr/>
        <a:lstStyle/>
        <a:p>
          <a:endParaRPr lang="fr-FR"/>
        </a:p>
      </dgm:t>
    </dgm:pt>
    <dgm:pt modelId="{91DB45AB-BC24-449B-A286-86B616EE5B83}">
      <dgm:prSet/>
      <dgm:spPr/>
      <dgm:t>
        <a:bodyPr/>
        <a:lstStyle/>
        <a:p>
          <a:r>
            <a:rPr lang="fr-FR"/>
            <a:t>Avril</a:t>
          </a:r>
        </a:p>
      </dgm:t>
    </dgm:pt>
    <dgm:pt modelId="{1ED87017-E1C5-41C7-B902-83400817D71D}" type="parTrans" cxnId="{1435EA06-4503-4730-BB5C-21F48DD3AD84}">
      <dgm:prSet/>
      <dgm:spPr/>
      <dgm:t>
        <a:bodyPr/>
        <a:lstStyle/>
        <a:p>
          <a:endParaRPr lang="fr-FR"/>
        </a:p>
      </dgm:t>
    </dgm:pt>
    <dgm:pt modelId="{64B1242D-1794-46E7-A2A8-7A3A89A43FA3}" type="sibTrans" cxnId="{1435EA06-4503-4730-BB5C-21F48DD3AD84}">
      <dgm:prSet/>
      <dgm:spPr/>
      <dgm:t>
        <a:bodyPr/>
        <a:lstStyle/>
        <a:p>
          <a:endParaRPr lang="fr-FR"/>
        </a:p>
      </dgm:t>
    </dgm:pt>
    <dgm:pt modelId="{0B993981-B040-43BB-9BAE-90C833EC4C22}">
      <dgm:prSet/>
      <dgm:spPr/>
      <dgm:t>
        <a:bodyPr/>
        <a:lstStyle/>
        <a:p>
          <a:r>
            <a:rPr lang="fr-FR"/>
            <a:t>Mai</a:t>
          </a:r>
        </a:p>
      </dgm:t>
    </dgm:pt>
    <dgm:pt modelId="{E7DAC5AD-D0D5-4AF7-968E-772479B02905}" type="parTrans" cxnId="{9F3BBE70-F6D5-4037-9560-4E6A1A98B794}">
      <dgm:prSet/>
      <dgm:spPr/>
      <dgm:t>
        <a:bodyPr/>
        <a:lstStyle/>
        <a:p>
          <a:endParaRPr lang="fr-FR"/>
        </a:p>
      </dgm:t>
    </dgm:pt>
    <dgm:pt modelId="{9ADD4F1F-C9C2-4C52-AD56-B334E3F95CA9}" type="sibTrans" cxnId="{9F3BBE70-F6D5-4037-9560-4E6A1A98B794}">
      <dgm:prSet/>
      <dgm:spPr/>
      <dgm:t>
        <a:bodyPr/>
        <a:lstStyle/>
        <a:p>
          <a:endParaRPr lang="fr-FR"/>
        </a:p>
      </dgm:t>
    </dgm:pt>
    <dgm:pt modelId="{74E08DE1-BE0E-4516-89CE-13F2E3C0E95A}">
      <dgm:prSet/>
      <dgm:spPr/>
      <dgm:t>
        <a:bodyPr/>
        <a:lstStyle/>
        <a:p>
          <a:r>
            <a:rPr lang="fr-FR"/>
            <a:t>Juin</a:t>
          </a:r>
        </a:p>
      </dgm:t>
    </dgm:pt>
    <dgm:pt modelId="{7882A612-3D8B-40E1-8631-62C963904140}" type="parTrans" cxnId="{72583F03-8441-436C-86E6-B8994A50EC3C}">
      <dgm:prSet/>
      <dgm:spPr/>
      <dgm:t>
        <a:bodyPr/>
        <a:lstStyle/>
        <a:p>
          <a:endParaRPr lang="fr-FR"/>
        </a:p>
      </dgm:t>
    </dgm:pt>
    <dgm:pt modelId="{9BBCD446-2AF9-49F3-BA04-CCF8C301E75D}" type="sibTrans" cxnId="{72583F03-8441-436C-86E6-B8994A50EC3C}">
      <dgm:prSet/>
      <dgm:spPr/>
      <dgm:t>
        <a:bodyPr/>
        <a:lstStyle/>
        <a:p>
          <a:endParaRPr lang="fr-FR"/>
        </a:p>
      </dgm:t>
    </dgm:pt>
    <dgm:pt modelId="{29826E61-E427-450F-BE5F-148B4FF71F6F}">
      <dgm:prSet/>
      <dgm:spPr/>
      <dgm:t>
        <a:bodyPr/>
        <a:lstStyle/>
        <a:p>
          <a:r>
            <a:rPr lang="fr-FR"/>
            <a:t>Juillet</a:t>
          </a:r>
        </a:p>
      </dgm:t>
    </dgm:pt>
    <dgm:pt modelId="{B3A2A8BF-5C74-4E07-AF2B-88DA23654239}" type="parTrans" cxnId="{937AE6A2-35FB-4AF6-8961-EC3DC21CB340}">
      <dgm:prSet/>
      <dgm:spPr/>
      <dgm:t>
        <a:bodyPr/>
        <a:lstStyle/>
        <a:p>
          <a:endParaRPr lang="fr-FR"/>
        </a:p>
      </dgm:t>
    </dgm:pt>
    <dgm:pt modelId="{BFABBC37-751E-43DC-9D77-1460ED11D7FF}" type="sibTrans" cxnId="{937AE6A2-35FB-4AF6-8961-EC3DC21CB340}">
      <dgm:prSet/>
      <dgm:spPr/>
      <dgm:t>
        <a:bodyPr/>
        <a:lstStyle/>
        <a:p>
          <a:endParaRPr lang="fr-FR"/>
        </a:p>
      </dgm:t>
    </dgm:pt>
    <dgm:pt modelId="{36BA1142-BE18-4C74-B86E-DC6139B872AB}">
      <dgm:prSet/>
      <dgm:spPr/>
      <dgm:t>
        <a:bodyPr/>
        <a:lstStyle/>
        <a:p>
          <a:r>
            <a:rPr lang="fr-FR"/>
            <a:t>Août</a:t>
          </a:r>
        </a:p>
      </dgm:t>
    </dgm:pt>
    <dgm:pt modelId="{90A78C0A-FB86-4DCF-AD85-57BDFAF14801}" type="parTrans" cxnId="{33FA2EC1-B9A0-4266-9051-09BAD0B870F3}">
      <dgm:prSet/>
      <dgm:spPr/>
      <dgm:t>
        <a:bodyPr/>
        <a:lstStyle/>
        <a:p>
          <a:endParaRPr lang="fr-FR"/>
        </a:p>
      </dgm:t>
    </dgm:pt>
    <dgm:pt modelId="{4879B0D9-3532-4426-B6CF-D3C844088708}" type="sibTrans" cxnId="{33FA2EC1-B9A0-4266-9051-09BAD0B870F3}">
      <dgm:prSet/>
      <dgm:spPr/>
      <dgm:t>
        <a:bodyPr/>
        <a:lstStyle/>
        <a:p>
          <a:endParaRPr lang="fr-FR"/>
        </a:p>
      </dgm:t>
    </dgm:pt>
    <dgm:pt modelId="{6E692961-B34B-4A5B-8D05-FC770AD5970C}">
      <dgm:prSet/>
      <dgm:spPr/>
      <dgm:t>
        <a:bodyPr/>
        <a:lstStyle/>
        <a:p>
          <a:r>
            <a:rPr lang="fr-FR"/>
            <a:t>Septembre</a:t>
          </a:r>
        </a:p>
      </dgm:t>
    </dgm:pt>
    <dgm:pt modelId="{71374393-8E9D-46CE-95A2-279CF73B8FA6}" type="parTrans" cxnId="{FEE3EA42-5FB0-438D-B8CB-B91D0E931C9C}">
      <dgm:prSet/>
      <dgm:spPr/>
      <dgm:t>
        <a:bodyPr/>
        <a:lstStyle/>
        <a:p>
          <a:endParaRPr lang="fr-FR"/>
        </a:p>
      </dgm:t>
    </dgm:pt>
    <dgm:pt modelId="{161799D8-59D0-4DC3-8611-94CEF022DF3F}" type="sibTrans" cxnId="{FEE3EA42-5FB0-438D-B8CB-B91D0E931C9C}">
      <dgm:prSet/>
      <dgm:spPr/>
      <dgm:t>
        <a:bodyPr/>
        <a:lstStyle/>
        <a:p>
          <a:endParaRPr lang="fr-FR"/>
        </a:p>
      </dgm:t>
    </dgm:pt>
    <dgm:pt modelId="{1F04A906-1C0C-4CC7-91E3-A408D42DC889}">
      <dgm:prSet/>
      <dgm:spPr/>
      <dgm:t>
        <a:bodyPr/>
        <a:lstStyle/>
        <a:p>
          <a:r>
            <a:rPr lang="fr-FR"/>
            <a:t>Octobre</a:t>
          </a:r>
        </a:p>
      </dgm:t>
    </dgm:pt>
    <dgm:pt modelId="{E7D8A5D3-0ECF-48CA-8A5F-E2C21F5BB74B}" type="parTrans" cxnId="{8FDC55A1-A69F-4C5F-9CC2-E459BA91C6D3}">
      <dgm:prSet/>
      <dgm:spPr/>
      <dgm:t>
        <a:bodyPr/>
        <a:lstStyle/>
        <a:p>
          <a:endParaRPr lang="fr-FR"/>
        </a:p>
      </dgm:t>
    </dgm:pt>
    <dgm:pt modelId="{0411FBB2-B0BA-4BC1-B3CE-8E14F43D8361}" type="sibTrans" cxnId="{8FDC55A1-A69F-4C5F-9CC2-E459BA91C6D3}">
      <dgm:prSet/>
      <dgm:spPr/>
      <dgm:t>
        <a:bodyPr/>
        <a:lstStyle/>
        <a:p>
          <a:endParaRPr lang="fr-FR"/>
        </a:p>
      </dgm:t>
    </dgm:pt>
    <dgm:pt modelId="{6C4C0684-3931-4CA3-89CF-C913B50227DD}">
      <dgm:prSet/>
      <dgm:spPr/>
      <dgm:t>
        <a:bodyPr/>
        <a:lstStyle/>
        <a:p>
          <a:r>
            <a:rPr lang="fr-FR"/>
            <a:t>Novembre</a:t>
          </a:r>
        </a:p>
      </dgm:t>
    </dgm:pt>
    <dgm:pt modelId="{286D5B24-F76B-4A9F-A2D3-C7CFBDBC9DE3}" type="parTrans" cxnId="{57105449-4045-41FB-8A50-0C006382B003}">
      <dgm:prSet/>
      <dgm:spPr/>
      <dgm:t>
        <a:bodyPr/>
        <a:lstStyle/>
        <a:p>
          <a:endParaRPr lang="fr-FR"/>
        </a:p>
      </dgm:t>
    </dgm:pt>
    <dgm:pt modelId="{ECFF3CB2-8D86-4EE9-80AD-9AD66566CF59}" type="sibTrans" cxnId="{57105449-4045-41FB-8A50-0C006382B003}">
      <dgm:prSet/>
      <dgm:spPr/>
      <dgm:t>
        <a:bodyPr/>
        <a:lstStyle/>
        <a:p>
          <a:endParaRPr lang="fr-FR"/>
        </a:p>
      </dgm:t>
    </dgm:pt>
    <dgm:pt modelId="{5295468C-AEF0-4FFD-926A-A7EC7E57F0E2}" type="pres">
      <dgm:prSet presAssocID="{A8BB3E17-65CB-4BE4-93CC-96BCE0596D44}" presName="Name0" presStyleCnt="0">
        <dgm:presLayoutVars>
          <dgm:dir/>
          <dgm:animLvl val="lvl"/>
          <dgm:resizeHandles val="exact"/>
        </dgm:presLayoutVars>
      </dgm:prSet>
      <dgm:spPr/>
    </dgm:pt>
    <dgm:pt modelId="{E730EF08-6AA3-4E15-A4AD-E4324F7AEE7F}" type="pres">
      <dgm:prSet presAssocID="{0F45E88A-D7CC-4A2C-AFDD-F423B88ED714}" presName="parTxOnly" presStyleLbl="node1" presStyleIdx="0" presStyleCnt="12">
        <dgm:presLayoutVars>
          <dgm:chMax val="0"/>
          <dgm:chPref val="0"/>
          <dgm:bulletEnabled val="1"/>
        </dgm:presLayoutVars>
      </dgm:prSet>
      <dgm:spPr/>
    </dgm:pt>
    <dgm:pt modelId="{47516B24-2F3E-4152-AE7D-74A32EAF40DE}" type="pres">
      <dgm:prSet presAssocID="{CAA5B7F5-AF9B-487E-AC8E-BA3FCBD86079}" presName="parTxOnlySpace" presStyleCnt="0"/>
      <dgm:spPr/>
    </dgm:pt>
    <dgm:pt modelId="{2CD1B597-9F8F-4345-9E84-733B880F5CA5}" type="pres">
      <dgm:prSet presAssocID="{DBA01656-125C-484A-B80B-763C0DE9BDF3}" presName="parTxOnly" presStyleLbl="node1" presStyleIdx="1" presStyleCnt="12">
        <dgm:presLayoutVars>
          <dgm:chMax val="0"/>
          <dgm:chPref val="0"/>
          <dgm:bulletEnabled val="1"/>
        </dgm:presLayoutVars>
      </dgm:prSet>
      <dgm:spPr/>
    </dgm:pt>
    <dgm:pt modelId="{1CDFAFCF-CAAA-4384-B390-C55407C3070A}" type="pres">
      <dgm:prSet presAssocID="{FA152FC1-1BFD-47D1-9146-E79BAE3972FB}" presName="parTxOnlySpace" presStyleCnt="0"/>
      <dgm:spPr/>
    </dgm:pt>
    <dgm:pt modelId="{D95B7FDA-AD1C-4A34-988C-AEDF472AD565}" type="pres">
      <dgm:prSet presAssocID="{37B58025-3D97-47BD-AEBB-862231191089}" presName="parTxOnly" presStyleLbl="node1" presStyleIdx="2" presStyleCnt="12">
        <dgm:presLayoutVars>
          <dgm:chMax val="0"/>
          <dgm:chPref val="0"/>
          <dgm:bulletEnabled val="1"/>
        </dgm:presLayoutVars>
      </dgm:prSet>
      <dgm:spPr/>
    </dgm:pt>
    <dgm:pt modelId="{CAEC392E-C86F-45CD-801F-9B071EA41F1D}" type="pres">
      <dgm:prSet presAssocID="{EF2AF19C-4105-43B3-B3CD-2D55BA1F5D05}" presName="parTxOnlySpace" presStyleCnt="0"/>
      <dgm:spPr/>
    </dgm:pt>
    <dgm:pt modelId="{735005B6-007E-4BF7-BE15-97D70AA404F8}" type="pres">
      <dgm:prSet presAssocID="{91DB45AB-BC24-449B-A286-86B616EE5B83}" presName="parTxOnly" presStyleLbl="node1" presStyleIdx="3" presStyleCnt="12">
        <dgm:presLayoutVars>
          <dgm:chMax val="0"/>
          <dgm:chPref val="0"/>
          <dgm:bulletEnabled val="1"/>
        </dgm:presLayoutVars>
      </dgm:prSet>
      <dgm:spPr/>
    </dgm:pt>
    <dgm:pt modelId="{B7FE8A70-0B02-4FAC-951D-17210591D1E1}" type="pres">
      <dgm:prSet presAssocID="{64B1242D-1794-46E7-A2A8-7A3A89A43FA3}" presName="parTxOnlySpace" presStyleCnt="0"/>
      <dgm:spPr/>
    </dgm:pt>
    <dgm:pt modelId="{7697EE6D-E4AE-4476-BE07-560346CE3F15}" type="pres">
      <dgm:prSet presAssocID="{0B993981-B040-43BB-9BAE-90C833EC4C22}" presName="parTxOnly" presStyleLbl="node1" presStyleIdx="4" presStyleCnt="12">
        <dgm:presLayoutVars>
          <dgm:chMax val="0"/>
          <dgm:chPref val="0"/>
          <dgm:bulletEnabled val="1"/>
        </dgm:presLayoutVars>
      </dgm:prSet>
      <dgm:spPr/>
    </dgm:pt>
    <dgm:pt modelId="{38FB35DE-27D7-454B-B99F-7F5D124097A6}" type="pres">
      <dgm:prSet presAssocID="{9ADD4F1F-C9C2-4C52-AD56-B334E3F95CA9}" presName="parTxOnlySpace" presStyleCnt="0"/>
      <dgm:spPr/>
    </dgm:pt>
    <dgm:pt modelId="{C7ACC994-9E49-48D5-A2F0-B8289D989800}" type="pres">
      <dgm:prSet presAssocID="{74E08DE1-BE0E-4516-89CE-13F2E3C0E95A}" presName="parTxOnly" presStyleLbl="node1" presStyleIdx="5" presStyleCnt="12">
        <dgm:presLayoutVars>
          <dgm:chMax val="0"/>
          <dgm:chPref val="0"/>
          <dgm:bulletEnabled val="1"/>
        </dgm:presLayoutVars>
      </dgm:prSet>
      <dgm:spPr/>
    </dgm:pt>
    <dgm:pt modelId="{FBA7BAA6-3832-4259-B381-C9E533AA428C}" type="pres">
      <dgm:prSet presAssocID="{9BBCD446-2AF9-49F3-BA04-CCF8C301E75D}" presName="parTxOnlySpace" presStyleCnt="0"/>
      <dgm:spPr/>
    </dgm:pt>
    <dgm:pt modelId="{DD1614EF-7629-4E9F-9F47-0C8D0BD0CA09}" type="pres">
      <dgm:prSet presAssocID="{29826E61-E427-450F-BE5F-148B4FF71F6F}" presName="parTxOnly" presStyleLbl="node1" presStyleIdx="6" presStyleCnt="12">
        <dgm:presLayoutVars>
          <dgm:chMax val="0"/>
          <dgm:chPref val="0"/>
          <dgm:bulletEnabled val="1"/>
        </dgm:presLayoutVars>
      </dgm:prSet>
      <dgm:spPr/>
    </dgm:pt>
    <dgm:pt modelId="{4197216A-55F8-4610-A4DE-D345561FD733}" type="pres">
      <dgm:prSet presAssocID="{BFABBC37-751E-43DC-9D77-1460ED11D7FF}" presName="parTxOnlySpace" presStyleCnt="0"/>
      <dgm:spPr/>
    </dgm:pt>
    <dgm:pt modelId="{F20B638D-D388-487C-A9DF-CE9268B11D31}" type="pres">
      <dgm:prSet presAssocID="{36BA1142-BE18-4C74-B86E-DC6139B872AB}" presName="parTxOnly" presStyleLbl="node1" presStyleIdx="7" presStyleCnt="12">
        <dgm:presLayoutVars>
          <dgm:chMax val="0"/>
          <dgm:chPref val="0"/>
          <dgm:bulletEnabled val="1"/>
        </dgm:presLayoutVars>
      </dgm:prSet>
      <dgm:spPr/>
    </dgm:pt>
    <dgm:pt modelId="{48126A1B-14E7-4A8B-B466-962A270C7332}" type="pres">
      <dgm:prSet presAssocID="{4879B0D9-3532-4426-B6CF-D3C844088708}" presName="parTxOnlySpace" presStyleCnt="0"/>
      <dgm:spPr/>
    </dgm:pt>
    <dgm:pt modelId="{B4FB3E15-01F3-4469-998E-958FF62009BD}" type="pres">
      <dgm:prSet presAssocID="{6E692961-B34B-4A5B-8D05-FC770AD5970C}" presName="parTxOnly" presStyleLbl="node1" presStyleIdx="8" presStyleCnt="12">
        <dgm:presLayoutVars>
          <dgm:chMax val="0"/>
          <dgm:chPref val="0"/>
          <dgm:bulletEnabled val="1"/>
        </dgm:presLayoutVars>
      </dgm:prSet>
      <dgm:spPr/>
    </dgm:pt>
    <dgm:pt modelId="{2F86CD6F-5852-4F67-BE3B-2B6FAAC82141}" type="pres">
      <dgm:prSet presAssocID="{161799D8-59D0-4DC3-8611-94CEF022DF3F}" presName="parTxOnlySpace" presStyleCnt="0"/>
      <dgm:spPr/>
    </dgm:pt>
    <dgm:pt modelId="{F8DD1B72-9099-4C81-BDB9-806C056DE474}" type="pres">
      <dgm:prSet presAssocID="{1F04A906-1C0C-4CC7-91E3-A408D42DC889}" presName="parTxOnly" presStyleLbl="node1" presStyleIdx="9" presStyleCnt="12">
        <dgm:presLayoutVars>
          <dgm:chMax val="0"/>
          <dgm:chPref val="0"/>
          <dgm:bulletEnabled val="1"/>
        </dgm:presLayoutVars>
      </dgm:prSet>
      <dgm:spPr/>
    </dgm:pt>
    <dgm:pt modelId="{C56FDC5A-C076-43A0-831F-A00A5884E6AF}" type="pres">
      <dgm:prSet presAssocID="{0411FBB2-B0BA-4BC1-B3CE-8E14F43D8361}" presName="parTxOnlySpace" presStyleCnt="0"/>
      <dgm:spPr/>
    </dgm:pt>
    <dgm:pt modelId="{79379BFC-A1C1-4A0D-A1E2-39C5B07CF218}" type="pres">
      <dgm:prSet presAssocID="{6C4C0684-3931-4CA3-89CF-C913B50227DD}" presName="parTxOnly" presStyleLbl="node1" presStyleIdx="10" presStyleCnt="12">
        <dgm:presLayoutVars>
          <dgm:chMax val="0"/>
          <dgm:chPref val="0"/>
          <dgm:bulletEnabled val="1"/>
        </dgm:presLayoutVars>
      </dgm:prSet>
      <dgm:spPr/>
    </dgm:pt>
    <dgm:pt modelId="{78A4983C-9EDD-4AC0-95E0-857711C99000}" type="pres">
      <dgm:prSet presAssocID="{ECFF3CB2-8D86-4EE9-80AD-9AD66566CF59}" presName="parTxOnlySpace" presStyleCnt="0"/>
      <dgm:spPr/>
    </dgm:pt>
    <dgm:pt modelId="{D7BC04E4-8C3F-4C22-8F6E-980733C5B45A}" type="pres">
      <dgm:prSet presAssocID="{B92E3D2B-6041-4FE4-915F-40A7BE7F5E8A}" presName="parTxOnly" presStyleLbl="node1" presStyleIdx="11" presStyleCnt="12">
        <dgm:presLayoutVars>
          <dgm:chMax val="0"/>
          <dgm:chPref val="0"/>
          <dgm:bulletEnabled val="1"/>
        </dgm:presLayoutVars>
      </dgm:prSet>
      <dgm:spPr/>
    </dgm:pt>
  </dgm:ptLst>
  <dgm:cxnLst>
    <dgm:cxn modelId="{72583F03-8441-436C-86E6-B8994A50EC3C}" srcId="{A8BB3E17-65CB-4BE4-93CC-96BCE0596D44}" destId="{74E08DE1-BE0E-4516-89CE-13F2E3C0E95A}" srcOrd="5" destOrd="0" parTransId="{7882A612-3D8B-40E1-8631-62C963904140}" sibTransId="{9BBCD446-2AF9-49F3-BA04-CCF8C301E75D}"/>
    <dgm:cxn modelId="{AABCEE03-7FE4-4B59-84D1-7F9138954A60}" type="presOf" srcId="{B92E3D2B-6041-4FE4-915F-40A7BE7F5E8A}" destId="{D7BC04E4-8C3F-4C22-8F6E-980733C5B45A}" srcOrd="0" destOrd="0" presId="urn:microsoft.com/office/officeart/2005/8/layout/chevron1"/>
    <dgm:cxn modelId="{1435EA06-4503-4730-BB5C-21F48DD3AD84}" srcId="{A8BB3E17-65CB-4BE4-93CC-96BCE0596D44}" destId="{91DB45AB-BC24-449B-A286-86B616EE5B83}" srcOrd="3" destOrd="0" parTransId="{1ED87017-E1C5-41C7-B902-83400817D71D}" sibTransId="{64B1242D-1794-46E7-A2A8-7A3A89A43FA3}"/>
    <dgm:cxn modelId="{B872D513-95B1-4E50-93C2-5A21AB0F9209}" type="presOf" srcId="{29826E61-E427-450F-BE5F-148B4FF71F6F}" destId="{DD1614EF-7629-4E9F-9F47-0C8D0BD0CA09}" srcOrd="0" destOrd="0" presId="urn:microsoft.com/office/officeart/2005/8/layout/chevron1"/>
    <dgm:cxn modelId="{24B52E1A-ED01-444D-A040-ABF34C6FE88C}" type="presOf" srcId="{36BA1142-BE18-4C74-B86E-DC6139B872AB}" destId="{F20B638D-D388-487C-A9DF-CE9268B11D31}" srcOrd="0" destOrd="0" presId="urn:microsoft.com/office/officeart/2005/8/layout/chevron1"/>
    <dgm:cxn modelId="{EF7AE922-4A4E-4A1D-A7A9-A8BE397BF2FD}" type="presOf" srcId="{6E692961-B34B-4A5B-8D05-FC770AD5970C}" destId="{B4FB3E15-01F3-4469-998E-958FF62009BD}" srcOrd="0" destOrd="0" presId="urn:microsoft.com/office/officeart/2005/8/layout/chevron1"/>
    <dgm:cxn modelId="{2099502E-D4FD-4BA9-8D90-844D2F1CAB30}" type="presOf" srcId="{0F45E88A-D7CC-4A2C-AFDD-F423B88ED714}" destId="{E730EF08-6AA3-4E15-A4AD-E4324F7AEE7F}" srcOrd="0" destOrd="0" presId="urn:microsoft.com/office/officeart/2005/8/layout/chevron1"/>
    <dgm:cxn modelId="{FEE3EA42-5FB0-438D-B8CB-B91D0E931C9C}" srcId="{A8BB3E17-65CB-4BE4-93CC-96BCE0596D44}" destId="{6E692961-B34B-4A5B-8D05-FC770AD5970C}" srcOrd="8" destOrd="0" parTransId="{71374393-8E9D-46CE-95A2-279CF73B8FA6}" sibTransId="{161799D8-59D0-4DC3-8611-94CEF022DF3F}"/>
    <dgm:cxn modelId="{8127DB65-C3BC-4F06-BC04-3049D60BA137}" type="presOf" srcId="{6C4C0684-3931-4CA3-89CF-C913B50227DD}" destId="{79379BFC-A1C1-4A0D-A1E2-39C5B07CF218}" srcOrd="0" destOrd="0" presId="urn:microsoft.com/office/officeart/2005/8/layout/chevron1"/>
    <dgm:cxn modelId="{57105449-4045-41FB-8A50-0C006382B003}" srcId="{A8BB3E17-65CB-4BE4-93CC-96BCE0596D44}" destId="{6C4C0684-3931-4CA3-89CF-C913B50227DD}" srcOrd="10" destOrd="0" parTransId="{286D5B24-F76B-4A9F-A2D3-C7CFBDBC9DE3}" sibTransId="{ECFF3CB2-8D86-4EE9-80AD-9AD66566CF59}"/>
    <dgm:cxn modelId="{0E2A774C-B75C-49D3-8F32-D3E2B70F30EB}" type="presOf" srcId="{91DB45AB-BC24-449B-A286-86B616EE5B83}" destId="{735005B6-007E-4BF7-BE15-97D70AA404F8}" srcOrd="0" destOrd="0" presId="urn:microsoft.com/office/officeart/2005/8/layout/chevron1"/>
    <dgm:cxn modelId="{ECFE866C-E832-4275-9E7A-086B87E6A807}" type="presOf" srcId="{37B58025-3D97-47BD-AEBB-862231191089}" destId="{D95B7FDA-AD1C-4A34-988C-AEDF472AD565}" srcOrd="0" destOrd="0" presId="urn:microsoft.com/office/officeart/2005/8/layout/chevron1"/>
    <dgm:cxn modelId="{05B8604D-D3E5-4FF8-91FF-2D344B0C7EAA}" type="presOf" srcId="{74E08DE1-BE0E-4516-89CE-13F2E3C0E95A}" destId="{C7ACC994-9E49-48D5-A2F0-B8289D989800}" srcOrd="0" destOrd="0" presId="urn:microsoft.com/office/officeart/2005/8/layout/chevron1"/>
    <dgm:cxn modelId="{9F3BBE70-F6D5-4037-9560-4E6A1A98B794}" srcId="{A8BB3E17-65CB-4BE4-93CC-96BCE0596D44}" destId="{0B993981-B040-43BB-9BAE-90C833EC4C22}" srcOrd="4" destOrd="0" parTransId="{E7DAC5AD-D0D5-4AF7-968E-772479B02905}" sibTransId="{9ADD4F1F-C9C2-4C52-AD56-B334E3F95CA9}"/>
    <dgm:cxn modelId="{0A643D8D-69D4-4632-B4A5-1F84D9580F7B}" type="presOf" srcId="{DBA01656-125C-484A-B80B-763C0DE9BDF3}" destId="{2CD1B597-9F8F-4345-9E84-733B880F5CA5}" srcOrd="0" destOrd="0" presId="urn:microsoft.com/office/officeart/2005/8/layout/chevron1"/>
    <dgm:cxn modelId="{8FDC55A1-A69F-4C5F-9CC2-E459BA91C6D3}" srcId="{A8BB3E17-65CB-4BE4-93CC-96BCE0596D44}" destId="{1F04A906-1C0C-4CC7-91E3-A408D42DC889}" srcOrd="9" destOrd="0" parTransId="{E7D8A5D3-0ECF-48CA-8A5F-E2C21F5BB74B}" sibTransId="{0411FBB2-B0BA-4BC1-B3CE-8E14F43D8361}"/>
    <dgm:cxn modelId="{937AE6A2-35FB-4AF6-8961-EC3DC21CB340}" srcId="{A8BB3E17-65CB-4BE4-93CC-96BCE0596D44}" destId="{29826E61-E427-450F-BE5F-148B4FF71F6F}" srcOrd="6" destOrd="0" parTransId="{B3A2A8BF-5C74-4E07-AF2B-88DA23654239}" sibTransId="{BFABBC37-751E-43DC-9D77-1460ED11D7FF}"/>
    <dgm:cxn modelId="{10FC6CA5-AF50-4971-82F8-3AC33B4E61D6}" type="presOf" srcId="{0B993981-B040-43BB-9BAE-90C833EC4C22}" destId="{7697EE6D-E4AE-4476-BE07-560346CE3F15}" srcOrd="0" destOrd="0" presId="urn:microsoft.com/office/officeart/2005/8/layout/chevron1"/>
    <dgm:cxn modelId="{D3CD7AA7-2EC9-4B72-821F-68D1F0D5AA97}" srcId="{A8BB3E17-65CB-4BE4-93CC-96BCE0596D44}" destId="{37B58025-3D97-47BD-AEBB-862231191089}" srcOrd="2" destOrd="0" parTransId="{FD6FF27A-65AB-4B45-A3EF-01C433D98BD8}" sibTransId="{EF2AF19C-4105-43B3-B3CD-2D55BA1F5D05}"/>
    <dgm:cxn modelId="{A0DCFAB9-369A-4524-864F-0545519069E5}" srcId="{A8BB3E17-65CB-4BE4-93CC-96BCE0596D44}" destId="{DBA01656-125C-484A-B80B-763C0DE9BDF3}" srcOrd="1" destOrd="0" parTransId="{8EBCA9E0-FFAF-452F-A9E2-75C94797A772}" sibTransId="{FA152FC1-1BFD-47D1-9146-E79BAE3972FB}"/>
    <dgm:cxn modelId="{33FA2EC1-B9A0-4266-9051-09BAD0B870F3}" srcId="{A8BB3E17-65CB-4BE4-93CC-96BCE0596D44}" destId="{36BA1142-BE18-4C74-B86E-DC6139B872AB}" srcOrd="7" destOrd="0" parTransId="{90A78C0A-FB86-4DCF-AD85-57BDFAF14801}" sibTransId="{4879B0D9-3532-4426-B6CF-D3C844088708}"/>
    <dgm:cxn modelId="{410EA0D2-0099-45C6-A07A-B0965BF34A75}" srcId="{A8BB3E17-65CB-4BE4-93CC-96BCE0596D44}" destId="{B92E3D2B-6041-4FE4-915F-40A7BE7F5E8A}" srcOrd="11" destOrd="0" parTransId="{EED3804E-9945-4F5E-BD0A-D262DE77CE7E}" sibTransId="{87DCA5D5-6A94-4E17-A4FF-1162840D6CD6}"/>
    <dgm:cxn modelId="{A38D93DB-7780-4338-9F48-CC0F829FEEF0}" type="presOf" srcId="{1F04A906-1C0C-4CC7-91E3-A408D42DC889}" destId="{F8DD1B72-9099-4C81-BDB9-806C056DE474}" srcOrd="0" destOrd="0" presId="urn:microsoft.com/office/officeart/2005/8/layout/chevron1"/>
    <dgm:cxn modelId="{476B31E7-A548-4791-A03C-0E24507E52A6}" srcId="{A8BB3E17-65CB-4BE4-93CC-96BCE0596D44}" destId="{0F45E88A-D7CC-4A2C-AFDD-F423B88ED714}" srcOrd="0" destOrd="0" parTransId="{3EB39A81-C403-449B-9A79-993410EEEE48}" sibTransId="{CAA5B7F5-AF9B-487E-AC8E-BA3FCBD86079}"/>
    <dgm:cxn modelId="{1601C5F1-FE55-4560-A784-DDED26AB6D45}" type="presOf" srcId="{A8BB3E17-65CB-4BE4-93CC-96BCE0596D44}" destId="{5295468C-AEF0-4FFD-926A-A7EC7E57F0E2}" srcOrd="0" destOrd="0" presId="urn:microsoft.com/office/officeart/2005/8/layout/chevron1"/>
    <dgm:cxn modelId="{828B6AEF-9C2C-44C0-8678-CACA9C8B8322}" type="presParOf" srcId="{5295468C-AEF0-4FFD-926A-A7EC7E57F0E2}" destId="{E730EF08-6AA3-4E15-A4AD-E4324F7AEE7F}" srcOrd="0" destOrd="0" presId="urn:microsoft.com/office/officeart/2005/8/layout/chevron1"/>
    <dgm:cxn modelId="{60E4ED04-DDD3-4E6D-AD4C-516A70C8112F}" type="presParOf" srcId="{5295468C-AEF0-4FFD-926A-A7EC7E57F0E2}" destId="{47516B24-2F3E-4152-AE7D-74A32EAF40DE}" srcOrd="1" destOrd="0" presId="urn:microsoft.com/office/officeart/2005/8/layout/chevron1"/>
    <dgm:cxn modelId="{9A874931-9005-4F06-84A2-9C5F63752FB5}" type="presParOf" srcId="{5295468C-AEF0-4FFD-926A-A7EC7E57F0E2}" destId="{2CD1B597-9F8F-4345-9E84-733B880F5CA5}" srcOrd="2" destOrd="0" presId="urn:microsoft.com/office/officeart/2005/8/layout/chevron1"/>
    <dgm:cxn modelId="{8F726FD9-C5D6-4813-9A75-9D381A7861BE}" type="presParOf" srcId="{5295468C-AEF0-4FFD-926A-A7EC7E57F0E2}" destId="{1CDFAFCF-CAAA-4384-B390-C55407C3070A}" srcOrd="3" destOrd="0" presId="urn:microsoft.com/office/officeart/2005/8/layout/chevron1"/>
    <dgm:cxn modelId="{E9267E94-3D5F-476B-9658-77343C114983}" type="presParOf" srcId="{5295468C-AEF0-4FFD-926A-A7EC7E57F0E2}" destId="{D95B7FDA-AD1C-4A34-988C-AEDF472AD565}" srcOrd="4" destOrd="0" presId="urn:microsoft.com/office/officeart/2005/8/layout/chevron1"/>
    <dgm:cxn modelId="{14FDD04C-63CD-4AB8-8433-4161EF915252}" type="presParOf" srcId="{5295468C-AEF0-4FFD-926A-A7EC7E57F0E2}" destId="{CAEC392E-C86F-45CD-801F-9B071EA41F1D}" srcOrd="5" destOrd="0" presId="urn:microsoft.com/office/officeart/2005/8/layout/chevron1"/>
    <dgm:cxn modelId="{06F1F188-034F-429B-BDD9-DC03B889A588}" type="presParOf" srcId="{5295468C-AEF0-4FFD-926A-A7EC7E57F0E2}" destId="{735005B6-007E-4BF7-BE15-97D70AA404F8}" srcOrd="6" destOrd="0" presId="urn:microsoft.com/office/officeart/2005/8/layout/chevron1"/>
    <dgm:cxn modelId="{DD79934B-E32C-45E4-AF2B-985818FAC110}" type="presParOf" srcId="{5295468C-AEF0-4FFD-926A-A7EC7E57F0E2}" destId="{B7FE8A70-0B02-4FAC-951D-17210591D1E1}" srcOrd="7" destOrd="0" presId="urn:microsoft.com/office/officeart/2005/8/layout/chevron1"/>
    <dgm:cxn modelId="{2F72ABAC-53C5-4C0D-95E2-79E9404D0244}" type="presParOf" srcId="{5295468C-AEF0-4FFD-926A-A7EC7E57F0E2}" destId="{7697EE6D-E4AE-4476-BE07-560346CE3F15}" srcOrd="8" destOrd="0" presId="urn:microsoft.com/office/officeart/2005/8/layout/chevron1"/>
    <dgm:cxn modelId="{6333DCE9-ABC1-4A28-8CBA-C1BD6FB3C8D7}" type="presParOf" srcId="{5295468C-AEF0-4FFD-926A-A7EC7E57F0E2}" destId="{38FB35DE-27D7-454B-B99F-7F5D124097A6}" srcOrd="9" destOrd="0" presId="urn:microsoft.com/office/officeart/2005/8/layout/chevron1"/>
    <dgm:cxn modelId="{0E8BC4ED-35A4-458D-8A2D-14D669E7E0B5}" type="presParOf" srcId="{5295468C-AEF0-4FFD-926A-A7EC7E57F0E2}" destId="{C7ACC994-9E49-48D5-A2F0-B8289D989800}" srcOrd="10" destOrd="0" presId="urn:microsoft.com/office/officeart/2005/8/layout/chevron1"/>
    <dgm:cxn modelId="{370231A5-5A39-487C-A87D-948183D58383}" type="presParOf" srcId="{5295468C-AEF0-4FFD-926A-A7EC7E57F0E2}" destId="{FBA7BAA6-3832-4259-B381-C9E533AA428C}" srcOrd="11" destOrd="0" presId="urn:microsoft.com/office/officeart/2005/8/layout/chevron1"/>
    <dgm:cxn modelId="{1AF10B7B-9BD9-45A1-8F82-C5FA6B885339}" type="presParOf" srcId="{5295468C-AEF0-4FFD-926A-A7EC7E57F0E2}" destId="{DD1614EF-7629-4E9F-9F47-0C8D0BD0CA09}" srcOrd="12" destOrd="0" presId="urn:microsoft.com/office/officeart/2005/8/layout/chevron1"/>
    <dgm:cxn modelId="{33020C7D-1AD9-4FE1-8426-FE0C7AD5EB6B}" type="presParOf" srcId="{5295468C-AEF0-4FFD-926A-A7EC7E57F0E2}" destId="{4197216A-55F8-4610-A4DE-D345561FD733}" srcOrd="13" destOrd="0" presId="urn:microsoft.com/office/officeart/2005/8/layout/chevron1"/>
    <dgm:cxn modelId="{EF385B32-0738-473F-9EAA-01E952CCC913}" type="presParOf" srcId="{5295468C-AEF0-4FFD-926A-A7EC7E57F0E2}" destId="{F20B638D-D388-487C-A9DF-CE9268B11D31}" srcOrd="14" destOrd="0" presId="urn:microsoft.com/office/officeart/2005/8/layout/chevron1"/>
    <dgm:cxn modelId="{5C53A35A-58B5-4ED8-84E7-EBF8E11A6E7F}" type="presParOf" srcId="{5295468C-AEF0-4FFD-926A-A7EC7E57F0E2}" destId="{48126A1B-14E7-4A8B-B466-962A270C7332}" srcOrd="15" destOrd="0" presId="urn:microsoft.com/office/officeart/2005/8/layout/chevron1"/>
    <dgm:cxn modelId="{FC6904BB-3B52-4B12-86F7-1D21FE829EFC}" type="presParOf" srcId="{5295468C-AEF0-4FFD-926A-A7EC7E57F0E2}" destId="{B4FB3E15-01F3-4469-998E-958FF62009BD}" srcOrd="16" destOrd="0" presId="urn:microsoft.com/office/officeart/2005/8/layout/chevron1"/>
    <dgm:cxn modelId="{107F1714-1E67-47D2-9A6F-F41F2700FB3B}" type="presParOf" srcId="{5295468C-AEF0-4FFD-926A-A7EC7E57F0E2}" destId="{2F86CD6F-5852-4F67-BE3B-2B6FAAC82141}" srcOrd="17" destOrd="0" presId="urn:microsoft.com/office/officeart/2005/8/layout/chevron1"/>
    <dgm:cxn modelId="{DF922B13-8324-40E0-AC42-C72D3816240F}" type="presParOf" srcId="{5295468C-AEF0-4FFD-926A-A7EC7E57F0E2}" destId="{F8DD1B72-9099-4C81-BDB9-806C056DE474}" srcOrd="18" destOrd="0" presId="urn:microsoft.com/office/officeart/2005/8/layout/chevron1"/>
    <dgm:cxn modelId="{C5E61C54-5992-44AB-B8CF-F39A8E19873E}" type="presParOf" srcId="{5295468C-AEF0-4FFD-926A-A7EC7E57F0E2}" destId="{C56FDC5A-C076-43A0-831F-A00A5884E6AF}" srcOrd="19" destOrd="0" presId="urn:microsoft.com/office/officeart/2005/8/layout/chevron1"/>
    <dgm:cxn modelId="{16256BD5-0876-48FA-8F02-743D9A1BD5B9}" type="presParOf" srcId="{5295468C-AEF0-4FFD-926A-A7EC7E57F0E2}" destId="{79379BFC-A1C1-4A0D-A1E2-39C5B07CF218}" srcOrd="20" destOrd="0" presId="urn:microsoft.com/office/officeart/2005/8/layout/chevron1"/>
    <dgm:cxn modelId="{B68496E2-D3B9-4897-92C2-B89F206309B3}" type="presParOf" srcId="{5295468C-AEF0-4FFD-926A-A7EC7E57F0E2}" destId="{78A4983C-9EDD-4AC0-95E0-857711C99000}" srcOrd="21" destOrd="0" presId="urn:microsoft.com/office/officeart/2005/8/layout/chevron1"/>
    <dgm:cxn modelId="{F559C885-B8CB-4F79-B004-B009AA153814}" type="presParOf" srcId="{5295468C-AEF0-4FFD-926A-A7EC7E57F0E2}" destId="{D7BC04E4-8C3F-4C22-8F6E-980733C5B45A}" srcOrd="2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EA4802C-91ED-41F8-BAC8-40B7D612460A}" type="doc">
      <dgm:prSet loTypeId="urn:microsoft.com/office/officeart/2005/8/layout/chevron1" loCatId="process" qsTypeId="urn:microsoft.com/office/officeart/2005/8/quickstyle/simple1" qsCatId="simple" csTypeId="urn:microsoft.com/office/officeart/2005/8/colors/accent1_2" csCatId="accent1" phldr="1"/>
      <dgm:spPr/>
    </dgm:pt>
    <dgm:pt modelId="{ECFC8EEE-3FF6-4AAE-9A36-BB0E81066F99}">
      <dgm:prSet phldrT="[Texte]"/>
      <dgm:spPr/>
      <dgm:t>
        <a:bodyPr/>
        <a:lstStyle/>
        <a:p>
          <a:r>
            <a:rPr lang="fr-FR"/>
            <a:t>En développement</a:t>
          </a:r>
        </a:p>
      </dgm:t>
    </dgm:pt>
    <dgm:pt modelId="{B43855E3-CEA0-4845-A17B-90359329573E}" type="parTrans" cxnId="{55805F25-631F-43A5-8707-D8458486C819}">
      <dgm:prSet/>
      <dgm:spPr/>
      <dgm:t>
        <a:bodyPr/>
        <a:lstStyle/>
        <a:p>
          <a:endParaRPr lang="fr-FR"/>
        </a:p>
      </dgm:t>
    </dgm:pt>
    <dgm:pt modelId="{09001B37-D587-4E54-BC24-4CC3DCC21CE7}" type="sibTrans" cxnId="{55805F25-631F-43A5-8707-D8458486C819}">
      <dgm:prSet/>
      <dgm:spPr/>
      <dgm:t>
        <a:bodyPr/>
        <a:lstStyle/>
        <a:p>
          <a:endParaRPr lang="fr-FR"/>
        </a:p>
      </dgm:t>
    </dgm:pt>
    <dgm:pt modelId="{3CE83016-E3A5-4BE2-8932-12F20B61A8EA}">
      <dgm:prSet phldrT="[Texte]"/>
      <dgm:spPr/>
      <dgm:t>
        <a:bodyPr/>
        <a:lstStyle/>
        <a:p>
          <a:r>
            <a:rPr lang="fr-FR" dirty="0"/>
            <a:t>Engagée</a:t>
          </a:r>
        </a:p>
      </dgm:t>
    </dgm:pt>
    <dgm:pt modelId="{3F86DC4C-61C9-43B1-B14D-A4F3034DA33B}" type="parTrans" cxnId="{5EF1886F-8E00-4B2A-B41D-2B64EEEA0885}">
      <dgm:prSet/>
      <dgm:spPr/>
      <dgm:t>
        <a:bodyPr/>
        <a:lstStyle/>
        <a:p>
          <a:endParaRPr lang="fr-FR"/>
        </a:p>
      </dgm:t>
    </dgm:pt>
    <dgm:pt modelId="{E549ACE5-3D5A-4BE2-8E8F-F234068F88EF}" type="sibTrans" cxnId="{5EF1886F-8E00-4B2A-B41D-2B64EEEA0885}">
      <dgm:prSet/>
      <dgm:spPr/>
      <dgm:t>
        <a:bodyPr/>
        <a:lstStyle/>
        <a:p>
          <a:endParaRPr lang="fr-FR"/>
        </a:p>
      </dgm:t>
    </dgm:pt>
    <dgm:pt modelId="{BE1C766C-894B-4B21-BC3E-5ED8118B28AB}">
      <dgm:prSet phldrT="[Texte]"/>
      <dgm:spPr>
        <a:solidFill>
          <a:srgbClr val="EA515A"/>
        </a:solidFill>
      </dgm:spPr>
      <dgm:t>
        <a:bodyPr/>
        <a:lstStyle/>
        <a:p>
          <a:r>
            <a:rPr lang="fr-FR"/>
            <a:t>En cours</a:t>
          </a:r>
        </a:p>
      </dgm:t>
    </dgm:pt>
    <dgm:pt modelId="{76F9932B-D0DC-4392-8533-A938DC1FD102}" type="parTrans" cxnId="{D9BCE2A1-9E24-4E92-8A40-480E422D2E5F}">
      <dgm:prSet/>
      <dgm:spPr/>
      <dgm:t>
        <a:bodyPr/>
        <a:lstStyle/>
        <a:p>
          <a:endParaRPr lang="fr-FR"/>
        </a:p>
      </dgm:t>
    </dgm:pt>
    <dgm:pt modelId="{8053D548-699B-4E59-8E00-C4CBC1F8B073}" type="sibTrans" cxnId="{D9BCE2A1-9E24-4E92-8A40-480E422D2E5F}">
      <dgm:prSet/>
      <dgm:spPr/>
      <dgm:t>
        <a:bodyPr/>
        <a:lstStyle/>
        <a:p>
          <a:endParaRPr lang="fr-FR"/>
        </a:p>
      </dgm:t>
    </dgm:pt>
    <dgm:pt modelId="{5DF73444-CD1D-48C3-ACA5-A223D983805F}">
      <dgm:prSet phldrT="[Texte]"/>
      <dgm:spPr/>
      <dgm:t>
        <a:bodyPr/>
        <a:lstStyle/>
        <a:p>
          <a:r>
            <a:rPr lang="fr-FR"/>
            <a:t>En finalisation</a:t>
          </a:r>
        </a:p>
      </dgm:t>
    </dgm:pt>
    <dgm:pt modelId="{17EA3A42-959A-4223-8B51-24052BFF969D}" type="parTrans" cxnId="{1B881D21-8270-45AB-A631-4C068F13ED29}">
      <dgm:prSet/>
      <dgm:spPr/>
      <dgm:t>
        <a:bodyPr/>
        <a:lstStyle/>
        <a:p>
          <a:endParaRPr lang="fr-FR"/>
        </a:p>
      </dgm:t>
    </dgm:pt>
    <dgm:pt modelId="{61FBFCC8-487E-4908-A0B7-2BFF66EC78CF}" type="sibTrans" cxnId="{1B881D21-8270-45AB-A631-4C068F13ED29}">
      <dgm:prSet/>
      <dgm:spPr/>
      <dgm:t>
        <a:bodyPr/>
        <a:lstStyle/>
        <a:p>
          <a:endParaRPr lang="fr-FR"/>
        </a:p>
      </dgm:t>
    </dgm:pt>
    <dgm:pt modelId="{4DE2FA14-F4FA-4A7F-B637-F2C8CE8704B8}">
      <dgm:prSet phldrT="[Texte]"/>
      <dgm:spPr/>
      <dgm:t>
        <a:bodyPr/>
        <a:lstStyle/>
        <a:p>
          <a:r>
            <a:rPr lang="fr-FR"/>
            <a:t>En clôture</a:t>
          </a:r>
        </a:p>
      </dgm:t>
    </dgm:pt>
    <dgm:pt modelId="{DC0C948B-F96F-4E51-87D7-31D1189D9BAF}" type="parTrans" cxnId="{313198D0-B4F7-4A1B-9571-82BEE7BD5DDE}">
      <dgm:prSet/>
      <dgm:spPr/>
      <dgm:t>
        <a:bodyPr/>
        <a:lstStyle/>
        <a:p>
          <a:endParaRPr lang="fr-FR"/>
        </a:p>
      </dgm:t>
    </dgm:pt>
    <dgm:pt modelId="{E7AA76A8-EA56-4879-861A-D0563B3C1C9F}" type="sibTrans" cxnId="{313198D0-B4F7-4A1B-9571-82BEE7BD5DDE}">
      <dgm:prSet/>
      <dgm:spPr/>
      <dgm:t>
        <a:bodyPr/>
        <a:lstStyle/>
        <a:p>
          <a:endParaRPr lang="fr-FR"/>
        </a:p>
      </dgm:t>
    </dgm:pt>
    <dgm:pt modelId="{A11A9D9C-6085-4534-AB07-80AC1C5443A8}" type="pres">
      <dgm:prSet presAssocID="{7EA4802C-91ED-41F8-BAC8-40B7D612460A}" presName="Name0" presStyleCnt="0">
        <dgm:presLayoutVars>
          <dgm:dir/>
          <dgm:animLvl val="lvl"/>
          <dgm:resizeHandles val="exact"/>
        </dgm:presLayoutVars>
      </dgm:prSet>
      <dgm:spPr/>
    </dgm:pt>
    <dgm:pt modelId="{0D73341E-6091-431F-A166-9A9131A63493}" type="pres">
      <dgm:prSet presAssocID="{ECFC8EEE-3FF6-4AAE-9A36-BB0E81066F99}" presName="parTxOnly" presStyleLbl="node1" presStyleIdx="0" presStyleCnt="5">
        <dgm:presLayoutVars>
          <dgm:chMax val="0"/>
          <dgm:chPref val="0"/>
          <dgm:bulletEnabled val="1"/>
        </dgm:presLayoutVars>
      </dgm:prSet>
      <dgm:spPr/>
    </dgm:pt>
    <dgm:pt modelId="{F63CF093-F339-4355-9542-1B748B4DCA7D}" type="pres">
      <dgm:prSet presAssocID="{09001B37-D587-4E54-BC24-4CC3DCC21CE7}" presName="parTxOnlySpace" presStyleCnt="0"/>
      <dgm:spPr/>
    </dgm:pt>
    <dgm:pt modelId="{2358F251-170D-4E15-98C2-8796E493952F}" type="pres">
      <dgm:prSet presAssocID="{3CE83016-E3A5-4BE2-8932-12F20B61A8EA}" presName="parTxOnly" presStyleLbl="node1" presStyleIdx="1" presStyleCnt="5">
        <dgm:presLayoutVars>
          <dgm:chMax val="0"/>
          <dgm:chPref val="0"/>
          <dgm:bulletEnabled val="1"/>
        </dgm:presLayoutVars>
      </dgm:prSet>
      <dgm:spPr/>
    </dgm:pt>
    <dgm:pt modelId="{4D0B3BCC-46B2-48A2-993B-4D65DBC52B47}" type="pres">
      <dgm:prSet presAssocID="{E549ACE5-3D5A-4BE2-8E8F-F234068F88EF}" presName="parTxOnlySpace" presStyleCnt="0"/>
      <dgm:spPr/>
    </dgm:pt>
    <dgm:pt modelId="{C5C61F75-E61A-4B94-AA4E-B1BFDD9D49E1}" type="pres">
      <dgm:prSet presAssocID="{BE1C766C-894B-4B21-BC3E-5ED8118B28AB}" presName="parTxOnly" presStyleLbl="node1" presStyleIdx="2" presStyleCnt="5">
        <dgm:presLayoutVars>
          <dgm:chMax val="0"/>
          <dgm:chPref val="0"/>
          <dgm:bulletEnabled val="1"/>
        </dgm:presLayoutVars>
      </dgm:prSet>
      <dgm:spPr/>
    </dgm:pt>
    <dgm:pt modelId="{5AA7E34D-DBC1-4EFF-AF19-10F9AFBD2125}" type="pres">
      <dgm:prSet presAssocID="{8053D548-699B-4E59-8E00-C4CBC1F8B073}" presName="parTxOnlySpace" presStyleCnt="0"/>
      <dgm:spPr/>
    </dgm:pt>
    <dgm:pt modelId="{47B490AC-C293-4FEA-8371-1E5EACF51080}" type="pres">
      <dgm:prSet presAssocID="{5DF73444-CD1D-48C3-ACA5-A223D983805F}" presName="parTxOnly" presStyleLbl="node1" presStyleIdx="3" presStyleCnt="5">
        <dgm:presLayoutVars>
          <dgm:chMax val="0"/>
          <dgm:chPref val="0"/>
          <dgm:bulletEnabled val="1"/>
        </dgm:presLayoutVars>
      </dgm:prSet>
      <dgm:spPr/>
    </dgm:pt>
    <dgm:pt modelId="{AC59105E-5699-4893-8630-3034E975F676}" type="pres">
      <dgm:prSet presAssocID="{61FBFCC8-487E-4908-A0B7-2BFF66EC78CF}" presName="parTxOnlySpace" presStyleCnt="0"/>
      <dgm:spPr/>
    </dgm:pt>
    <dgm:pt modelId="{770ECE9C-79FC-4FB5-BA12-C6061EFAAC96}" type="pres">
      <dgm:prSet presAssocID="{4DE2FA14-F4FA-4A7F-B637-F2C8CE8704B8}" presName="parTxOnly" presStyleLbl="node1" presStyleIdx="4" presStyleCnt="5">
        <dgm:presLayoutVars>
          <dgm:chMax val="0"/>
          <dgm:chPref val="0"/>
          <dgm:bulletEnabled val="1"/>
        </dgm:presLayoutVars>
      </dgm:prSet>
      <dgm:spPr/>
    </dgm:pt>
  </dgm:ptLst>
  <dgm:cxnLst>
    <dgm:cxn modelId="{CAE72508-CCC6-4F84-8778-BDAD23FFACE7}" type="presOf" srcId="{3CE83016-E3A5-4BE2-8932-12F20B61A8EA}" destId="{2358F251-170D-4E15-98C2-8796E493952F}" srcOrd="0" destOrd="0" presId="urn:microsoft.com/office/officeart/2005/8/layout/chevron1"/>
    <dgm:cxn modelId="{CAF0E20E-17E8-49C9-8452-93D117FC2A87}" type="presOf" srcId="{7EA4802C-91ED-41F8-BAC8-40B7D612460A}" destId="{A11A9D9C-6085-4534-AB07-80AC1C5443A8}" srcOrd="0" destOrd="0" presId="urn:microsoft.com/office/officeart/2005/8/layout/chevron1"/>
    <dgm:cxn modelId="{8A4B1E11-D7BE-49CB-BCA8-6D32EF7FAC97}" type="presOf" srcId="{4DE2FA14-F4FA-4A7F-B637-F2C8CE8704B8}" destId="{770ECE9C-79FC-4FB5-BA12-C6061EFAAC96}" srcOrd="0" destOrd="0" presId="urn:microsoft.com/office/officeart/2005/8/layout/chevron1"/>
    <dgm:cxn modelId="{1B881D21-8270-45AB-A631-4C068F13ED29}" srcId="{7EA4802C-91ED-41F8-BAC8-40B7D612460A}" destId="{5DF73444-CD1D-48C3-ACA5-A223D983805F}" srcOrd="3" destOrd="0" parTransId="{17EA3A42-959A-4223-8B51-24052BFF969D}" sibTransId="{61FBFCC8-487E-4908-A0B7-2BFF66EC78CF}"/>
    <dgm:cxn modelId="{55805F25-631F-43A5-8707-D8458486C819}" srcId="{7EA4802C-91ED-41F8-BAC8-40B7D612460A}" destId="{ECFC8EEE-3FF6-4AAE-9A36-BB0E81066F99}" srcOrd="0" destOrd="0" parTransId="{B43855E3-CEA0-4845-A17B-90359329573E}" sibTransId="{09001B37-D587-4E54-BC24-4CC3DCC21CE7}"/>
    <dgm:cxn modelId="{788E4E3F-6508-42AE-A22A-D7021725302F}" type="presOf" srcId="{ECFC8EEE-3FF6-4AAE-9A36-BB0E81066F99}" destId="{0D73341E-6091-431F-A166-9A9131A63493}" srcOrd="0" destOrd="0" presId="urn:microsoft.com/office/officeart/2005/8/layout/chevron1"/>
    <dgm:cxn modelId="{D03CC469-E86E-4F49-A4B0-8DB0F7DFB460}" type="presOf" srcId="{BE1C766C-894B-4B21-BC3E-5ED8118B28AB}" destId="{C5C61F75-E61A-4B94-AA4E-B1BFDD9D49E1}" srcOrd="0" destOrd="0" presId="urn:microsoft.com/office/officeart/2005/8/layout/chevron1"/>
    <dgm:cxn modelId="{5EF1886F-8E00-4B2A-B41D-2B64EEEA0885}" srcId="{7EA4802C-91ED-41F8-BAC8-40B7D612460A}" destId="{3CE83016-E3A5-4BE2-8932-12F20B61A8EA}" srcOrd="1" destOrd="0" parTransId="{3F86DC4C-61C9-43B1-B14D-A4F3034DA33B}" sibTransId="{E549ACE5-3D5A-4BE2-8E8F-F234068F88EF}"/>
    <dgm:cxn modelId="{D9BCE2A1-9E24-4E92-8A40-480E422D2E5F}" srcId="{7EA4802C-91ED-41F8-BAC8-40B7D612460A}" destId="{BE1C766C-894B-4B21-BC3E-5ED8118B28AB}" srcOrd="2" destOrd="0" parTransId="{76F9932B-D0DC-4392-8533-A938DC1FD102}" sibTransId="{8053D548-699B-4E59-8E00-C4CBC1F8B073}"/>
    <dgm:cxn modelId="{313198D0-B4F7-4A1B-9571-82BEE7BD5DDE}" srcId="{7EA4802C-91ED-41F8-BAC8-40B7D612460A}" destId="{4DE2FA14-F4FA-4A7F-B637-F2C8CE8704B8}" srcOrd="4" destOrd="0" parTransId="{DC0C948B-F96F-4E51-87D7-31D1189D9BAF}" sibTransId="{E7AA76A8-EA56-4879-861A-D0563B3C1C9F}"/>
    <dgm:cxn modelId="{84FF93F6-AD5C-4E48-A66D-FE18ABC424FC}" type="presOf" srcId="{5DF73444-CD1D-48C3-ACA5-A223D983805F}" destId="{47B490AC-C293-4FEA-8371-1E5EACF51080}" srcOrd="0" destOrd="0" presId="urn:microsoft.com/office/officeart/2005/8/layout/chevron1"/>
    <dgm:cxn modelId="{147D160D-1906-451C-B7F0-4EA281457348}" type="presParOf" srcId="{A11A9D9C-6085-4534-AB07-80AC1C5443A8}" destId="{0D73341E-6091-431F-A166-9A9131A63493}" srcOrd="0" destOrd="0" presId="urn:microsoft.com/office/officeart/2005/8/layout/chevron1"/>
    <dgm:cxn modelId="{7C3EBB04-F7DA-426F-97D7-5F805F916239}" type="presParOf" srcId="{A11A9D9C-6085-4534-AB07-80AC1C5443A8}" destId="{F63CF093-F339-4355-9542-1B748B4DCA7D}" srcOrd="1" destOrd="0" presId="urn:microsoft.com/office/officeart/2005/8/layout/chevron1"/>
    <dgm:cxn modelId="{150E9228-5679-4CB3-9EB0-86A3FB18627D}" type="presParOf" srcId="{A11A9D9C-6085-4534-AB07-80AC1C5443A8}" destId="{2358F251-170D-4E15-98C2-8796E493952F}" srcOrd="2" destOrd="0" presId="urn:microsoft.com/office/officeart/2005/8/layout/chevron1"/>
    <dgm:cxn modelId="{F50E3D80-7777-41B4-B1E0-1BBB35BA0461}" type="presParOf" srcId="{A11A9D9C-6085-4534-AB07-80AC1C5443A8}" destId="{4D0B3BCC-46B2-48A2-993B-4D65DBC52B47}" srcOrd="3" destOrd="0" presId="urn:microsoft.com/office/officeart/2005/8/layout/chevron1"/>
    <dgm:cxn modelId="{859266D7-F2DE-4C90-8C48-08DC1EA3A12D}" type="presParOf" srcId="{A11A9D9C-6085-4534-AB07-80AC1C5443A8}" destId="{C5C61F75-E61A-4B94-AA4E-B1BFDD9D49E1}" srcOrd="4" destOrd="0" presId="urn:microsoft.com/office/officeart/2005/8/layout/chevron1"/>
    <dgm:cxn modelId="{D64BA5EE-FCDE-4DD8-9769-0A82330417CD}" type="presParOf" srcId="{A11A9D9C-6085-4534-AB07-80AC1C5443A8}" destId="{5AA7E34D-DBC1-4EFF-AF19-10F9AFBD2125}" srcOrd="5" destOrd="0" presId="urn:microsoft.com/office/officeart/2005/8/layout/chevron1"/>
    <dgm:cxn modelId="{9DD99EFE-D37E-4576-8E1B-6DBA23E8885D}" type="presParOf" srcId="{A11A9D9C-6085-4534-AB07-80AC1C5443A8}" destId="{47B490AC-C293-4FEA-8371-1E5EACF51080}" srcOrd="6" destOrd="0" presId="urn:microsoft.com/office/officeart/2005/8/layout/chevron1"/>
    <dgm:cxn modelId="{3D5A6A4A-BA20-4E84-B25B-42FE4BDFF107}" type="presParOf" srcId="{A11A9D9C-6085-4534-AB07-80AC1C5443A8}" destId="{AC59105E-5699-4893-8630-3034E975F676}" srcOrd="7" destOrd="0" presId="urn:microsoft.com/office/officeart/2005/8/layout/chevron1"/>
    <dgm:cxn modelId="{EFB91E29-781E-4A08-A2A7-D0745D2C1056}" type="presParOf" srcId="{A11A9D9C-6085-4534-AB07-80AC1C5443A8}" destId="{770ECE9C-79FC-4FB5-BA12-C6061EFAAC96}"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30EF08-6AA3-4E15-A4AD-E4324F7AEE7F}">
      <dsp:nvSpPr>
        <dsp:cNvPr id="0" name=""/>
        <dsp:cNvSpPr/>
      </dsp:nvSpPr>
      <dsp:spPr>
        <a:xfrm>
          <a:off x="4241" y="2936992"/>
          <a:ext cx="1044271" cy="417708"/>
        </a:xfrm>
        <a:prstGeom prst="chevron">
          <a:avLst/>
        </a:prstGeom>
        <a:solidFill>
          <a:schemeClr val="accent2">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Janvier</a:t>
          </a:r>
        </a:p>
      </dsp:txBody>
      <dsp:txXfrm>
        <a:off x="213095" y="2936992"/>
        <a:ext cx="626563" cy="417708"/>
      </dsp:txXfrm>
    </dsp:sp>
    <dsp:sp modelId="{2CD1B597-9F8F-4345-9E84-733B880F5CA5}">
      <dsp:nvSpPr>
        <dsp:cNvPr id="0" name=""/>
        <dsp:cNvSpPr/>
      </dsp:nvSpPr>
      <dsp:spPr>
        <a:xfrm>
          <a:off x="944085" y="2936992"/>
          <a:ext cx="1044271" cy="417708"/>
        </a:xfrm>
        <a:prstGeom prst="chevron">
          <a:avLst/>
        </a:prstGeom>
        <a:solidFill>
          <a:schemeClr val="accent2">
            <a:shade val="50000"/>
            <a:hueOff val="16794"/>
            <a:satOff val="8398"/>
            <a:lumOff val="676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Février</a:t>
          </a:r>
        </a:p>
      </dsp:txBody>
      <dsp:txXfrm>
        <a:off x="1152939" y="2936992"/>
        <a:ext cx="626563" cy="417708"/>
      </dsp:txXfrm>
    </dsp:sp>
    <dsp:sp modelId="{D95B7FDA-AD1C-4A34-988C-AEDF472AD565}">
      <dsp:nvSpPr>
        <dsp:cNvPr id="0" name=""/>
        <dsp:cNvSpPr/>
      </dsp:nvSpPr>
      <dsp:spPr>
        <a:xfrm>
          <a:off x="1883929" y="2936992"/>
          <a:ext cx="1044271" cy="417708"/>
        </a:xfrm>
        <a:prstGeom prst="chevron">
          <a:avLst/>
        </a:prstGeom>
        <a:solidFill>
          <a:schemeClr val="accent2">
            <a:shade val="50000"/>
            <a:hueOff val="33588"/>
            <a:satOff val="16797"/>
            <a:lumOff val="135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Mars</a:t>
          </a:r>
        </a:p>
      </dsp:txBody>
      <dsp:txXfrm>
        <a:off x="2092783" y="2936992"/>
        <a:ext cx="626563" cy="417708"/>
      </dsp:txXfrm>
    </dsp:sp>
    <dsp:sp modelId="{735005B6-007E-4BF7-BE15-97D70AA404F8}">
      <dsp:nvSpPr>
        <dsp:cNvPr id="0" name=""/>
        <dsp:cNvSpPr/>
      </dsp:nvSpPr>
      <dsp:spPr>
        <a:xfrm>
          <a:off x="2823772" y="2936992"/>
          <a:ext cx="1044271" cy="417708"/>
        </a:xfrm>
        <a:prstGeom prst="chevron">
          <a:avLst/>
        </a:prstGeom>
        <a:solidFill>
          <a:schemeClr val="accent2">
            <a:shade val="50000"/>
            <a:hueOff val="50381"/>
            <a:satOff val="25195"/>
            <a:lumOff val="202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Avril</a:t>
          </a:r>
        </a:p>
      </dsp:txBody>
      <dsp:txXfrm>
        <a:off x="3032626" y="2936992"/>
        <a:ext cx="626563" cy="417708"/>
      </dsp:txXfrm>
    </dsp:sp>
    <dsp:sp modelId="{7697EE6D-E4AE-4476-BE07-560346CE3F15}">
      <dsp:nvSpPr>
        <dsp:cNvPr id="0" name=""/>
        <dsp:cNvSpPr/>
      </dsp:nvSpPr>
      <dsp:spPr>
        <a:xfrm>
          <a:off x="3763616" y="2936992"/>
          <a:ext cx="1044271" cy="417708"/>
        </a:xfrm>
        <a:prstGeom prst="chevron">
          <a:avLst/>
        </a:prstGeom>
        <a:solidFill>
          <a:schemeClr val="accent2">
            <a:shade val="50000"/>
            <a:hueOff val="67175"/>
            <a:satOff val="33593"/>
            <a:lumOff val="2705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Mai</a:t>
          </a:r>
        </a:p>
      </dsp:txBody>
      <dsp:txXfrm>
        <a:off x="3972470" y="2936992"/>
        <a:ext cx="626563" cy="417708"/>
      </dsp:txXfrm>
    </dsp:sp>
    <dsp:sp modelId="{C7ACC994-9E49-48D5-A2F0-B8289D989800}">
      <dsp:nvSpPr>
        <dsp:cNvPr id="0" name=""/>
        <dsp:cNvSpPr/>
      </dsp:nvSpPr>
      <dsp:spPr>
        <a:xfrm>
          <a:off x="4703460" y="2936992"/>
          <a:ext cx="1044271" cy="417708"/>
        </a:xfrm>
        <a:prstGeom prst="chevron">
          <a:avLst/>
        </a:prstGeom>
        <a:solidFill>
          <a:schemeClr val="accent2">
            <a:shade val="50000"/>
            <a:hueOff val="83969"/>
            <a:satOff val="41992"/>
            <a:lumOff val="3382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Juin</a:t>
          </a:r>
        </a:p>
      </dsp:txBody>
      <dsp:txXfrm>
        <a:off x="4912314" y="2936992"/>
        <a:ext cx="626563" cy="417708"/>
      </dsp:txXfrm>
    </dsp:sp>
    <dsp:sp modelId="{DD1614EF-7629-4E9F-9F47-0C8D0BD0CA09}">
      <dsp:nvSpPr>
        <dsp:cNvPr id="0" name=""/>
        <dsp:cNvSpPr/>
      </dsp:nvSpPr>
      <dsp:spPr>
        <a:xfrm>
          <a:off x="5643304" y="2936992"/>
          <a:ext cx="1044271" cy="417708"/>
        </a:xfrm>
        <a:prstGeom prst="chevron">
          <a:avLst/>
        </a:prstGeom>
        <a:solidFill>
          <a:schemeClr val="accent2">
            <a:shade val="50000"/>
            <a:hueOff val="100763"/>
            <a:satOff val="50390"/>
            <a:lumOff val="4058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Juillet</a:t>
          </a:r>
        </a:p>
      </dsp:txBody>
      <dsp:txXfrm>
        <a:off x="5852158" y="2936992"/>
        <a:ext cx="626563" cy="417708"/>
      </dsp:txXfrm>
    </dsp:sp>
    <dsp:sp modelId="{F20B638D-D388-487C-A9DF-CE9268B11D31}">
      <dsp:nvSpPr>
        <dsp:cNvPr id="0" name=""/>
        <dsp:cNvSpPr/>
      </dsp:nvSpPr>
      <dsp:spPr>
        <a:xfrm>
          <a:off x="6583148" y="2936992"/>
          <a:ext cx="1044271" cy="417708"/>
        </a:xfrm>
        <a:prstGeom prst="chevron">
          <a:avLst/>
        </a:prstGeom>
        <a:solidFill>
          <a:schemeClr val="accent2">
            <a:shade val="50000"/>
            <a:hueOff val="83969"/>
            <a:satOff val="41992"/>
            <a:lumOff val="3382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Août</a:t>
          </a:r>
        </a:p>
      </dsp:txBody>
      <dsp:txXfrm>
        <a:off x="6792002" y="2936992"/>
        <a:ext cx="626563" cy="417708"/>
      </dsp:txXfrm>
    </dsp:sp>
    <dsp:sp modelId="{B4FB3E15-01F3-4469-998E-958FF62009BD}">
      <dsp:nvSpPr>
        <dsp:cNvPr id="0" name=""/>
        <dsp:cNvSpPr/>
      </dsp:nvSpPr>
      <dsp:spPr>
        <a:xfrm>
          <a:off x="7522992" y="2936992"/>
          <a:ext cx="1044271" cy="417708"/>
        </a:xfrm>
        <a:prstGeom prst="chevron">
          <a:avLst/>
        </a:prstGeom>
        <a:solidFill>
          <a:schemeClr val="accent2">
            <a:shade val="50000"/>
            <a:hueOff val="67175"/>
            <a:satOff val="33593"/>
            <a:lumOff val="2705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Septembre</a:t>
          </a:r>
        </a:p>
      </dsp:txBody>
      <dsp:txXfrm>
        <a:off x="7731846" y="2936992"/>
        <a:ext cx="626563" cy="417708"/>
      </dsp:txXfrm>
    </dsp:sp>
    <dsp:sp modelId="{F8DD1B72-9099-4C81-BDB9-806C056DE474}">
      <dsp:nvSpPr>
        <dsp:cNvPr id="0" name=""/>
        <dsp:cNvSpPr/>
      </dsp:nvSpPr>
      <dsp:spPr>
        <a:xfrm>
          <a:off x="8462836" y="2936992"/>
          <a:ext cx="1044271" cy="417708"/>
        </a:xfrm>
        <a:prstGeom prst="chevron">
          <a:avLst/>
        </a:prstGeom>
        <a:solidFill>
          <a:schemeClr val="accent2">
            <a:shade val="50000"/>
            <a:hueOff val="50381"/>
            <a:satOff val="25195"/>
            <a:lumOff val="202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Octobre</a:t>
          </a:r>
        </a:p>
      </dsp:txBody>
      <dsp:txXfrm>
        <a:off x="8671690" y="2936992"/>
        <a:ext cx="626563" cy="417708"/>
      </dsp:txXfrm>
    </dsp:sp>
    <dsp:sp modelId="{79379BFC-A1C1-4A0D-A1E2-39C5B07CF218}">
      <dsp:nvSpPr>
        <dsp:cNvPr id="0" name=""/>
        <dsp:cNvSpPr/>
      </dsp:nvSpPr>
      <dsp:spPr>
        <a:xfrm>
          <a:off x="9402680" y="2936992"/>
          <a:ext cx="1044271" cy="417708"/>
        </a:xfrm>
        <a:prstGeom prst="chevron">
          <a:avLst/>
        </a:prstGeom>
        <a:solidFill>
          <a:schemeClr val="accent2">
            <a:shade val="50000"/>
            <a:hueOff val="33588"/>
            <a:satOff val="16797"/>
            <a:lumOff val="135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Novembre</a:t>
          </a:r>
        </a:p>
      </dsp:txBody>
      <dsp:txXfrm>
        <a:off x="9611534" y="2936992"/>
        <a:ext cx="626563" cy="417708"/>
      </dsp:txXfrm>
    </dsp:sp>
    <dsp:sp modelId="{D7BC04E4-8C3F-4C22-8F6E-980733C5B45A}">
      <dsp:nvSpPr>
        <dsp:cNvPr id="0" name=""/>
        <dsp:cNvSpPr/>
      </dsp:nvSpPr>
      <dsp:spPr>
        <a:xfrm>
          <a:off x="10342524" y="2936992"/>
          <a:ext cx="1044271" cy="417708"/>
        </a:xfrm>
        <a:prstGeom prst="chevron">
          <a:avLst/>
        </a:prstGeom>
        <a:solidFill>
          <a:schemeClr val="accent2">
            <a:shade val="50000"/>
            <a:hueOff val="16794"/>
            <a:satOff val="8398"/>
            <a:lumOff val="676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13335" rIns="13335" bIns="13335" numCol="1" spcCol="1270" anchor="ctr" anchorCtr="0">
          <a:noAutofit/>
        </a:bodyPr>
        <a:lstStyle/>
        <a:p>
          <a:pPr marL="0" lvl="0" indent="0" algn="ctr" defTabSz="444500">
            <a:lnSpc>
              <a:spcPct val="90000"/>
            </a:lnSpc>
            <a:spcBef>
              <a:spcPct val="0"/>
            </a:spcBef>
            <a:spcAft>
              <a:spcPct val="35000"/>
            </a:spcAft>
            <a:buNone/>
          </a:pPr>
          <a:r>
            <a:rPr lang="fr-FR" sz="1000" kern="1200"/>
            <a:t>Décembre</a:t>
          </a:r>
        </a:p>
      </dsp:txBody>
      <dsp:txXfrm>
        <a:off x="10551378" y="2936992"/>
        <a:ext cx="626563" cy="4177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341E-6091-431F-A166-9A9131A63493}">
      <dsp:nvSpPr>
        <dsp:cNvPr id="0" name=""/>
        <dsp:cNvSpPr/>
      </dsp:nvSpPr>
      <dsp:spPr>
        <a:xfrm>
          <a:off x="1342" y="0"/>
          <a:ext cx="1194591" cy="365125"/>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fr-FR" sz="900" kern="1200"/>
            <a:t>En développement</a:t>
          </a:r>
        </a:p>
      </dsp:txBody>
      <dsp:txXfrm>
        <a:off x="183905" y="0"/>
        <a:ext cx="829466" cy="365125"/>
      </dsp:txXfrm>
    </dsp:sp>
    <dsp:sp modelId="{2358F251-170D-4E15-98C2-8796E493952F}">
      <dsp:nvSpPr>
        <dsp:cNvPr id="0" name=""/>
        <dsp:cNvSpPr/>
      </dsp:nvSpPr>
      <dsp:spPr>
        <a:xfrm>
          <a:off x="1076474" y="0"/>
          <a:ext cx="1194591" cy="365125"/>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fr-FR" sz="900" kern="1200" dirty="0"/>
            <a:t>Engagée</a:t>
          </a:r>
        </a:p>
      </dsp:txBody>
      <dsp:txXfrm>
        <a:off x="1259037" y="0"/>
        <a:ext cx="829466" cy="365125"/>
      </dsp:txXfrm>
    </dsp:sp>
    <dsp:sp modelId="{C5C61F75-E61A-4B94-AA4E-B1BFDD9D49E1}">
      <dsp:nvSpPr>
        <dsp:cNvPr id="0" name=""/>
        <dsp:cNvSpPr/>
      </dsp:nvSpPr>
      <dsp:spPr>
        <a:xfrm>
          <a:off x="2151606" y="0"/>
          <a:ext cx="1194591" cy="365125"/>
        </a:xfrm>
        <a:prstGeom prst="chevron">
          <a:avLst/>
        </a:prstGeom>
        <a:solidFill>
          <a:srgbClr val="EA515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fr-FR" sz="900" kern="1200"/>
            <a:t>En cours</a:t>
          </a:r>
        </a:p>
      </dsp:txBody>
      <dsp:txXfrm>
        <a:off x="2334169" y="0"/>
        <a:ext cx="829466" cy="365125"/>
      </dsp:txXfrm>
    </dsp:sp>
    <dsp:sp modelId="{47B490AC-C293-4FEA-8371-1E5EACF51080}">
      <dsp:nvSpPr>
        <dsp:cNvPr id="0" name=""/>
        <dsp:cNvSpPr/>
      </dsp:nvSpPr>
      <dsp:spPr>
        <a:xfrm>
          <a:off x="3226738" y="0"/>
          <a:ext cx="1194591" cy="365125"/>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fr-FR" sz="900" kern="1200"/>
            <a:t>En finalisation</a:t>
          </a:r>
        </a:p>
      </dsp:txBody>
      <dsp:txXfrm>
        <a:off x="3409301" y="0"/>
        <a:ext cx="829466" cy="365125"/>
      </dsp:txXfrm>
    </dsp:sp>
    <dsp:sp modelId="{770ECE9C-79FC-4FB5-BA12-C6061EFAAC96}">
      <dsp:nvSpPr>
        <dsp:cNvPr id="0" name=""/>
        <dsp:cNvSpPr/>
      </dsp:nvSpPr>
      <dsp:spPr>
        <a:xfrm>
          <a:off x="4301870" y="0"/>
          <a:ext cx="1194591" cy="365125"/>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5" tIns="12002" rIns="12002" bIns="12002" numCol="1" spcCol="1270" anchor="ctr" anchorCtr="0">
          <a:noAutofit/>
        </a:bodyPr>
        <a:lstStyle/>
        <a:p>
          <a:pPr marL="0" lvl="0" indent="0" algn="ctr" defTabSz="400050">
            <a:lnSpc>
              <a:spcPct val="90000"/>
            </a:lnSpc>
            <a:spcBef>
              <a:spcPct val="0"/>
            </a:spcBef>
            <a:spcAft>
              <a:spcPct val="35000"/>
            </a:spcAft>
            <a:buNone/>
          </a:pPr>
          <a:r>
            <a:rPr lang="fr-FR" sz="900" kern="1200"/>
            <a:t>En clôture</a:t>
          </a:r>
        </a:p>
      </dsp:txBody>
      <dsp:txXfrm>
        <a:off x="4484433" y="0"/>
        <a:ext cx="829466" cy="36512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1562CB1-5516-5F4C-A54E-5711F5A230CD}" type="datetimeFigureOut">
              <a:rPr lang="fr-FR" smtClean="0"/>
              <a:t>27/01/2025</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D2F5EE7-9F79-774B-A11D-0188A5B443A5}" type="slidenum">
              <a:rPr lang="fr-FR" smtClean="0"/>
              <a:t>‹N°›</a:t>
            </a:fld>
            <a:endParaRPr lang="fr-FR"/>
          </a:p>
        </p:txBody>
      </p:sp>
    </p:spTree>
    <p:extLst>
      <p:ext uri="{BB962C8B-B14F-4D97-AF65-F5344CB8AC3E}">
        <p14:creationId xmlns:p14="http://schemas.microsoft.com/office/powerpoint/2010/main" val="41679290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1AC003-25EF-5C4A-B60E-A19F912B1C18}" type="datetimeFigureOut">
              <a:rPr lang="fr-FR" smtClean="0"/>
              <a:t>27/01/2025</a:t>
            </a:fld>
            <a:endParaRPr lang="fr-FR"/>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5B2BAA-9291-CB40-A1BE-892997CFD332}" type="slidenum">
              <a:rPr lang="fr-FR" smtClean="0"/>
              <a:t>‹N°›</a:t>
            </a:fld>
            <a:endParaRPr lang="fr-FR"/>
          </a:p>
        </p:txBody>
      </p:sp>
    </p:spTree>
    <p:extLst>
      <p:ext uri="{BB962C8B-B14F-4D97-AF65-F5344CB8AC3E}">
        <p14:creationId xmlns:p14="http://schemas.microsoft.com/office/powerpoint/2010/main" val="400476134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E00F1-72B4-FCC6-0D84-B9C3CF7DAEBE}"/>
            </a:ext>
          </a:extLst>
        </p:cNvPr>
        <p:cNvGrpSpPr/>
        <p:nvPr/>
      </p:nvGrpSpPr>
      <p:grpSpPr>
        <a:xfrm>
          <a:off x="0" y="0"/>
          <a:ext cx="0" cy="0"/>
          <a:chOff x="0" y="0"/>
          <a:chExt cx="0" cy="0"/>
        </a:xfrm>
      </p:grpSpPr>
    </p:spTree>
    <p:extLst>
      <p:ext uri="{BB962C8B-B14F-4D97-AF65-F5344CB8AC3E}">
        <p14:creationId xmlns:p14="http://schemas.microsoft.com/office/powerpoint/2010/main" val="3902019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E00F1-72B4-FCC6-0D84-B9C3CF7DAEBE}"/>
            </a:ext>
          </a:extLst>
        </p:cNvPr>
        <p:cNvGrpSpPr/>
        <p:nvPr/>
      </p:nvGrpSpPr>
      <p:grpSpPr>
        <a:xfrm>
          <a:off x="0" y="0"/>
          <a:ext cx="0" cy="0"/>
          <a:chOff x="0" y="0"/>
          <a:chExt cx="0" cy="0"/>
        </a:xfrm>
      </p:grpSpPr>
    </p:spTree>
    <p:extLst>
      <p:ext uri="{BB962C8B-B14F-4D97-AF65-F5344CB8AC3E}">
        <p14:creationId xmlns:p14="http://schemas.microsoft.com/office/powerpoint/2010/main" val="3902019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E00F1-72B4-FCC6-0D84-B9C3CF7DAEBE}"/>
            </a:ext>
          </a:extLst>
        </p:cNvPr>
        <p:cNvGrpSpPr/>
        <p:nvPr/>
      </p:nvGrpSpPr>
      <p:grpSpPr>
        <a:xfrm>
          <a:off x="0" y="0"/>
          <a:ext cx="0" cy="0"/>
          <a:chOff x="0" y="0"/>
          <a:chExt cx="0" cy="0"/>
        </a:xfrm>
      </p:grpSpPr>
    </p:spTree>
    <p:extLst>
      <p:ext uri="{BB962C8B-B14F-4D97-AF65-F5344CB8AC3E}">
        <p14:creationId xmlns:p14="http://schemas.microsoft.com/office/powerpoint/2010/main" val="3902019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39700" y="590550"/>
            <a:ext cx="6819900" cy="3836988"/>
          </a:xfrm>
        </p:spPr>
      </p:sp>
      <p:sp>
        <p:nvSpPr>
          <p:cNvPr id="3" name="Espace réservé des notes 2"/>
          <p:cNvSpPr>
            <a:spLocks noGrp="1"/>
          </p:cNvSpPr>
          <p:nvPr>
            <p:ph type="body" idx="1"/>
          </p:nvPr>
        </p:nvSpPr>
        <p:spPr/>
        <p:txBody>
          <a:bodyPr/>
          <a:lstStyle/>
          <a:p>
            <a:r>
              <a:rPr lang="fr-FR" i="1" dirty="0"/>
              <a:t>Consigne : L’objectif poursuivi par ce slide est de constituer à la fois la carte d’identité de l’opération et de donner un aperçu synthétique de ses différents enjeux ainsi que des évolutions depuis l’année N-1.</a:t>
            </a:r>
          </a:p>
          <a:p>
            <a:r>
              <a:rPr lang="fr-FR" i="1" dirty="0"/>
              <a:t>Il est préparé par l’équipe opérationnelle à partir des autres données regroupées dans le reste du support de la revue.</a:t>
            </a:r>
          </a:p>
          <a:p>
            <a:endParaRPr lang="fr-FR" i="1" dirty="0"/>
          </a:p>
          <a:p>
            <a:r>
              <a:rPr lang="fr-FR" i="1" dirty="0"/>
              <a:t>Le volet commentaires n’est pas utilisé</a:t>
            </a:r>
          </a:p>
        </p:txBody>
      </p:sp>
      <p:sp>
        <p:nvSpPr>
          <p:cNvPr id="4" name="Espace réservé du numéro de diapositive 3"/>
          <p:cNvSpPr>
            <a:spLocks noGrp="1"/>
          </p:cNvSpPr>
          <p:nvPr>
            <p:ph type="sldNum" sz="quarter" idx="5"/>
          </p:nvPr>
        </p:nvSpPr>
        <p:spPr/>
        <p:txBody>
          <a:bodyPr/>
          <a:lstStyle/>
          <a:p>
            <a:fld id="{2F5B2BAA-9291-CB40-A1BE-892997CFD332}" type="slidenum">
              <a:rPr lang="fr-FR" smtClean="0"/>
              <a:t>29</a:t>
            </a:fld>
            <a:endParaRPr lang="fr-FR"/>
          </a:p>
        </p:txBody>
      </p:sp>
    </p:spTree>
    <p:extLst>
      <p:ext uri="{BB962C8B-B14F-4D97-AF65-F5344CB8AC3E}">
        <p14:creationId xmlns:p14="http://schemas.microsoft.com/office/powerpoint/2010/main" val="315063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B5AB8-804B-FF93-CC69-BFD2AB6DD9C5}"/>
            </a:ext>
          </a:extLst>
        </p:cNvPr>
        <p:cNvGrpSpPr/>
        <p:nvPr/>
      </p:nvGrpSpPr>
      <p:grpSpPr>
        <a:xfrm>
          <a:off x="0" y="0"/>
          <a:ext cx="0" cy="0"/>
          <a:chOff x="0" y="0"/>
          <a:chExt cx="0" cy="0"/>
        </a:xfrm>
      </p:grpSpPr>
    </p:spTree>
    <p:extLst>
      <p:ext uri="{BB962C8B-B14F-4D97-AF65-F5344CB8AC3E}">
        <p14:creationId xmlns:p14="http://schemas.microsoft.com/office/powerpoint/2010/main" val="2474038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E00F1-72B4-FCC6-0D84-B9C3CF7DAEBE}"/>
            </a:ext>
          </a:extLst>
        </p:cNvPr>
        <p:cNvGrpSpPr/>
        <p:nvPr/>
      </p:nvGrpSpPr>
      <p:grpSpPr>
        <a:xfrm>
          <a:off x="0" y="0"/>
          <a:ext cx="0" cy="0"/>
          <a:chOff x="0" y="0"/>
          <a:chExt cx="0" cy="0"/>
        </a:xfrm>
      </p:grpSpPr>
    </p:spTree>
    <p:extLst>
      <p:ext uri="{BB962C8B-B14F-4D97-AF65-F5344CB8AC3E}">
        <p14:creationId xmlns:p14="http://schemas.microsoft.com/office/powerpoint/2010/main" val="3902019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E00F1-72B4-FCC6-0D84-B9C3CF7DAEBE}"/>
            </a:ext>
          </a:extLst>
        </p:cNvPr>
        <p:cNvGrpSpPr/>
        <p:nvPr/>
      </p:nvGrpSpPr>
      <p:grpSpPr>
        <a:xfrm>
          <a:off x="0" y="0"/>
          <a:ext cx="0" cy="0"/>
          <a:chOff x="0" y="0"/>
          <a:chExt cx="0" cy="0"/>
        </a:xfrm>
      </p:grpSpPr>
    </p:spTree>
    <p:extLst>
      <p:ext uri="{BB962C8B-B14F-4D97-AF65-F5344CB8AC3E}">
        <p14:creationId xmlns:p14="http://schemas.microsoft.com/office/powerpoint/2010/main" val="3902019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E00F1-72B4-FCC6-0D84-B9C3CF7DAEBE}"/>
            </a:ext>
          </a:extLst>
        </p:cNvPr>
        <p:cNvGrpSpPr/>
        <p:nvPr/>
      </p:nvGrpSpPr>
      <p:grpSpPr>
        <a:xfrm>
          <a:off x="0" y="0"/>
          <a:ext cx="0" cy="0"/>
          <a:chOff x="0" y="0"/>
          <a:chExt cx="0" cy="0"/>
        </a:xfrm>
      </p:grpSpPr>
    </p:spTree>
    <p:extLst>
      <p:ext uri="{BB962C8B-B14F-4D97-AF65-F5344CB8AC3E}">
        <p14:creationId xmlns:p14="http://schemas.microsoft.com/office/powerpoint/2010/main" val="3959362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E00F1-72B4-FCC6-0D84-B9C3CF7DAEBE}"/>
            </a:ext>
          </a:extLst>
        </p:cNvPr>
        <p:cNvGrpSpPr/>
        <p:nvPr/>
      </p:nvGrpSpPr>
      <p:grpSpPr>
        <a:xfrm>
          <a:off x="0" y="0"/>
          <a:ext cx="0" cy="0"/>
          <a:chOff x="0" y="0"/>
          <a:chExt cx="0" cy="0"/>
        </a:xfrm>
      </p:grpSpPr>
    </p:spTree>
    <p:extLst>
      <p:ext uri="{BB962C8B-B14F-4D97-AF65-F5344CB8AC3E}">
        <p14:creationId xmlns:p14="http://schemas.microsoft.com/office/powerpoint/2010/main" val="3902019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E00F1-72B4-FCC6-0D84-B9C3CF7DAEBE}"/>
            </a:ext>
          </a:extLst>
        </p:cNvPr>
        <p:cNvGrpSpPr/>
        <p:nvPr/>
      </p:nvGrpSpPr>
      <p:grpSpPr>
        <a:xfrm>
          <a:off x="0" y="0"/>
          <a:ext cx="0" cy="0"/>
          <a:chOff x="0" y="0"/>
          <a:chExt cx="0" cy="0"/>
        </a:xfrm>
      </p:grpSpPr>
    </p:spTree>
    <p:extLst>
      <p:ext uri="{BB962C8B-B14F-4D97-AF65-F5344CB8AC3E}">
        <p14:creationId xmlns:p14="http://schemas.microsoft.com/office/powerpoint/2010/main" val="39020193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bleue">
    <p:spTree>
      <p:nvGrpSpPr>
        <p:cNvPr id="1" name=""/>
        <p:cNvGrpSpPr/>
        <p:nvPr/>
      </p:nvGrpSpPr>
      <p:grpSpPr>
        <a:xfrm>
          <a:off x="0" y="0"/>
          <a:ext cx="0" cy="0"/>
          <a:chOff x="0" y="0"/>
          <a:chExt cx="0" cy="0"/>
        </a:xfrm>
      </p:grpSpPr>
      <p:sp>
        <p:nvSpPr>
          <p:cNvPr id="6" name="Rectangle 5"/>
          <p:cNvSpPr/>
          <p:nvPr userDrawn="1"/>
        </p:nvSpPr>
        <p:spPr>
          <a:xfrm>
            <a:off x="0" y="-17122"/>
            <a:ext cx="12192000" cy="6858000"/>
          </a:xfrm>
          <a:prstGeom prst="rect">
            <a:avLst/>
          </a:prstGeom>
          <a:blipFill>
            <a:blip r:embed="rId2" cstate="email">
              <a:extLst>
                <a:ext uri="{28A0092B-C50C-407E-A947-70E740481C1C}">
                  <a14:useLocalDpi xmlns:a14="http://schemas.microsoft.com/office/drawing/2010/main"/>
                </a:ext>
              </a:extLst>
            </a:blip>
            <a:stretch>
              <a:fillRect t="134"/>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sp>
        <p:nvSpPr>
          <p:cNvPr id="5" name="Titre 1">
            <a:extLst>
              <a:ext uri="{FF2B5EF4-FFF2-40B4-BE49-F238E27FC236}">
                <a16:creationId xmlns:a16="http://schemas.microsoft.com/office/drawing/2014/main" id="{A8D8F5E5-BA9E-CF4D-A29D-73EFBE0D2DCF}"/>
              </a:ext>
            </a:extLst>
          </p:cNvPr>
          <p:cNvSpPr>
            <a:spLocks noGrp="1"/>
          </p:cNvSpPr>
          <p:nvPr>
            <p:ph type="ctrTitle" hasCustomPrompt="1"/>
          </p:nvPr>
        </p:nvSpPr>
        <p:spPr>
          <a:xfrm>
            <a:off x="2326233" y="1148489"/>
            <a:ext cx="7659014" cy="3079697"/>
          </a:xfrm>
        </p:spPr>
        <p:txBody>
          <a:bodyPr anchor="b">
            <a:noAutofit/>
          </a:bodyPr>
          <a:lstStyle>
            <a:lvl1pPr indent="0" algn="r">
              <a:lnSpc>
                <a:spcPct val="100000"/>
              </a:lnSpc>
              <a:spcBef>
                <a:spcPts val="0"/>
              </a:spcBef>
              <a:defRPr sz="6600" b="1">
                <a:solidFill>
                  <a:schemeClr val="bg1"/>
                </a:solidFill>
                <a:latin typeface="Montserrat" pitchFamily="2" charset="77"/>
              </a:defRPr>
            </a:lvl1pPr>
          </a:lstStyle>
          <a:p>
            <a:r>
              <a:rPr lang="fr-FR"/>
              <a:t>Cliquez pour ajouter un titre</a:t>
            </a:r>
          </a:p>
        </p:txBody>
      </p:sp>
      <p:sp>
        <p:nvSpPr>
          <p:cNvPr id="7" name="Sous-titre 2">
            <a:extLst>
              <a:ext uri="{FF2B5EF4-FFF2-40B4-BE49-F238E27FC236}">
                <a16:creationId xmlns:a16="http://schemas.microsoft.com/office/drawing/2014/main" id="{CDF47EEE-4FAF-1746-9218-D5FAF7546A1D}"/>
              </a:ext>
            </a:extLst>
          </p:cNvPr>
          <p:cNvSpPr>
            <a:spLocks noGrp="1"/>
          </p:cNvSpPr>
          <p:nvPr>
            <p:ph type="subTitle" idx="1" hasCustomPrompt="1"/>
          </p:nvPr>
        </p:nvSpPr>
        <p:spPr>
          <a:xfrm>
            <a:off x="2326232" y="4337140"/>
            <a:ext cx="7659013" cy="907863"/>
          </a:xfrm>
        </p:spPr>
        <p:txBody>
          <a:bodyPr>
            <a:normAutofit/>
          </a:bodyPr>
          <a:lstStyle>
            <a:lvl1pPr marL="0" indent="0" algn="r">
              <a:buNone/>
              <a:defRPr sz="2400" b="1">
                <a:solidFill>
                  <a:srgbClr val="EA515A"/>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ajouter un sous titre</a:t>
            </a:r>
          </a:p>
        </p:txBody>
      </p:sp>
    </p:spTree>
    <p:extLst>
      <p:ext uri="{BB962C8B-B14F-4D97-AF65-F5344CB8AC3E}">
        <p14:creationId xmlns:p14="http://schemas.microsoft.com/office/powerpoint/2010/main" val="3038952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itre avec visuel sable">
    <p:spTree>
      <p:nvGrpSpPr>
        <p:cNvPr id="1" name=""/>
        <p:cNvGrpSpPr/>
        <p:nvPr/>
      </p:nvGrpSpPr>
      <p:grpSpPr>
        <a:xfrm>
          <a:off x="0" y="0"/>
          <a:ext cx="0" cy="0"/>
          <a:chOff x="0" y="0"/>
          <a:chExt cx="0" cy="0"/>
        </a:xfrm>
      </p:grpSpPr>
      <p:sp>
        <p:nvSpPr>
          <p:cNvPr id="5" name="Espace réservé pour une image  4"/>
          <p:cNvSpPr>
            <a:spLocks noGrp="1"/>
          </p:cNvSpPr>
          <p:nvPr>
            <p:ph type="pic" sz="quarter" idx="10" hasCustomPrompt="1"/>
          </p:nvPr>
        </p:nvSpPr>
        <p:spPr>
          <a:xfrm>
            <a:off x="-53787" y="0"/>
            <a:ext cx="6572410" cy="6858000"/>
          </a:xfrm>
          <a:solidFill>
            <a:schemeClr val="bg1">
              <a:lumMod val="85000"/>
            </a:schemeClr>
          </a:solidFill>
        </p:spPr>
        <p:txBody>
          <a:bodyPr lIns="0" tIns="900000" rIns="0" bIns="0" anchor="ctr" anchorCtr="0">
            <a:normAutofit/>
          </a:bodyPr>
          <a:lstStyle>
            <a:lvl1pPr marL="0" indent="0" algn="ctr">
              <a:spcBef>
                <a:spcPts val="0"/>
              </a:spcBef>
              <a:buNone/>
              <a:defRPr sz="1200"/>
            </a:lvl1pPr>
          </a:lstStyle>
          <a:p>
            <a:r>
              <a:rPr lang="fr-FR" noProof="0"/>
              <a:t>Sélectionner l’icône pour insérer une image, puis disposer l’image </a:t>
            </a:r>
            <a:br>
              <a:rPr lang="fr-FR" noProof="0"/>
            </a:br>
            <a:r>
              <a:rPr lang="fr-FR" noProof="0"/>
              <a:t>en arrière plan (Sélectionner l’image avec le bouton droit </a:t>
            </a:r>
            <a:br>
              <a:rPr lang="fr-FR" noProof="0"/>
            </a:br>
            <a:r>
              <a:rPr lang="fr-FR" noProof="0"/>
              <a:t>de la souris / Mettre à l’arrière plan)</a:t>
            </a:r>
          </a:p>
        </p:txBody>
      </p:sp>
      <p:sp>
        <p:nvSpPr>
          <p:cNvPr id="7" name="Espace réservé du texte 6"/>
          <p:cNvSpPr>
            <a:spLocks noGrp="1"/>
          </p:cNvSpPr>
          <p:nvPr>
            <p:ph type="body" sz="quarter" idx="11" hasCustomPrompt="1"/>
          </p:nvPr>
        </p:nvSpPr>
        <p:spPr>
          <a:xfrm>
            <a:off x="5809129" y="0"/>
            <a:ext cx="6382871" cy="6858000"/>
          </a:xfrm>
          <a:blipFill dpi="0" rotWithShape="1">
            <a:blip r:embed="rId2" cstate="email">
              <a:extLst>
                <a:ext uri="{28A0092B-C50C-407E-A947-70E740481C1C}">
                  <a14:useLocalDpi xmlns:a14="http://schemas.microsoft.com/office/drawing/2010/main"/>
                </a:ext>
              </a:extLst>
            </a:blip>
            <a:srcRect/>
            <a:stretch>
              <a:fillRect t="134"/>
            </a:stretch>
          </a:blipFill>
        </p:spPr>
        <p:txBody>
          <a:bodyPr>
            <a:normAutofit/>
          </a:bodyPr>
          <a:lstStyle>
            <a:lvl1pPr marL="0" indent="0" algn="ctr">
              <a:buNone/>
              <a:defRPr sz="100">
                <a:solidFill>
                  <a:schemeClr val="bg1">
                    <a:alpha val="0"/>
                  </a:schemeClr>
                </a:solidFill>
              </a:defRPr>
            </a:lvl1pPr>
          </a:lstStyle>
          <a:p>
            <a:pPr lvl="0"/>
            <a:r>
              <a:rPr lang="en-GB"/>
              <a:t> </a:t>
            </a:r>
          </a:p>
        </p:txBody>
      </p:sp>
      <p:sp>
        <p:nvSpPr>
          <p:cNvPr id="6" name="Titre 1">
            <a:extLst>
              <a:ext uri="{FF2B5EF4-FFF2-40B4-BE49-F238E27FC236}">
                <a16:creationId xmlns:a16="http://schemas.microsoft.com/office/drawing/2014/main" id="{A26D2740-9210-C543-9F04-003EE8FD3A1A}"/>
              </a:ext>
            </a:extLst>
          </p:cNvPr>
          <p:cNvSpPr>
            <a:spLocks noGrp="1"/>
          </p:cNvSpPr>
          <p:nvPr>
            <p:ph type="ctrTitle" hasCustomPrompt="1"/>
          </p:nvPr>
        </p:nvSpPr>
        <p:spPr>
          <a:xfrm>
            <a:off x="8902599" y="1367943"/>
            <a:ext cx="2601772" cy="1817164"/>
          </a:xfrm>
        </p:spPr>
        <p:txBody>
          <a:bodyPr>
            <a:noAutofit/>
          </a:bodyPr>
          <a:lstStyle>
            <a:lvl1pPr algn="r">
              <a:defRPr sz="12000" b="1">
                <a:solidFill>
                  <a:schemeClr val="bg1"/>
                </a:solidFill>
                <a:latin typeface="Montserrat" pitchFamily="2" charset="77"/>
              </a:defRPr>
            </a:lvl1pPr>
          </a:lstStyle>
          <a:p>
            <a:r>
              <a:rPr lang="fr-FR"/>
              <a:t>N°.</a:t>
            </a:r>
          </a:p>
        </p:txBody>
      </p:sp>
      <p:sp>
        <p:nvSpPr>
          <p:cNvPr id="8" name="Sous-titre 2">
            <a:extLst>
              <a:ext uri="{FF2B5EF4-FFF2-40B4-BE49-F238E27FC236}">
                <a16:creationId xmlns:a16="http://schemas.microsoft.com/office/drawing/2014/main" id="{8A9C676A-1F02-D146-AD8F-096AFAC39600}"/>
              </a:ext>
            </a:extLst>
          </p:cNvPr>
          <p:cNvSpPr>
            <a:spLocks noGrp="1"/>
          </p:cNvSpPr>
          <p:nvPr>
            <p:ph type="subTitle" idx="1"/>
          </p:nvPr>
        </p:nvSpPr>
        <p:spPr>
          <a:xfrm>
            <a:off x="7629755" y="3284525"/>
            <a:ext cx="3874616" cy="2699307"/>
          </a:xfrm>
        </p:spPr>
        <p:txBody>
          <a:bodyPr>
            <a:normAutofit/>
          </a:bodyPr>
          <a:lstStyle>
            <a:lvl1pPr marL="0" indent="0" algn="r">
              <a:lnSpc>
                <a:spcPct val="100000"/>
              </a:lnSpc>
              <a:spcBef>
                <a:spcPts val="0"/>
              </a:spcBef>
              <a:spcAft>
                <a:spcPts val="200"/>
              </a:spcAft>
              <a:buNone/>
              <a:defRPr sz="2500" b="1">
                <a:solidFill>
                  <a:srgbClr val="FFFFFF"/>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Tree>
    <p:extLst>
      <p:ext uri="{BB962C8B-B14F-4D97-AF65-F5344CB8AC3E}">
        <p14:creationId xmlns:p14="http://schemas.microsoft.com/office/powerpoint/2010/main" val="3388272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itre bleu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re 1">
            <a:extLst>
              <a:ext uri="{FF2B5EF4-FFF2-40B4-BE49-F238E27FC236}">
                <a16:creationId xmlns:a16="http://schemas.microsoft.com/office/drawing/2014/main" id="{9405F2F4-7E2E-5249-80DB-21D23C0D63A7}"/>
              </a:ext>
            </a:extLst>
          </p:cNvPr>
          <p:cNvSpPr>
            <a:spLocks noGrp="1"/>
          </p:cNvSpPr>
          <p:nvPr>
            <p:ph type="ctrTitle" hasCustomPrompt="1"/>
          </p:nvPr>
        </p:nvSpPr>
        <p:spPr>
          <a:xfrm>
            <a:off x="6459323" y="1623975"/>
            <a:ext cx="2601772" cy="1817164"/>
          </a:xfrm>
        </p:spPr>
        <p:txBody>
          <a:bodyPr>
            <a:noAutofit/>
          </a:bodyPr>
          <a:lstStyle>
            <a:lvl1pPr algn="r">
              <a:defRPr sz="12000" b="1">
                <a:solidFill>
                  <a:schemeClr val="bg1"/>
                </a:solidFill>
                <a:latin typeface="Montserrat" pitchFamily="2" charset="77"/>
              </a:defRPr>
            </a:lvl1pPr>
          </a:lstStyle>
          <a:p>
            <a:r>
              <a:rPr lang="fr-FR"/>
              <a:t>N°.</a:t>
            </a:r>
          </a:p>
        </p:txBody>
      </p:sp>
      <p:sp>
        <p:nvSpPr>
          <p:cNvPr id="12" name="Sous-titre 2">
            <a:extLst>
              <a:ext uri="{FF2B5EF4-FFF2-40B4-BE49-F238E27FC236}">
                <a16:creationId xmlns:a16="http://schemas.microsoft.com/office/drawing/2014/main" id="{B5A4DBAB-425C-D24E-B68A-CC1B54A5AF68}"/>
              </a:ext>
            </a:extLst>
          </p:cNvPr>
          <p:cNvSpPr>
            <a:spLocks noGrp="1"/>
          </p:cNvSpPr>
          <p:nvPr>
            <p:ph type="subTitle" idx="1"/>
          </p:nvPr>
        </p:nvSpPr>
        <p:spPr>
          <a:xfrm>
            <a:off x="3474720" y="3540557"/>
            <a:ext cx="5586375" cy="2699307"/>
          </a:xfrm>
        </p:spPr>
        <p:txBody>
          <a:bodyPr>
            <a:normAutofit/>
          </a:bodyPr>
          <a:lstStyle>
            <a:lvl1pPr marL="0" indent="0" algn="r">
              <a:lnSpc>
                <a:spcPct val="100000"/>
              </a:lnSpc>
              <a:spcBef>
                <a:spcPts val="0"/>
              </a:spcBef>
              <a:spcAft>
                <a:spcPts val="200"/>
              </a:spcAft>
              <a:buNone/>
              <a:defRPr sz="2500" b="1">
                <a:solidFill>
                  <a:srgbClr val="FFFFFF"/>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Tree>
    <p:extLst>
      <p:ext uri="{BB962C8B-B14F-4D97-AF65-F5344CB8AC3E}">
        <p14:creationId xmlns:p14="http://schemas.microsoft.com/office/powerpoint/2010/main" val="39369220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itre corail">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re 1">
            <a:extLst>
              <a:ext uri="{FF2B5EF4-FFF2-40B4-BE49-F238E27FC236}">
                <a16:creationId xmlns:a16="http://schemas.microsoft.com/office/drawing/2014/main" id="{9405F2F4-7E2E-5249-80DB-21D23C0D63A7}"/>
              </a:ext>
            </a:extLst>
          </p:cNvPr>
          <p:cNvSpPr>
            <a:spLocks noGrp="1"/>
          </p:cNvSpPr>
          <p:nvPr>
            <p:ph type="ctrTitle" hasCustomPrompt="1"/>
          </p:nvPr>
        </p:nvSpPr>
        <p:spPr>
          <a:xfrm>
            <a:off x="6459323" y="1623975"/>
            <a:ext cx="2601772" cy="1817164"/>
          </a:xfrm>
        </p:spPr>
        <p:txBody>
          <a:bodyPr>
            <a:noAutofit/>
          </a:bodyPr>
          <a:lstStyle>
            <a:lvl1pPr algn="r">
              <a:defRPr sz="12000" b="1">
                <a:solidFill>
                  <a:schemeClr val="bg1"/>
                </a:solidFill>
                <a:latin typeface="Montserrat" pitchFamily="2" charset="77"/>
              </a:defRPr>
            </a:lvl1pPr>
          </a:lstStyle>
          <a:p>
            <a:r>
              <a:rPr lang="fr-FR"/>
              <a:t>N°.</a:t>
            </a:r>
          </a:p>
        </p:txBody>
      </p:sp>
      <p:sp>
        <p:nvSpPr>
          <p:cNvPr id="12" name="Sous-titre 2">
            <a:extLst>
              <a:ext uri="{FF2B5EF4-FFF2-40B4-BE49-F238E27FC236}">
                <a16:creationId xmlns:a16="http://schemas.microsoft.com/office/drawing/2014/main" id="{B5A4DBAB-425C-D24E-B68A-CC1B54A5AF68}"/>
              </a:ext>
            </a:extLst>
          </p:cNvPr>
          <p:cNvSpPr>
            <a:spLocks noGrp="1"/>
          </p:cNvSpPr>
          <p:nvPr>
            <p:ph type="subTitle" idx="1"/>
          </p:nvPr>
        </p:nvSpPr>
        <p:spPr>
          <a:xfrm>
            <a:off x="3474720" y="3540557"/>
            <a:ext cx="5586375" cy="2699307"/>
          </a:xfrm>
        </p:spPr>
        <p:txBody>
          <a:bodyPr>
            <a:normAutofit/>
          </a:bodyPr>
          <a:lstStyle>
            <a:lvl1pPr marL="0" indent="0" algn="r">
              <a:lnSpc>
                <a:spcPct val="100000"/>
              </a:lnSpc>
              <a:spcBef>
                <a:spcPts val="0"/>
              </a:spcBef>
              <a:spcAft>
                <a:spcPts val="200"/>
              </a:spcAft>
              <a:buNone/>
              <a:defRPr sz="2500" b="1">
                <a:solidFill>
                  <a:srgbClr val="FFFFFF"/>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Tree>
    <p:extLst>
      <p:ext uri="{BB962C8B-B14F-4D97-AF65-F5344CB8AC3E}">
        <p14:creationId xmlns:p14="http://schemas.microsoft.com/office/powerpoint/2010/main" val="42189923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re et 1 contenu">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 name="Titre 1">
            <a:extLst>
              <a:ext uri="{FF2B5EF4-FFF2-40B4-BE49-F238E27FC236}">
                <a16:creationId xmlns:a16="http://schemas.microsoft.com/office/drawing/2014/main" id="{0390DB83-52DD-F942-935E-24D8E8D09562}"/>
              </a:ext>
            </a:extLst>
          </p:cNvPr>
          <p:cNvSpPr>
            <a:spLocks noGrp="1"/>
          </p:cNvSpPr>
          <p:nvPr>
            <p:ph type="title" hasCustomPrompt="1"/>
          </p:nvPr>
        </p:nvSpPr>
        <p:spPr>
          <a:xfrm>
            <a:off x="609600" y="274638"/>
            <a:ext cx="10972800" cy="1143000"/>
          </a:xfrm>
        </p:spPr>
        <p:txBody>
          <a:bodyPr/>
          <a:lstStyle>
            <a:lvl1pPr>
              <a:defRPr>
                <a:solidFill>
                  <a:schemeClr val="accent2"/>
                </a:solidFill>
              </a:defRPr>
            </a:lvl1pPr>
          </a:lstStyle>
          <a:p>
            <a:r>
              <a:rPr lang="fr-FR"/>
              <a:t>CLIQUEZ POUR AJOUTER UN TITRE</a:t>
            </a:r>
          </a:p>
        </p:txBody>
      </p:sp>
      <p:sp>
        <p:nvSpPr>
          <p:cNvPr id="22" name="Espace réservé du contenu 2">
            <a:extLst>
              <a:ext uri="{FF2B5EF4-FFF2-40B4-BE49-F238E27FC236}">
                <a16:creationId xmlns:a16="http://schemas.microsoft.com/office/drawing/2014/main" id="{03478663-6CE3-8247-A25C-AB55E249B297}"/>
              </a:ext>
            </a:extLst>
          </p:cNvPr>
          <p:cNvSpPr>
            <a:spLocks noGrp="1"/>
          </p:cNvSpPr>
          <p:nvPr>
            <p:ph idx="1"/>
          </p:nvPr>
        </p:nvSpPr>
        <p:spPr>
          <a:xfrm>
            <a:off x="609600" y="1600201"/>
            <a:ext cx="10972800" cy="4525963"/>
          </a:xfrm>
        </p:spPr>
        <p:txBody>
          <a:bodyPr/>
          <a:lstStyle>
            <a:lvl1pPr>
              <a:defRPr>
                <a:solidFill>
                  <a:srgbClr val="23135E"/>
                </a:solidFill>
              </a:defRPr>
            </a:lvl1pPr>
            <a:lvl2pPr marL="72000">
              <a:defRPr>
                <a:solidFill>
                  <a:schemeClr val="accent2"/>
                </a:solidFill>
              </a:defRPr>
            </a:lvl2pPr>
            <a:lvl3pPr marL="72000">
              <a:spcBef>
                <a:spcPts val="600"/>
              </a:spcBef>
              <a:defRPr/>
            </a:lvl3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Espace réservé du pied de page 4">
            <a:extLst>
              <a:ext uri="{FF2B5EF4-FFF2-40B4-BE49-F238E27FC236}">
                <a16:creationId xmlns:a16="http://schemas.microsoft.com/office/drawing/2014/main" id="{86B81429-F9D1-3C4D-8AE0-A12FF4F3AD52}"/>
              </a:ext>
            </a:extLst>
          </p:cNvPr>
          <p:cNvSpPr>
            <a:spLocks noGrp="1"/>
          </p:cNvSpPr>
          <p:nvPr>
            <p:ph type="ftr" sz="quarter" idx="11"/>
          </p:nvPr>
        </p:nvSpPr>
        <p:spPr>
          <a:xfrm>
            <a:off x="3487086" y="6361714"/>
            <a:ext cx="5217827" cy="365125"/>
          </a:xfrm>
          <a:solidFill>
            <a:schemeClr val="bg1">
              <a:alpha val="63000"/>
            </a:schemeClr>
          </a:solidFill>
        </p:spPr>
        <p:txBody>
          <a:bodyPr/>
          <a:lstStyle>
            <a:lvl1pPr algn="ctr">
              <a:defRPr/>
            </a:lvl1pPr>
          </a:lstStyle>
          <a:p>
            <a:r>
              <a:rPr lang="fr-FR"/>
              <a:t>PRÉSENTATION CORPORATE - Grand Paris Aménagement</a:t>
            </a:r>
          </a:p>
        </p:txBody>
      </p:sp>
      <p:sp>
        <p:nvSpPr>
          <p:cNvPr id="24" name="Espace réservé du numéro de diapositive 5">
            <a:extLst>
              <a:ext uri="{FF2B5EF4-FFF2-40B4-BE49-F238E27FC236}">
                <a16:creationId xmlns:a16="http://schemas.microsoft.com/office/drawing/2014/main" id="{E81FB94F-ABFE-1C40-BECB-4108E773AC11}"/>
              </a:ext>
            </a:extLst>
          </p:cNvPr>
          <p:cNvSpPr>
            <a:spLocks noGrp="1"/>
          </p:cNvSpPr>
          <p:nvPr>
            <p:ph type="sldNum" sz="quarter" idx="12"/>
          </p:nvPr>
        </p:nvSpPr>
        <p:spPr>
          <a:xfrm>
            <a:off x="11692328" y="6356351"/>
            <a:ext cx="377252" cy="365125"/>
          </a:xfrm>
        </p:spPr>
        <p:txBody>
          <a:bodyPr/>
          <a:lstStyle/>
          <a:p>
            <a:fld id="{FA744E0A-3EEC-924D-9FCF-6630CD724768}" type="slidenum">
              <a:rPr lang="fr-FR" smtClean="0"/>
              <a:pPr/>
              <a:t>‹N°›</a:t>
            </a:fld>
            <a:endParaRPr lang="fr-FR"/>
          </a:p>
        </p:txBody>
      </p:sp>
      <p:sp>
        <p:nvSpPr>
          <p:cNvPr id="25" name="Espace réservé de la date 3">
            <a:extLst>
              <a:ext uri="{FF2B5EF4-FFF2-40B4-BE49-F238E27FC236}">
                <a16:creationId xmlns:a16="http://schemas.microsoft.com/office/drawing/2014/main" id="{7356A658-788F-354A-9E3B-636131A29F60}"/>
              </a:ext>
            </a:extLst>
          </p:cNvPr>
          <p:cNvSpPr>
            <a:spLocks noGrp="1"/>
          </p:cNvSpPr>
          <p:nvPr>
            <p:ph type="dt" sz="half" idx="10"/>
          </p:nvPr>
        </p:nvSpPr>
        <p:spPr>
          <a:xfrm>
            <a:off x="3004277" y="6356351"/>
            <a:ext cx="749509" cy="365125"/>
          </a:xfrm>
          <a:solidFill>
            <a:schemeClr val="bg1">
              <a:alpha val="58590"/>
            </a:schemeClr>
          </a:solidFill>
        </p:spPr>
        <p:txBody>
          <a:bodyPr/>
          <a:lstStyle>
            <a:lvl1pPr algn="ctr">
              <a:defRPr/>
            </a:lvl1pPr>
          </a:lstStyle>
          <a:p>
            <a:fld id="{C88A8FBB-5148-D64B-9D1F-F136A42DBCD3}" type="datetime1">
              <a:rPr lang="fr-FR" smtClean="0"/>
              <a:t>27/01/2025</a:t>
            </a:fld>
            <a:endParaRPr lang="fr-FR"/>
          </a:p>
        </p:txBody>
      </p:sp>
    </p:spTree>
    <p:extLst>
      <p:ext uri="{BB962C8B-B14F-4D97-AF65-F5344CB8AC3E}">
        <p14:creationId xmlns:p14="http://schemas.microsoft.com/office/powerpoint/2010/main" val="1651594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2 contenus">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p>
            <a:r>
              <a:rPr lang="fr-FR"/>
              <a:t>CLIQUEZ POUR AJOUTER UN TITRE</a:t>
            </a:r>
          </a:p>
        </p:txBody>
      </p:sp>
      <p:sp>
        <p:nvSpPr>
          <p:cNvPr id="3" name="Espace réservé du contenu 2"/>
          <p:cNvSpPr>
            <a:spLocks noGrp="1"/>
          </p:cNvSpPr>
          <p:nvPr>
            <p:ph idx="1"/>
          </p:nvPr>
        </p:nvSpPr>
        <p:spPr>
          <a:xfrm>
            <a:off x="609600" y="1600201"/>
            <a:ext cx="5347742" cy="452596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p:cNvSpPr>
            <a:spLocks noGrp="1"/>
          </p:cNvSpPr>
          <p:nvPr>
            <p:ph type="ftr" sz="quarter" idx="11"/>
          </p:nvPr>
        </p:nvSpPr>
        <p:spPr>
          <a:xfrm>
            <a:off x="3487086" y="6361714"/>
            <a:ext cx="5217827" cy="365125"/>
          </a:xfrm>
          <a:solidFill>
            <a:schemeClr val="bg1">
              <a:alpha val="63000"/>
            </a:schemeClr>
          </a:solidFill>
        </p:spPr>
        <p:txBody>
          <a:bodyPr/>
          <a:lstStyle>
            <a:lvl1pPr algn="ctr">
              <a:defRPr/>
            </a:lvl1pPr>
          </a:lstStyle>
          <a:p>
            <a:r>
              <a:rPr lang="fr-FR"/>
              <a:t>PRÉSENTATION CORPORATE - Grand Paris Aménagement</a:t>
            </a:r>
          </a:p>
        </p:txBody>
      </p:sp>
      <p:sp>
        <p:nvSpPr>
          <p:cNvPr id="6" name="Espace réservé du numéro de diapositive 5"/>
          <p:cNvSpPr>
            <a:spLocks noGrp="1"/>
          </p:cNvSpPr>
          <p:nvPr>
            <p:ph type="sldNum" sz="quarter" idx="12"/>
          </p:nvPr>
        </p:nvSpPr>
        <p:spPr>
          <a:xfrm>
            <a:off x="11692328" y="6356351"/>
            <a:ext cx="377252" cy="365125"/>
          </a:xfrm>
        </p:spPr>
        <p:txBody>
          <a:bodyPr/>
          <a:lstStyle/>
          <a:p>
            <a:fld id="{FA744E0A-3EEC-924D-9FCF-6630CD724768}" type="slidenum">
              <a:rPr lang="fr-FR" smtClean="0"/>
              <a:pPr/>
              <a:t>‹N°›</a:t>
            </a:fld>
            <a:endParaRPr lang="fr-FR"/>
          </a:p>
        </p:txBody>
      </p:sp>
      <p:sp>
        <p:nvSpPr>
          <p:cNvPr id="4" name="Espace réservé de la date 3"/>
          <p:cNvSpPr>
            <a:spLocks noGrp="1"/>
          </p:cNvSpPr>
          <p:nvPr>
            <p:ph type="dt" sz="half" idx="10"/>
          </p:nvPr>
        </p:nvSpPr>
        <p:spPr>
          <a:xfrm>
            <a:off x="3004277" y="6356351"/>
            <a:ext cx="749509" cy="365125"/>
          </a:xfrm>
          <a:solidFill>
            <a:schemeClr val="bg1">
              <a:alpha val="58590"/>
            </a:schemeClr>
          </a:solidFill>
        </p:spPr>
        <p:txBody>
          <a:bodyPr/>
          <a:lstStyle>
            <a:lvl1pPr algn="ctr">
              <a:defRPr/>
            </a:lvl1pPr>
          </a:lstStyle>
          <a:p>
            <a:fld id="{11EC65A6-2C9F-3340-94A2-2F13CB6295A0}" type="datetime1">
              <a:rPr lang="fr-FR" smtClean="0"/>
              <a:t>27/01/2025</a:t>
            </a:fld>
            <a:endParaRPr lang="fr-FR"/>
          </a:p>
        </p:txBody>
      </p:sp>
      <p:sp>
        <p:nvSpPr>
          <p:cNvPr id="7" name="Espace réservé du contenu 2">
            <a:extLst>
              <a:ext uri="{FF2B5EF4-FFF2-40B4-BE49-F238E27FC236}">
                <a16:creationId xmlns:a16="http://schemas.microsoft.com/office/drawing/2014/main" id="{221FF6FD-2577-BC4F-BA79-3120B842BA0C}"/>
              </a:ext>
            </a:extLst>
          </p:cNvPr>
          <p:cNvSpPr>
            <a:spLocks noGrp="1"/>
          </p:cNvSpPr>
          <p:nvPr>
            <p:ph idx="13"/>
          </p:nvPr>
        </p:nvSpPr>
        <p:spPr>
          <a:xfrm>
            <a:off x="6213424" y="1600201"/>
            <a:ext cx="5347742" cy="452596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38209647"/>
      </p:ext>
    </p:extLst>
  </p:cSld>
  <p:clrMapOvr>
    <a:masterClrMapping/>
  </p:clrMapOvr>
  <p:transition spd="slow">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re et 3 contenu">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p>
            <a:r>
              <a:rPr lang="fr-FR"/>
              <a:t>CLIQUEZ POUR AJOUTER UN TITRE</a:t>
            </a:r>
          </a:p>
        </p:txBody>
      </p:sp>
      <p:sp>
        <p:nvSpPr>
          <p:cNvPr id="3" name="Espace réservé du contenu 2"/>
          <p:cNvSpPr>
            <a:spLocks noGrp="1"/>
          </p:cNvSpPr>
          <p:nvPr>
            <p:ph idx="1" hasCustomPrompt="1"/>
          </p:nvPr>
        </p:nvSpPr>
        <p:spPr>
          <a:xfrm>
            <a:off x="609600" y="1600201"/>
            <a:ext cx="1998689" cy="4525963"/>
          </a:xfrm>
        </p:spPr>
        <p:txBody>
          <a:bodyPr>
            <a:normAutofit/>
          </a:bodyPr>
          <a:lstStyle>
            <a:lvl1pPr>
              <a:defRPr sz="1800"/>
            </a:lvl1pPr>
          </a:lstStyle>
          <a:p>
            <a:pPr lvl="0"/>
            <a:r>
              <a:rPr lang="fr-FR"/>
              <a:t>Cliquez pour ajouter du texte</a:t>
            </a:r>
          </a:p>
        </p:txBody>
      </p:sp>
      <p:sp>
        <p:nvSpPr>
          <p:cNvPr id="5" name="Espace réservé du pied de page 4"/>
          <p:cNvSpPr>
            <a:spLocks noGrp="1"/>
          </p:cNvSpPr>
          <p:nvPr>
            <p:ph type="ftr" sz="quarter" idx="11"/>
          </p:nvPr>
        </p:nvSpPr>
        <p:spPr>
          <a:xfrm>
            <a:off x="3487086" y="6361714"/>
            <a:ext cx="5217827" cy="365125"/>
          </a:xfrm>
          <a:solidFill>
            <a:schemeClr val="bg1">
              <a:alpha val="63000"/>
            </a:schemeClr>
          </a:solidFill>
        </p:spPr>
        <p:txBody>
          <a:bodyPr/>
          <a:lstStyle>
            <a:lvl1pPr algn="ctr">
              <a:defRPr/>
            </a:lvl1pPr>
          </a:lstStyle>
          <a:p>
            <a:r>
              <a:rPr lang="fr-FR"/>
              <a:t>PRÉSENTATION CORPORATE - Grand Paris Aménagement</a:t>
            </a:r>
          </a:p>
        </p:txBody>
      </p:sp>
      <p:sp>
        <p:nvSpPr>
          <p:cNvPr id="6" name="Espace réservé du numéro de diapositive 5"/>
          <p:cNvSpPr>
            <a:spLocks noGrp="1"/>
          </p:cNvSpPr>
          <p:nvPr>
            <p:ph type="sldNum" sz="quarter" idx="12"/>
          </p:nvPr>
        </p:nvSpPr>
        <p:spPr>
          <a:xfrm>
            <a:off x="11692328" y="6356351"/>
            <a:ext cx="377252" cy="365125"/>
          </a:xfrm>
        </p:spPr>
        <p:txBody>
          <a:bodyPr/>
          <a:lstStyle/>
          <a:p>
            <a:fld id="{FA744E0A-3EEC-924D-9FCF-6630CD724768}" type="slidenum">
              <a:rPr lang="fr-FR" smtClean="0"/>
              <a:pPr/>
              <a:t>‹N°›</a:t>
            </a:fld>
            <a:endParaRPr lang="fr-FR"/>
          </a:p>
        </p:txBody>
      </p:sp>
      <p:sp>
        <p:nvSpPr>
          <p:cNvPr id="4" name="Espace réservé de la date 3"/>
          <p:cNvSpPr>
            <a:spLocks noGrp="1"/>
          </p:cNvSpPr>
          <p:nvPr>
            <p:ph type="dt" sz="half" idx="10"/>
          </p:nvPr>
        </p:nvSpPr>
        <p:spPr>
          <a:xfrm>
            <a:off x="3004277" y="6356351"/>
            <a:ext cx="749509" cy="365125"/>
          </a:xfrm>
          <a:solidFill>
            <a:schemeClr val="bg1">
              <a:alpha val="58590"/>
            </a:schemeClr>
          </a:solidFill>
        </p:spPr>
        <p:txBody>
          <a:bodyPr/>
          <a:lstStyle>
            <a:lvl1pPr algn="ctr">
              <a:defRPr/>
            </a:lvl1pPr>
          </a:lstStyle>
          <a:p>
            <a:fld id="{DE33879E-ADEC-5A4E-AD54-6A143D40054C}" type="datetime1">
              <a:rPr lang="fr-FR" smtClean="0"/>
              <a:t>27/01/2025</a:t>
            </a:fld>
            <a:endParaRPr lang="fr-FR"/>
          </a:p>
        </p:txBody>
      </p:sp>
      <p:sp>
        <p:nvSpPr>
          <p:cNvPr id="7" name="Espace réservé du contenu 2">
            <a:extLst>
              <a:ext uri="{FF2B5EF4-FFF2-40B4-BE49-F238E27FC236}">
                <a16:creationId xmlns:a16="http://schemas.microsoft.com/office/drawing/2014/main" id="{221FF6FD-2577-BC4F-BA79-3120B842BA0C}"/>
              </a:ext>
            </a:extLst>
          </p:cNvPr>
          <p:cNvSpPr>
            <a:spLocks noGrp="1"/>
          </p:cNvSpPr>
          <p:nvPr>
            <p:ph idx="13"/>
          </p:nvPr>
        </p:nvSpPr>
        <p:spPr>
          <a:xfrm>
            <a:off x="7288967" y="1600201"/>
            <a:ext cx="4272198" cy="452596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Espace réservé du contenu 2">
            <a:extLst>
              <a:ext uri="{FF2B5EF4-FFF2-40B4-BE49-F238E27FC236}">
                <a16:creationId xmlns:a16="http://schemas.microsoft.com/office/drawing/2014/main" id="{A790A9BA-E772-5D41-BA58-D4D2743E2F58}"/>
              </a:ext>
            </a:extLst>
          </p:cNvPr>
          <p:cNvSpPr>
            <a:spLocks noGrp="1"/>
          </p:cNvSpPr>
          <p:nvPr>
            <p:ph idx="14"/>
          </p:nvPr>
        </p:nvSpPr>
        <p:spPr>
          <a:xfrm>
            <a:off x="2812529" y="1600201"/>
            <a:ext cx="4272198" cy="452596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623222343"/>
      </p:ext>
    </p:extLst>
  </p:cSld>
  <p:clrMapOvr>
    <a:masterClrMapping/>
  </p:clrMapOvr>
  <p:transition spd="slow">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Espace réservé pour une image  4">
            <a:extLst>
              <a:ext uri="{FF2B5EF4-FFF2-40B4-BE49-F238E27FC236}">
                <a16:creationId xmlns:a16="http://schemas.microsoft.com/office/drawing/2014/main" id="{9F9A537E-10E9-FEB9-8096-C4D7DA12464F}"/>
              </a:ext>
            </a:extLst>
          </p:cNvPr>
          <p:cNvSpPr>
            <a:spLocks noGrp="1"/>
          </p:cNvSpPr>
          <p:nvPr>
            <p:ph type="pic" sz="quarter" idx="13" hasCustomPrompt="1"/>
          </p:nvPr>
        </p:nvSpPr>
        <p:spPr>
          <a:xfrm>
            <a:off x="8322364" y="0"/>
            <a:ext cx="3869635" cy="6858000"/>
          </a:xfrm>
          <a:solidFill>
            <a:schemeClr val="bg1">
              <a:lumMod val="85000"/>
            </a:schemeClr>
          </a:solidFill>
        </p:spPr>
        <p:txBody>
          <a:bodyPr lIns="0" tIns="900000" rIns="0" bIns="0" anchor="ctr" anchorCtr="0">
            <a:normAutofit/>
          </a:bodyPr>
          <a:lstStyle>
            <a:lvl1pPr marL="0" indent="0" algn="ctr">
              <a:spcBef>
                <a:spcPts val="0"/>
              </a:spcBef>
              <a:buNone/>
              <a:defRPr sz="1200"/>
            </a:lvl1pPr>
          </a:lstStyle>
          <a:p>
            <a:r>
              <a:rPr lang="fr-FR" noProof="0"/>
              <a:t>Sélectionner l’icône pour insérer une image, </a:t>
            </a:r>
            <a:br>
              <a:rPr lang="fr-FR" noProof="0"/>
            </a:br>
            <a:r>
              <a:rPr lang="fr-FR" noProof="0"/>
              <a:t>puis disposer l’image en arrière plan </a:t>
            </a:r>
          </a:p>
          <a:p>
            <a:r>
              <a:rPr lang="fr-FR" noProof="0"/>
              <a:t>(Sélectionner l’image avec le bouton droit </a:t>
            </a:r>
            <a:br>
              <a:rPr lang="fr-FR" noProof="0"/>
            </a:br>
            <a:r>
              <a:rPr lang="fr-FR" noProof="0"/>
              <a:t>de la souris / Mettre à l’arrière plan)</a:t>
            </a:r>
          </a:p>
        </p:txBody>
      </p:sp>
      <p:sp>
        <p:nvSpPr>
          <p:cNvPr id="9" name="Espace réservé du texte 6">
            <a:extLst>
              <a:ext uri="{FF2B5EF4-FFF2-40B4-BE49-F238E27FC236}">
                <a16:creationId xmlns:a16="http://schemas.microsoft.com/office/drawing/2014/main" id="{23999FDE-C610-0B87-850A-02E7C962A324}"/>
              </a:ext>
            </a:extLst>
          </p:cNvPr>
          <p:cNvSpPr>
            <a:spLocks noGrp="1"/>
          </p:cNvSpPr>
          <p:nvPr>
            <p:ph type="body" sz="quarter" idx="14" hasCustomPrompt="1"/>
          </p:nvPr>
        </p:nvSpPr>
        <p:spPr>
          <a:xfrm>
            <a:off x="8203096" y="0"/>
            <a:ext cx="534504" cy="6858000"/>
          </a:xfrm>
          <a:blipFill>
            <a:blip r:embed="rId2" cstate="email">
              <a:extLst>
                <a:ext uri="{28A0092B-C50C-407E-A947-70E740481C1C}">
                  <a14:useLocalDpi xmlns:a14="http://schemas.microsoft.com/office/drawing/2010/main"/>
                </a:ext>
              </a:extLst>
            </a:blip>
            <a:stretch>
              <a:fillRect t="134"/>
            </a:stretch>
          </a:blipFill>
        </p:spPr>
        <p:txBody>
          <a:bodyPr>
            <a:normAutofit/>
          </a:bodyPr>
          <a:lstStyle>
            <a:lvl1pPr marL="0" indent="0" algn="ctr">
              <a:buNone/>
              <a:defRPr sz="100">
                <a:solidFill>
                  <a:schemeClr val="bg1">
                    <a:alpha val="0"/>
                  </a:schemeClr>
                </a:solidFill>
              </a:defRPr>
            </a:lvl1pPr>
          </a:lstStyle>
          <a:p>
            <a:pPr lvl="0"/>
            <a:br>
              <a:rPr lang="en-GB"/>
            </a:br>
            <a:r>
              <a:rPr lang="en-GB"/>
              <a:t> </a:t>
            </a:r>
          </a:p>
        </p:txBody>
      </p:sp>
      <p:sp>
        <p:nvSpPr>
          <p:cNvPr id="2" name="Titre 1">
            <a:extLst>
              <a:ext uri="{FF2B5EF4-FFF2-40B4-BE49-F238E27FC236}">
                <a16:creationId xmlns:a16="http://schemas.microsoft.com/office/drawing/2014/main" id="{29C3C379-9AB4-7B6B-BA63-EBAB41F067B4}"/>
              </a:ext>
            </a:extLst>
          </p:cNvPr>
          <p:cNvSpPr>
            <a:spLocks noGrp="1"/>
          </p:cNvSpPr>
          <p:nvPr>
            <p:ph type="title" hasCustomPrompt="1"/>
          </p:nvPr>
        </p:nvSpPr>
        <p:spPr>
          <a:xfrm>
            <a:off x="609600" y="274638"/>
            <a:ext cx="7871791" cy="1143000"/>
          </a:xfrm>
        </p:spPr>
        <p:txBody>
          <a:bodyPr/>
          <a:lstStyle/>
          <a:p>
            <a:r>
              <a:rPr lang="fr-FR"/>
              <a:t>CLIQUEZ POUR AJOUTER UN TITRE</a:t>
            </a:r>
          </a:p>
        </p:txBody>
      </p:sp>
      <p:sp>
        <p:nvSpPr>
          <p:cNvPr id="11" name="Espace réservé du pied de page 4">
            <a:extLst>
              <a:ext uri="{FF2B5EF4-FFF2-40B4-BE49-F238E27FC236}">
                <a16:creationId xmlns:a16="http://schemas.microsoft.com/office/drawing/2014/main" id="{53AC1102-86C0-12B1-FFAB-9C87DBFE700E}"/>
              </a:ext>
            </a:extLst>
          </p:cNvPr>
          <p:cNvSpPr>
            <a:spLocks noGrp="1"/>
          </p:cNvSpPr>
          <p:nvPr>
            <p:ph type="ftr" sz="quarter" idx="11"/>
          </p:nvPr>
        </p:nvSpPr>
        <p:spPr>
          <a:xfrm>
            <a:off x="3487086" y="6361714"/>
            <a:ext cx="5217827" cy="365125"/>
          </a:xfrm>
          <a:solidFill>
            <a:schemeClr val="bg1">
              <a:alpha val="63000"/>
            </a:schemeClr>
          </a:solidFill>
        </p:spPr>
        <p:txBody>
          <a:bodyPr/>
          <a:lstStyle>
            <a:lvl1pPr algn="ctr">
              <a:defRPr/>
            </a:lvl1pPr>
          </a:lstStyle>
          <a:p>
            <a:r>
              <a:rPr lang="fr-FR"/>
              <a:t>PRÉSENTATION CORPORATE - Grand Paris Aménagement</a:t>
            </a:r>
          </a:p>
        </p:txBody>
      </p:sp>
      <p:sp>
        <p:nvSpPr>
          <p:cNvPr id="12" name="Espace réservé du numéro de diapositive 5">
            <a:extLst>
              <a:ext uri="{FF2B5EF4-FFF2-40B4-BE49-F238E27FC236}">
                <a16:creationId xmlns:a16="http://schemas.microsoft.com/office/drawing/2014/main" id="{EEFF65F3-C74A-6702-0D77-A908E8ABB43E}"/>
              </a:ext>
            </a:extLst>
          </p:cNvPr>
          <p:cNvSpPr>
            <a:spLocks noGrp="1"/>
          </p:cNvSpPr>
          <p:nvPr>
            <p:ph type="sldNum" sz="quarter" idx="12"/>
          </p:nvPr>
        </p:nvSpPr>
        <p:spPr>
          <a:xfrm>
            <a:off x="11692328" y="6356351"/>
            <a:ext cx="377252" cy="365125"/>
          </a:xfrm>
        </p:spPr>
        <p:txBody>
          <a:bodyPr/>
          <a:lstStyle/>
          <a:p>
            <a:fld id="{FA744E0A-3EEC-924D-9FCF-6630CD724768}" type="slidenum">
              <a:rPr lang="fr-FR" smtClean="0"/>
              <a:pPr/>
              <a:t>‹N°›</a:t>
            </a:fld>
            <a:endParaRPr lang="fr-FR"/>
          </a:p>
        </p:txBody>
      </p:sp>
      <p:sp>
        <p:nvSpPr>
          <p:cNvPr id="13" name="Espace réservé de la date 3">
            <a:extLst>
              <a:ext uri="{FF2B5EF4-FFF2-40B4-BE49-F238E27FC236}">
                <a16:creationId xmlns:a16="http://schemas.microsoft.com/office/drawing/2014/main" id="{8301EF35-916D-8B71-56FC-843AF8CE986F}"/>
              </a:ext>
            </a:extLst>
          </p:cNvPr>
          <p:cNvSpPr>
            <a:spLocks noGrp="1"/>
          </p:cNvSpPr>
          <p:nvPr>
            <p:ph type="dt" sz="half" idx="10"/>
          </p:nvPr>
        </p:nvSpPr>
        <p:spPr>
          <a:xfrm>
            <a:off x="3004277" y="6356351"/>
            <a:ext cx="749509" cy="365125"/>
          </a:xfrm>
          <a:solidFill>
            <a:schemeClr val="bg1">
              <a:alpha val="58590"/>
            </a:schemeClr>
          </a:solidFill>
        </p:spPr>
        <p:txBody>
          <a:bodyPr/>
          <a:lstStyle>
            <a:lvl1pPr algn="ctr">
              <a:defRPr/>
            </a:lvl1pPr>
          </a:lstStyle>
          <a:p>
            <a:fld id="{DE33879E-ADEC-5A4E-AD54-6A143D40054C}" type="datetime1">
              <a:rPr lang="fr-FR" smtClean="0"/>
              <a:t>27/01/2025</a:t>
            </a:fld>
            <a:endParaRPr lang="fr-FR"/>
          </a:p>
        </p:txBody>
      </p:sp>
      <p:sp>
        <p:nvSpPr>
          <p:cNvPr id="14" name="Espace réservé du texte 6">
            <a:extLst>
              <a:ext uri="{FF2B5EF4-FFF2-40B4-BE49-F238E27FC236}">
                <a16:creationId xmlns:a16="http://schemas.microsoft.com/office/drawing/2014/main" id="{EA9E55B2-2468-C968-CF97-BD4E0ACA8501}"/>
              </a:ext>
            </a:extLst>
          </p:cNvPr>
          <p:cNvSpPr>
            <a:spLocks noGrp="1"/>
          </p:cNvSpPr>
          <p:nvPr>
            <p:ph type="body" sz="quarter" idx="15" hasCustomPrompt="1"/>
          </p:nvPr>
        </p:nvSpPr>
        <p:spPr>
          <a:xfrm>
            <a:off x="0" y="5989982"/>
            <a:ext cx="12191999" cy="868017"/>
          </a:xfrm>
          <a:blipFill>
            <a:blip r:embed="rId3" cstate="email">
              <a:extLst>
                <a:ext uri="{28A0092B-C50C-407E-A947-70E740481C1C}">
                  <a14:useLocalDpi xmlns:a14="http://schemas.microsoft.com/office/drawing/2010/main"/>
                </a:ext>
              </a:extLst>
            </a:blip>
            <a:stretch>
              <a:fillRect l="6"/>
            </a:stretch>
          </a:blipFill>
        </p:spPr>
        <p:txBody>
          <a:bodyPr>
            <a:normAutofit/>
          </a:bodyPr>
          <a:lstStyle>
            <a:lvl1pPr marL="0" indent="0" algn="ctr">
              <a:buNone/>
              <a:defRPr sz="100">
                <a:solidFill>
                  <a:schemeClr val="bg1">
                    <a:alpha val="0"/>
                  </a:schemeClr>
                </a:solidFill>
              </a:defRPr>
            </a:lvl1pPr>
          </a:lstStyle>
          <a:p>
            <a:pPr lvl="0"/>
            <a:br>
              <a:rPr lang="en-GB"/>
            </a:br>
            <a:r>
              <a:rPr lang="en-GB"/>
              <a:t> </a:t>
            </a:r>
          </a:p>
        </p:txBody>
      </p:sp>
    </p:spTree>
    <p:extLst>
      <p:ext uri="{BB962C8B-B14F-4D97-AF65-F5344CB8AC3E}">
        <p14:creationId xmlns:p14="http://schemas.microsoft.com/office/powerpoint/2010/main" val="29637677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6" name="Espace réservé pour une image  4">
            <a:extLst>
              <a:ext uri="{FF2B5EF4-FFF2-40B4-BE49-F238E27FC236}">
                <a16:creationId xmlns:a16="http://schemas.microsoft.com/office/drawing/2014/main" id="{DA7031F0-6A60-D1FE-757C-E8E9BAC7B836}"/>
              </a:ext>
            </a:extLst>
          </p:cNvPr>
          <p:cNvSpPr>
            <a:spLocks noGrp="1"/>
          </p:cNvSpPr>
          <p:nvPr>
            <p:ph type="pic" sz="quarter" idx="13" hasCustomPrompt="1"/>
          </p:nvPr>
        </p:nvSpPr>
        <p:spPr>
          <a:xfrm>
            <a:off x="0" y="0"/>
            <a:ext cx="3869635" cy="6858000"/>
          </a:xfrm>
          <a:solidFill>
            <a:schemeClr val="bg1">
              <a:lumMod val="85000"/>
            </a:schemeClr>
          </a:solidFill>
        </p:spPr>
        <p:txBody>
          <a:bodyPr lIns="0" tIns="900000" rIns="0" bIns="0" anchor="ctr" anchorCtr="0">
            <a:normAutofit/>
          </a:bodyPr>
          <a:lstStyle>
            <a:lvl1pPr marL="0" indent="0" algn="ctr">
              <a:spcBef>
                <a:spcPts val="0"/>
              </a:spcBef>
              <a:buNone/>
              <a:defRPr sz="1200"/>
            </a:lvl1pPr>
          </a:lstStyle>
          <a:p>
            <a:r>
              <a:rPr lang="fr-FR" noProof="0"/>
              <a:t>Sélectionner l’icône pour insérer une image, </a:t>
            </a:r>
            <a:br>
              <a:rPr lang="fr-FR" noProof="0"/>
            </a:br>
            <a:r>
              <a:rPr lang="fr-FR" noProof="0"/>
              <a:t>puis disposer l’image en arrière plan </a:t>
            </a:r>
          </a:p>
          <a:p>
            <a:r>
              <a:rPr lang="fr-FR" noProof="0"/>
              <a:t>(Sélectionner l’image avec le bouton droit </a:t>
            </a:r>
            <a:br>
              <a:rPr lang="fr-FR" noProof="0"/>
            </a:br>
            <a:r>
              <a:rPr lang="fr-FR" noProof="0"/>
              <a:t>de la souris / Mettre à l’arrière plan)</a:t>
            </a:r>
          </a:p>
        </p:txBody>
      </p:sp>
      <p:sp>
        <p:nvSpPr>
          <p:cNvPr id="7" name="Espace réservé du texte 6">
            <a:extLst>
              <a:ext uri="{FF2B5EF4-FFF2-40B4-BE49-F238E27FC236}">
                <a16:creationId xmlns:a16="http://schemas.microsoft.com/office/drawing/2014/main" id="{D59D5A0D-9796-FF3D-22D5-2EF8B6BA44C9}"/>
              </a:ext>
            </a:extLst>
          </p:cNvPr>
          <p:cNvSpPr>
            <a:spLocks noGrp="1"/>
          </p:cNvSpPr>
          <p:nvPr>
            <p:ph type="body" sz="quarter" idx="14" hasCustomPrompt="1"/>
          </p:nvPr>
        </p:nvSpPr>
        <p:spPr>
          <a:xfrm rot="10800000">
            <a:off x="3505902" y="0"/>
            <a:ext cx="6187033" cy="6858000"/>
          </a:xfrm>
          <a:blipFill>
            <a:blip r:embed="rId2" cstate="email">
              <a:extLst>
                <a:ext uri="{28A0092B-C50C-407E-A947-70E740481C1C}">
                  <a14:useLocalDpi xmlns:a14="http://schemas.microsoft.com/office/drawing/2010/main"/>
                </a:ext>
              </a:extLst>
            </a:blip>
            <a:stretch>
              <a:fillRect t="134"/>
            </a:stretch>
          </a:blipFill>
        </p:spPr>
        <p:txBody>
          <a:bodyPr>
            <a:normAutofit/>
          </a:bodyPr>
          <a:lstStyle>
            <a:lvl1pPr marL="0" indent="0" algn="ctr">
              <a:buNone/>
              <a:defRPr sz="100">
                <a:solidFill>
                  <a:schemeClr val="bg1">
                    <a:alpha val="0"/>
                  </a:schemeClr>
                </a:solidFill>
              </a:defRPr>
            </a:lvl1pPr>
          </a:lstStyle>
          <a:p>
            <a:pPr lvl="0"/>
            <a:br>
              <a:rPr lang="en-GB"/>
            </a:br>
            <a:r>
              <a:rPr lang="en-GB"/>
              <a:t> </a:t>
            </a:r>
          </a:p>
        </p:txBody>
      </p:sp>
      <p:sp>
        <p:nvSpPr>
          <p:cNvPr id="10" name="Espace réservé du texte 6">
            <a:extLst>
              <a:ext uri="{FF2B5EF4-FFF2-40B4-BE49-F238E27FC236}">
                <a16:creationId xmlns:a16="http://schemas.microsoft.com/office/drawing/2014/main" id="{E0DB8D14-A20B-F09C-51F0-66138B8F76D7}"/>
              </a:ext>
            </a:extLst>
          </p:cNvPr>
          <p:cNvSpPr>
            <a:spLocks noGrp="1"/>
          </p:cNvSpPr>
          <p:nvPr>
            <p:ph type="body" sz="quarter" idx="15" hasCustomPrompt="1"/>
          </p:nvPr>
        </p:nvSpPr>
        <p:spPr>
          <a:xfrm>
            <a:off x="0" y="5989982"/>
            <a:ext cx="12191999" cy="868017"/>
          </a:xfrm>
          <a:blipFill>
            <a:blip r:embed="rId3" cstate="email">
              <a:extLst>
                <a:ext uri="{28A0092B-C50C-407E-A947-70E740481C1C}">
                  <a14:useLocalDpi xmlns:a14="http://schemas.microsoft.com/office/drawing/2010/main"/>
                </a:ext>
              </a:extLst>
            </a:blip>
            <a:stretch>
              <a:fillRect l="6"/>
            </a:stretch>
          </a:blipFill>
        </p:spPr>
        <p:txBody>
          <a:bodyPr>
            <a:normAutofit/>
          </a:bodyPr>
          <a:lstStyle>
            <a:lvl1pPr marL="0" indent="0" algn="ctr">
              <a:buNone/>
              <a:defRPr sz="100">
                <a:solidFill>
                  <a:schemeClr val="bg1">
                    <a:alpha val="0"/>
                  </a:schemeClr>
                </a:solidFill>
              </a:defRPr>
            </a:lvl1pPr>
          </a:lstStyle>
          <a:p>
            <a:pPr lvl="0"/>
            <a:br>
              <a:rPr lang="en-GB"/>
            </a:br>
            <a:r>
              <a:rPr lang="en-GB"/>
              <a:t> </a:t>
            </a:r>
          </a:p>
        </p:txBody>
      </p:sp>
      <p:sp>
        <p:nvSpPr>
          <p:cNvPr id="2" name="Titre 1">
            <a:extLst>
              <a:ext uri="{FF2B5EF4-FFF2-40B4-BE49-F238E27FC236}">
                <a16:creationId xmlns:a16="http://schemas.microsoft.com/office/drawing/2014/main" id="{326A0D01-CF87-2E23-DCC2-34DE8B85FE1B}"/>
              </a:ext>
            </a:extLst>
          </p:cNvPr>
          <p:cNvSpPr>
            <a:spLocks noGrp="1"/>
          </p:cNvSpPr>
          <p:nvPr>
            <p:ph type="title" hasCustomPrompt="1"/>
          </p:nvPr>
        </p:nvSpPr>
        <p:spPr>
          <a:xfrm>
            <a:off x="3753786" y="274638"/>
            <a:ext cx="7828614" cy="1143000"/>
          </a:xfrm>
        </p:spPr>
        <p:txBody>
          <a:bodyPr/>
          <a:lstStyle/>
          <a:p>
            <a:r>
              <a:rPr lang="fr-FR"/>
              <a:t>CLIQUEZ POUR AJOUTER UN TITRE</a:t>
            </a:r>
          </a:p>
        </p:txBody>
      </p:sp>
      <p:sp>
        <p:nvSpPr>
          <p:cNvPr id="13" name="Espace réservé du pied de page 4">
            <a:extLst>
              <a:ext uri="{FF2B5EF4-FFF2-40B4-BE49-F238E27FC236}">
                <a16:creationId xmlns:a16="http://schemas.microsoft.com/office/drawing/2014/main" id="{57CE0F5D-AFDD-3336-7E2F-5A8C68FCE420}"/>
              </a:ext>
            </a:extLst>
          </p:cNvPr>
          <p:cNvSpPr>
            <a:spLocks noGrp="1"/>
          </p:cNvSpPr>
          <p:nvPr>
            <p:ph type="ftr" sz="quarter" idx="11"/>
          </p:nvPr>
        </p:nvSpPr>
        <p:spPr>
          <a:xfrm>
            <a:off x="3487086" y="6361714"/>
            <a:ext cx="5217827" cy="365125"/>
          </a:xfrm>
          <a:solidFill>
            <a:schemeClr val="bg1">
              <a:alpha val="63000"/>
            </a:schemeClr>
          </a:solidFill>
        </p:spPr>
        <p:txBody>
          <a:bodyPr/>
          <a:lstStyle>
            <a:lvl1pPr algn="ctr">
              <a:defRPr/>
            </a:lvl1pPr>
          </a:lstStyle>
          <a:p>
            <a:r>
              <a:rPr lang="fr-FR"/>
              <a:t>PRÉSENTATION CORPORATE - Grand Paris Aménagement</a:t>
            </a:r>
          </a:p>
        </p:txBody>
      </p:sp>
      <p:sp>
        <p:nvSpPr>
          <p:cNvPr id="14" name="Espace réservé du numéro de diapositive 5">
            <a:extLst>
              <a:ext uri="{FF2B5EF4-FFF2-40B4-BE49-F238E27FC236}">
                <a16:creationId xmlns:a16="http://schemas.microsoft.com/office/drawing/2014/main" id="{80131766-7F8F-7C48-BB97-3ECE70239374}"/>
              </a:ext>
            </a:extLst>
          </p:cNvPr>
          <p:cNvSpPr>
            <a:spLocks noGrp="1"/>
          </p:cNvSpPr>
          <p:nvPr>
            <p:ph type="sldNum" sz="quarter" idx="12"/>
          </p:nvPr>
        </p:nvSpPr>
        <p:spPr>
          <a:xfrm>
            <a:off x="11692328" y="6356351"/>
            <a:ext cx="377252" cy="365125"/>
          </a:xfrm>
        </p:spPr>
        <p:txBody>
          <a:bodyPr/>
          <a:lstStyle/>
          <a:p>
            <a:fld id="{FA744E0A-3EEC-924D-9FCF-6630CD724768}" type="slidenum">
              <a:rPr lang="fr-FR" smtClean="0"/>
              <a:pPr/>
              <a:t>‹N°›</a:t>
            </a:fld>
            <a:endParaRPr lang="fr-FR"/>
          </a:p>
        </p:txBody>
      </p:sp>
      <p:sp>
        <p:nvSpPr>
          <p:cNvPr id="15" name="Espace réservé de la date 3">
            <a:extLst>
              <a:ext uri="{FF2B5EF4-FFF2-40B4-BE49-F238E27FC236}">
                <a16:creationId xmlns:a16="http://schemas.microsoft.com/office/drawing/2014/main" id="{9C46B2FC-3392-47A4-9184-A631C645D166}"/>
              </a:ext>
            </a:extLst>
          </p:cNvPr>
          <p:cNvSpPr>
            <a:spLocks noGrp="1"/>
          </p:cNvSpPr>
          <p:nvPr>
            <p:ph type="dt" sz="half" idx="10"/>
          </p:nvPr>
        </p:nvSpPr>
        <p:spPr>
          <a:xfrm>
            <a:off x="3004277" y="6356351"/>
            <a:ext cx="749509" cy="365125"/>
          </a:xfrm>
          <a:solidFill>
            <a:schemeClr val="bg1">
              <a:alpha val="58590"/>
            </a:schemeClr>
          </a:solidFill>
        </p:spPr>
        <p:txBody>
          <a:bodyPr/>
          <a:lstStyle>
            <a:lvl1pPr algn="ctr">
              <a:defRPr/>
            </a:lvl1pPr>
          </a:lstStyle>
          <a:p>
            <a:fld id="{DE33879E-ADEC-5A4E-AD54-6A143D40054C}" type="datetime1">
              <a:rPr lang="fr-FR" smtClean="0"/>
              <a:t>27/01/2025</a:t>
            </a:fld>
            <a:endParaRPr lang="fr-FR"/>
          </a:p>
        </p:txBody>
      </p:sp>
    </p:spTree>
    <p:extLst>
      <p:ext uri="{BB962C8B-B14F-4D97-AF65-F5344CB8AC3E}">
        <p14:creationId xmlns:p14="http://schemas.microsoft.com/office/powerpoint/2010/main" val="37916690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re et 1 contenu">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 name="Titre 1">
            <a:extLst>
              <a:ext uri="{FF2B5EF4-FFF2-40B4-BE49-F238E27FC236}">
                <a16:creationId xmlns:a16="http://schemas.microsoft.com/office/drawing/2014/main" id="{0390DB83-52DD-F942-935E-24D8E8D09562}"/>
              </a:ext>
            </a:extLst>
          </p:cNvPr>
          <p:cNvSpPr>
            <a:spLocks noGrp="1"/>
          </p:cNvSpPr>
          <p:nvPr>
            <p:ph type="title" hasCustomPrompt="1"/>
          </p:nvPr>
        </p:nvSpPr>
        <p:spPr>
          <a:xfrm>
            <a:off x="609600" y="2005977"/>
            <a:ext cx="10972800" cy="1143000"/>
          </a:xfrm>
        </p:spPr>
        <p:txBody>
          <a:bodyPr/>
          <a:lstStyle>
            <a:lvl1pPr>
              <a:defRPr>
                <a:solidFill>
                  <a:schemeClr val="accent2"/>
                </a:solidFill>
              </a:defRPr>
            </a:lvl1pPr>
          </a:lstStyle>
          <a:p>
            <a:r>
              <a:rPr lang="fr-FR"/>
              <a:t>CLIQUEZ POUR AJOUTER UN TITRE</a:t>
            </a:r>
          </a:p>
        </p:txBody>
      </p:sp>
      <p:sp>
        <p:nvSpPr>
          <p:cNvPr id="22" name="Espace réservé du contenu 2">
            <a:extLst>
              <a:ext uri="{FF2B5EF4-FFF2-40B4-BE49-F238E27FC236}">
                <a16:creationId xmlns:a16="http://schemas.microsoft.com/office/drawing/2014/main" id="{03478663-6CE3-8247-A25C-AB55E249B297}"/>
              </a:ext>
            </a:extLst>
          </p:cNvPr>
          <p:cNvSpPr>
            <a:spLocks noGrp="1"/>
          </p:cNvSpPr>
          <p:nvPr>
            <p:ph idx="1"/>
          </p:nvPr>
        </p:nvSpPr>
        <p:spPr>
          <a:xfrm>
            <a:off x="609600" y="3220278"/>
            <a:ext cx="10972800" cy="2905886"/>
          </a:xfrm>
        </p:spPr>
        <p:txBody>
          <a:bodyPr/>
          <a:lstStyle>
            <a:lvl1pPr>
              <a:defRPr>
                <a:solidFill>
                  <a:srgbClr val="23135E"/>
                </a:solidFill>
              </a:defRPr>
            </a:lvl1pPr>
            <a:lvl2pPr marL="72000">
              <a:defRPr>
                <a:solidFill>
                  <a:schemeClr val="accent2"/>
                </a:solidFill>
              </a:defRPr>
            </a:lvl2pPr>
            <a:lvl3pPr marL="72000">
              <a:spcBef>
                <a:spcPts val="600"/>
              </a:spcBef>
              <a:defRPr/>
            </a:lvl3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Espace réservé du pied de page 4">
            <a:extLst>
              <a:ext uri="{FF2B5EF4-FFF2-40B4-BE49-F238E27FC236}">
                <a16:creationId xmlns:a16="http://schemas.microsoft.com/office/drawing/2014/main" id="{86B81429-F9D1-3C4D-8AE0-A12FF4F3AD52}"/>
              </a:ext>
            </a:extLst>
          </p:cNvPr>
          <p:cNvSpPr>
            <a:spLocks noGrp="1"/>
          </p:cNvSpPr>
          <p:nvPr>
            <p:ph type="ftr" sz="quarter" idx="11"/>
          </p:nvPr>
        </p:nvSpPr>
        <p:spPr>
          <a:xfrm>
            <a:off x="3487086" y="6361714"/>
            <a:ext cx="5217827" cy="365125"/>
          </a:xfrm>
          <a:solidFill>
            <a:schemeClr val="bg1">
              <a:alpha val="63000"/>
            </a:schemeClr>
          </a:solidFill>
        </p:spPr>
        <p:txBody>
          <a:bodyPr/>
          <a:lstStyle>
            <a:lvl1pPr algn="ctr">
              <a:defRPr/>
            </a:lvl1pPr>
          </a:lstStyle>
          <a:p>
            <a:r>
              <a:rPr lang="fr-FR"/>
              <a:t>PRÉSENTATION CORPORATE - Grand Paris Aménagement</a:t>
            </a:r>
          </a:p>
        </p:txBody>
      </p:sp>
      <p:sp>
        <p:nvSpPr>
          <p:cNvPr id="24" name="Espace réservé du numéro de diapositive 5">
            <a:extLst>
              <a:ext uri="{FF2B5EF4-FFF2-40B4-BE49-F238E27FC236}">
                <a16:creationId xmlns:a16="http://schemas.microsoft.com/office/drawing/2014/main" id="{E81FB94F-ABFE-1C40-BECB-4108E773AC11}"/>
              </a:ext>
            </a:extLst>
          </p:cNvPr>
          <p:cNvSpPr>
            <a:spLocks noGrp="1"/>
          </p:cNvSpPr>
          <p:nvPr>
            <p:ph type="sldNum" sz="quarter" idx="12"/>
          </p:nvPr>
        </p:nvSpPr>
        <p:spPr>
          <a:xfrm>
            <a:off x="11692328" y="6356351"/>
            <a:ext cx="377252" cy="365125"/>
          </a:xfrm>
        </p:spPr>
        <p:txBody>
          <a:bodyPr/>
          <a:lstStyle/>
          <a:p>
            <a:fld id="{FA744E0A-3EEC-924D-9FCF-6630CD724768}" type="slidenum">
              <a:rPr lang="fr-FR" smtClean="0"/>
              <a:pPr/>
              <a:t>‹N°›</a:t>
            </a:fld>
            <a:endParaRPr lang="fr-FR"/>
          </a:p>
        </p:txBody>
      </p:sp>
      <p:sp>
        <p:nvSpPr>
          <p:cNvPr id="25" name="Espace réservé de la date 3">
            <a:extLst>
              <a:ext uri="{FF2B5EF4-FFF2-40B4-BE49-F238E27FC236}">
                <a16:creationId xmlns:a16="http://schemas.microsoft.com/office/drawing/2014/main" id="{7356A658-788F-354A-9E3B-636131A29F60}"/>
              </a:ext>
            </a:extLst>
          </p:cNvPr>
          <p:cNvSpPr>
            <a:spLocks noGrp="1"/>
          </p:cNvSpPr>
          <p:nvPr>
            <p:ph type="dt" sz="half" idx="10"/>
          </p:nvPr>
        </p:nvSpPr>
        <p:spPr>
          <a:xfrm>
            <a:off x="3004277" y="6356351"/>
            <a:ext cx="749509" cy="365125"/>
          </a:xfrm>
          <a:solidFill>
            <a:schemeClr val="bg1">
              <a:alpha val="58590"/>
            </a:schemeClr>
          </a:solidFill>
        </p:spPr>
        <p:txBody>
          <a:bodyPr/>
          <a:lstStyle>
            <a:lvl1pPr algn="ctr">
              <a:defRPr/>
            </a:lvl1pPr>
          </a:lstStyle>
          <a:p>
            <a:fld id="{C88A8FBB-5148-D64B-9D1F-F136A42DBCD3}" type="datetime1">
              <a:rPr lang="fr-FR" smtClean="0"/>
              <a:t>27/01/2025</a:t>
            </a:fld>
            <a:endParaRPr lang="fr-FR"/>
          </a:p>
        </p:txBody>
      </p:sp>
      <p:sp>
        <p:nvSpPr>
          <p:cNvPr id="7" name="Espace réservé pour une image  4">
            <a:extLst>
              <a:ext uri="{FF2B5EF4-FFF2-40B4-BE49-F238E27FC236}">
                <a16:creationId xmlns:a16="http://schemas.microsoft.com/office/drawing/2014/main" id="{EF436772-69C7-EC47-D533-938CE7EEBD96}"/>
              </a:ext>
            </a:extLst>
          </p:cNvPr>
          <p:cNvSpPr>
            <a:spLocks noGrp="1"/>
          </p:cNvSpPr>
          <p:nvPr>
            <p:ph type="pic" sz="quarter" idx="13" hasCustomPrompt="1"/>
          </p:nvPr>
        </p:nvSpPr>
        <p:spPr>
          <a:xfrm>
            <a:off x="0" y="-1"/>
            <a:ext cx="12192000" cy="1775791"/>
          </a:xfrm>
          <a:solidFill>
            <a:schemeClr val="bg1">
              <a:lumMod val="85000"/>
            </a:schemeClr>
          </a:solidFill>
        </p:spPr>
        <p:txBody>
          <a:bodyPr lIns="0" tIns="900000" rIns="0" bIns="0" anchor="ctr" anchorCtr="0">
            <a:normAutofit/>
          </a:bodyPr>
          <a:lstStyle>
            <a:lvl1pPr marL="0" indent="0" algn="ctr">
              <a:spcBef>
                <a:spcPts val="0"/>
              </a:spcBef>
              <a:buNone/>
              <a:defRPr sz="1200"/>
            </a:lvl1pPr>
          </a:lstStyle>
          <a:p>
            <a:r>
              <a:rPr lang="fr-FR" noProof="0"/>
              <a:t>Sélectionner l’icône pour insérer une image, </a:t>
            </a:r>
            <a:br>
              <a:rPr lang="fr-FR" noProof="0"/>
            </a:br>
            <a:r>
              <a:rPr lang="fr-FR" noProof="0"/>
              <a:t>puis disposer l’image en arrière plan </a:t>
            </a:r>
          </a:p>
          <a:p>
            <a:r>
              <a:rPr lang="fr-FR" noProof="0"/>
              <a:t>(Sélectionner l’image avec le bouton droit </a:t>
            </a:r>
            <a:br>
              <a:rPr lang="fr-FR" noProof="0"/>
            </a:br>
            <a:r>
              <a:rPr lang="fr-FR" noProof="0"/>
              <a:t>de la souris / Mettre à l’arrière plan)</a:t>
            </a:r>
          </a:p>
        </p:txBody>
      </p:sp>
      <p:sp>
        <p:nvSpPr>
          <p:cNvPr id="8" name="Espace réservé du texte 6">
            <a:extLst>
              <a:ext uri="{FF2B5EF4-FFF2-40B4-BE49-F238E27FC236}">
                <a16:creationId xmlns:a16="http://schemas.microsoft.com/office/drawing/2014/main" id="{5C567748-65D2-B53A-E325-C10C210BE7B2}"/>
              </a:ext>
            </a:extLst>
          </p:cNvPr>
          <p:cNvSpPr>
            <a:spLocks noGrp="1"/>
          </p:cNvSpPr>
          <p:nvPr>
            <p:ph type="body" sz="quarter" idx="15" hasCustomPrompt="1"/>
          </p:nvPr>
        </p:nvSpPr>
        <p:spPr>
          <a:xfrm>
            <a:off x="1" y="1296823"/>
            <a:ext cx="12191999" cy="810273"/>
          </a:xfrm>
          <a:blipFill>
            <a:blip r:embed="rId3" cstate="email">
              <a:extLst>
                <a:ext uri="{28A0092B-C50C-407E-A947-70E740481C1C}">
                  <a14:useLocalDpi xmlns:a14="http://schemas.microsoft.com/office/drawing/2010/main"/>
                </a:ext>
              </a:extLst>
            </a:blip>
            <a:stretch>
              <a:fillRect l="6"/>
            </a:stretch>
          </a:blipFill>
        </p:spPr>
        <p:txBody>
          <a:bodyPr>
            <a:normAutofit/>
          </a:bodyPr>
          <a:lstStyle>
            <a:lvl1pPr marL="0" indent="0" algn="ctr">
              <a:buNone/>
              <a:defRPr sz="100">
                <a:solidFill>
                  <a:schemeClr val="bg1">
                    <a:alpha val="0"/>
                  </a:schemeClr>
                </a:solidFill>
              </a:defRPr>
            </a:lvl1pPr>
          </a:lstStyle>
          <a:p>
            <a:pPr lvl="0"/>
            <a:br>
              <a:rPr lang="en-GB"/>
            </a:br>
            <a:r>
              <a:rPr lang="en-GB"/>
              <a:t> </a:t>
            </a:r>
          </a:p>
        </p:txBody>
      </p:sp>
    </p:spTree>
    <p:extLst>
      <p:ext uri="{BB962C8B-B14F-4D97-AF65-F5344CB8AC3E}">
        <p14:creationId xmlns:p14="http://schemas.microsoft.com/office/powerpoint/2010/main" val="3478559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e de titre corail">
    <p:spTree>
      <p:nvGrpSpPr>
        <p:cNvPr id="1" name=""/>
        <p:cNvGrpSpPr/>
        <p:nvPr/>
      </p:nvGrpSpPr>
      <p:grpSpPr>
        <a:xfrm>
          <a:off x="0" y="0"/>
          <a:ext cx="0" cy="0"/>
          <a:chOff x="0" y="0"/>
          <a:chExt cx="0" cy="0"/>
        </a:xfrm>
      </p:grpSpPr>
      <p:sp>
        <p:nvSpPr>
          <p:cNvPr id="6" name="Rectangle 5"/>
          <p:cNvSpPr/>
          <p:nvPr userDrawn="1"/>
        </p:nvSpPr>
        <p:spPr>
          <a:xfrm>
            <a:off x="0" y="-17122"/>
            <a:ext cx="12192000" cy="6858000"/>
          </a:xfrm>
          <a:prstGeom prst="rect">
            <a:avLst/>
          </a:prstGeom>
          <a:blipFill>
            <a:blip r:embed="rId2" cstate="email">
              <a:extLst>
                <a:ext uri="{28A0092B-C50C-407E-A947-70E740481C1C}">
                  <a14:useLocalDpi xmlns:a14="http://schemas.microsoft.com/office/drawing/2010/main"/>
                </a:ext>
              </a:extLst>
            </a:blip>
            <a:stretch>
              <a:fillRect t="134"/>
            </a:stretch>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sp>
        <p:nvSpPr>
          <p:cNvPr id="5" name="Titre 1">
            <a:extLst>
              <a:ext uri="{FF2B5EF4-FFF2-40B4-BE49-F238E27FC236}">
                <a16:creationId xmlns:a16="http://schemas.microsoft.com/office/drawing/2014/main" id="{A8D8F5E5-BA9E-CF4D-A29D-73EFBE0D2DCF}"/>
              </a:ext>
            </a:extLst>
          </p:cNvPr>
          <p:cNvSpPr>
            <a:spLocks noGrp="1"/>
          </p:cNvSpPr>
          <p:nvPr>
            <p:ph type="ctrTitle" hasCustomPrompt="1"/>
          </p:nvPr>
        </p:nvSpPr>
        <p:spPr>
          <a:xfrm>
            <a:off x="2326233" y="1148489"/>
            <a:ext cx="7659014" cy="3079697"/>
          </a:xfrm>
        </p:spPr>
        <p:txBody>
          <a:bodyPr anchor="b">
            <a:noAutofit/>
          </a:bodyPr>
          <a:lstStyle>
            <a:lvl1pPr indent="0" algn="r">
              <a:lnSpc>
                <a:spcPct val="100000"/>
              </a:lnSpc>
              <a:spcBef>
                <a:spcPts val="0"/>
              </a:spcBef>
              <a:defRPr sz="6600" b="1">
                <a:solidFill>
                  <a:schemeClr val="bg1"/>
                </a:solidFill>
                <a:latin typeface="Montserrat" pitchFamily="2" charset="77"/>
              </a:defRPr>
            </a:lvl1pPr>
          </a:lstStyle>
          <a:p>
            <a:r>
              <a:rPr lang="fr-FR"/>
              <a:t>Cliquez pour ajouter un titre</a:t>
            </a:r>
          </a:p>
        </p:txBody>
      </p:sp>
      <p:sp>
        <p:nvSpPr>
          <p:cNvPr id="7" name="Sous-titre 2">
            <a:extLst>
              <a:ext uri="{FF2B5EF4-FFF2-40B4-BE49-F238E27FC236}">
                <a16:creationId xmlns:a16="http://schemas.microsoft.com/office/drawing/2014/main" id="{CDF47EEE-4FAF-1746-9218-D5FAF7546A1D}"/>
              </a:ext>
            </a:extLst>
          </p:cNvPr>
          <p:cNvSpPr>
            <a:spLocks noGrp="1"/>
          </p:cNvSpPr>
          <p:nvPr>
            <p:ph type="subTitle" idx="1" hasCustomPrompt="1"/>
          </p:nvPr>
        </p:nvSpPr>
        <p:spPr>
          <a:xfrm>
            <a:off x="2326232" y="4337140"/>
            <a:ext cx="7659013" cy="907863"/>
          </a:xfrm>
        </p:spPr>
        <p:txBody>
          <a:bodyPr>
            <a:normAutofit/>
          </a:bodyPr>
          <a:lstStyle>
            <a:lvl1pPr marL="0" indent="0" algn="r">
              <a:buNone/>
              <a:defRPr sz="2400" b="1">
                <a:solidFill>
                  <a:srgbClr val="23145F"/>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ajouter un sous titre</a:t>
            </a:r>
          </a:p>
        </p:txBody>
      </p:sp>
    </p:spTree>
    <p:extLst>
      <p:ext uri="{BB962C8B-B14F-4D97-AF65-F5344CB8AC3E}">
        <p14:creationId xmlns:p14="http://schemas.microsoft.com/office/powerpoint/2010/main" val="2829006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avec visuel corail">
    <p:spTree>
      <p:nvGrpSpPr>
        <p:cNvPr id="1" name=""/>
        <p:cNvGrpSpPr/>
        <p:nvPr/>
      </p:nvGrpSpPr>
      <p:grpSpPr>
        <a:xfrm>
          <a:off x="0" y="0"/>
          <a:ext cx="0" cy="0"/>
          <a:chOff x="0" y="0"/>
          <a:chExt cx="0" cy="0"/>
        </a:xfrm>
      </p:grpSpPr>
      <p:sp>
        <p:nvSpPr>
          <p:cNvPr id="5" name="Espace réservé pour une image  4"/>
          <p:cNvSpPr>
            <a:spLocks noGrp="1"/>
          </p:cNvSpPr>
          <p:nvPr>
            <p:ph type="pic" sz="quarter" idx="10" hasCustomPrompt="1"/>
          </p:nvPr>
        </p:nvSpPr>
        <p:spPr>
          <a:xfrm>
            <a:off x="-53786" y="0"/>
            <a:ext cx="5562672" cy="6858000"/>
          </a:xfrm>
          <a:solidFill>
            <a:schemeClr val="bg1">
              <a:lumMod val="85000"/>
            </a:schemeClr>
          </a:solidFill>
        </p:spPr>
        <p:txBody>
          <a:bodyPr lIns="144000" tIns="900000" rIns="0" bIns="0" anchor="ctr" anchorCtr="0">
            <a:normAutofit/>
          </a:bodyPr>
          <a:lstStyle>
            <a:lvl1pPr marL="0" indent="0" algn="l">
              <a:spcBef>
                <a:spcPts val="0"/>
              </a:spcBef>
              <a:buNone/>
              <a:defRPr sz="1200"/>
            </a:lvl1pPr>
          </a:lstStyle>
          <a:p>
            <a:pPr lvl="0"/>
            <a:r>
              <a:rPr lang="fr-FR" noProof="0"/>
              <a:t>Insérer une image,</a:t>
            </a:r>
            <a:br>
              <a:rPr lang="fr-FR" noProof="0"/>
            </a:br>
            <a:r>
              <a:rPr lang="fr-FR" noProof="0"/>
              <a:t>puis disposer l’image </a:t>
            </a:r>
            <a:br>
              <a:rPr lang="fr-FR" noProof="0"/>
            </a:br>
            <a:r>
              <a:rPr lang="fr-FR" noProof="0"/>
              <a:t>en arrière plan </a:t>
            </a:r>
            <a:br>
              <a:rPr lang="fr-FR" noProof="0"/>
            </a:br>
            <a:r>
              <a:rPr lang="fr-FR" noProof="0"/>
              <a:t>(Sélectionner l’image avec le bouton droit </a:t>
            </a:r>
            <a:br>
              <a:rPr lang="fr-FR" noProof="0"/>
            </a:br>
            <a:r>
              <a:rPr lang="fr-FR" noProof="0"/>
              <a:t>de la souris / Mettre à l’arrière plan)</a:t>
            </a:r>
          </a:p>
          <a:p>
            <a:pPr lvl="0"/>
            <a:endParaRPr lang="fr-FR" noProof="0"/>
          </a:p>
        </p:txBody>
      </p:sp>
      <p:sp>
        <p:nvSpPr>
          <p:cNvPr id="7" name="Espace réservé du texte 6"/>
          <p:cNvSpPr>
            <a:spLocks noGrp="1"/>
          </p:cNvSpPr>
          <p:nvPr>
            <p:ph type="body" sz="quarter" idx="11" hasCustomPrompt="1"/>
          </p:nvPr>
        </p:nvSpPr>
        <p:spPr>
          <a:xfrm>
            <a:off x="2245766" y="0"/>
            <a:ext cx="9946233" cy="6858000"/>
          </a:xfrm>
          <a:blipFill dpi="0" rotWithShape="1">
            <a:blip r:embed="rId2" cstate="email">
              <a:extLst>
                <a:ext uri="{28A0092B-C50C-407E-A947-70E740481C1C}">
                  <a14:useLocalDpi xmlns:a14="http://schemas.microsoft.com/office/drawing/2010/main"/>
                </a:ext>
              </a:extLst>
            </a:blip>
            <a:srcRect/>
            <a:stretch>
              <a:fillRect t="134"/>
            </a:stretch>
          </a:blipFill>
        </p:spPr>
        <p:txBody>
          <a:bodyPr>
            <a:normAutofit/>
          </a:bodyPr>
          <a:lstStyle>
            <a:lvl1pPr marL="0" indent="0" algn="ctr">
              <a:buNone/>
              <a:defRPr sz="100">
                <a:solidFill>
                  <a:schemeClr val="bg1">
                    <a:alpha val="0"/>
                  </a:schemeClr>
                </a:solidFill>
              </a:defRPr>
            </a:lvl1pPr>
          </a:lstStyle>
          <a:p>
            <a:pPr lvl="0"/>
            <a:br>
              <a:rPr lang="en-GB"/>
            </a:br>
            <a:r>
              <a:rPr lang="en-GB"/>
              <a:t> </a:t>
            </a:r>
          </a:p>
        </p:txBody>
      </p:sp>
      <p:sp>
        <p:nvSpPr>
          <p:cNvPr id="10" name="Titre 1">
            <a:extLst>
              <a:ext uri="{FF2B5EF4-FFF2-40B4-BE49-F238E27FC236}">
                <a16:creationId xmlns:a16="http://schemas.microsoft.com/office/drawing/2014/main" id="{205D4E98-365E-E04A-A6B4-6ED4AA313346}"/>
              </a:ext>
            </a:extLst>
          </p:cNvPr>
          <p:cNvSpPr>
            <a:spLocks noGrp="1"/>
          </p:cNvSpPr>
          <p:nvPr>
            <p:ph type="ctrTitle" hasCustomPrompt="1"/>
          </p:nvPr>
        </p:nvSpPr>
        <p:spPr>
          <a:xfrm>
            <a:off x="5157214" y="1148489"/>
            <a:ext cx="6086248" cy="3079697"/>
          </a:xfrm>
        </p:spPr>
        <p:txBody>
          <a:bodyPr anchor="b">
            <a:noAutofit/>
          </a:bodyPr>
          <a:lstStyle>
            <a:lvl1pPr indent="0" algn="r">
              <a:lnSpc>
                <a:spcPct val="100000"/>
              </a:lnSpc>
              <a:spcBef>
                <a:spcPts val="0"/>
              </a:spcBef>
              <a:defRPr sz="6600" b="1">
                <a:solidFill>
                  <a:schemeClr val="bg1"/>
                </a:solidFill>
                <a:latin typeface="Montserrat" pitchFamily="2" charset="77"/>
              </a:defRPr>
            </a:lvl1pPr>
          </a:lstStyle>
          <a:p>
            <a:r>
              <a:rPr lang="fr-FR"/>
              <a:t>Cliquez pour ajouter un titre</a:t>
            </a:r>
          </a:p>
        </p:txBody>
      </p:sp>
      <p:sp>
        <p:nvSpPr>
          <p:cNvPr id="11" name="Sous-titre 2">
            <a:extLst>
              <a:ext uri="{FF2B5EF4-FFF2-40B4-BE49-F238E27FC236}">
                <a16:creationId xmlns:a16="http://schemas.microsoft.com/office/drawing/2014/main" id="{457B277C-F62D-B044-B934-6DE648636B60}"/>
              </a:ext>
            </a:extLst>
          </p:cNvPr>
          <p:cNvSpPr>
            <a:spLocks noGrp="1"/>
          </p:cNvSpPr>
          <p:nvPr>
            <p:ph type="subTitle" idx="1" hasCustomPrompt="1"/>
          </p:nvPr>
        </p:nvSpPr>
        <p:spPr>
          <a:xfrm>
            <a:off x="5157213" y="4337140"/>
            <a:ext cx="6086247" cy="907863"/>
          </a:xfrm>
        </p:spPr>
        <p:txBody>
          <a:bodyPr>
            <a:normAutofit/>
          </a:bodyPr>
          <a:lstStyle>
            <a:lvl1pPr marL="0" indent="0" algn="r">
              <a:buNone/>
              <a:defRPr sz="2400" b="1">
                <a:solidFill>
                  <a:srgbClr val="23145F"/>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ajouter un sous titre</a:t>
            </a:r>
          </a:p>
        </p:txBody>
      </p:sp>
    </p:spTree>
    <p:extLst>
      <p:ext uri="{BB962C8B-B14F-4D97-AF65-F5344CB8AC3E}">
        <p14:creationId xmlns:p14="http://schemas.microsoft.com/office/powerpoint/2010/main" val="4249300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avec visuel bleue">
    <p:spTree>
      <p:nvGrpSpPr>
        <p:cNvPr id="1" name=""/>
        <p:cNvGrpSpPr/>
        <p:nvPr/>
      </p:nvGrpSpPr>
      <p:grpSpPr>
        <a:xfrm>
          <a:off x="0" y="0"/>
          <a:ext cx="0" cy="0"/>
          <a:chOff x="0" y="0"/>
          <a:chExt cx="0" cy="0"/>
        </a:xfrm>
      </p:grpSpPr>
      <p:sp>
        <p:nvSpPr>
          <p:cNvPr id="6" name="Espace réservé pour une image  4">
            <a:extLst>
              <a:ext uri="{FF2B5EF4-FFF2-40B4-BE49-F238E27FC236}">
                <a16:creationId xmlns:a16="http://schemas.microsoft.com/office/drawing/2014/main" id="{D00D91B1-5D3C-114B-9E5A-23E3F4648BBA}"/>
              </a:ext>
            </a:extLst>
          </p:cNvPr>
          <p:cNvSpPr>
            <a:spLocks noGrp="1"/>
          </p:cNvSpPr>
          <p:nvPr>
            <p:ph type="pic" sz="quarter" idx="10" hasCustomPrompt="1"/>
          </p:nvPr>
        </p:nvSpPr>
        <p:spPr>
          <a:xfrm>
            <a:off x="-53786" y="0"/>
            <a:ext cx="5562672" cy="6858000"/>
          </a:xfrm>
          <a:solidFill>
            <a:schemeClr val="bg1">
              <a:lumMod val="85000"/>
            </a:schemeClr>
          </a:solidFill>
        </p:spPr>
        <p:txBody>
          <a:bodyPr lIns="144000" tIns="900000" rIns="0" bIns="0" anchor="ctr" anchorCtr="0">
            <a:normAutofit/>
          </a:bodyPr>
          <a:lstStyle>
            <a:lvl1pPr marL="0" indent="0" algn="l">
              <a:spcBef>
                <a:spcPts val="0"/>
              </a:spcBef>
              <a:buNone/>
              <a:defRPr sz="1200"/>
            </a:lvl1pPr>
          </a:lstStyle>
          <a:p>
            <a:pPr lvl="0"/>
            <a:r>
              <a:rPr lang="fr-FR" noProof="0"/>
              <a:t>Insérer une image,</a:t>
            </a:r>
            <a:br>
              <a:rPr lang="fr-FR" noProof="0"/>
            </a:br>
            <a:r>
              <a:rPr lang="fr-FR" noProof="0"/>
              <a:t>puis disposer l’image </a:t>
            </a:r>
            <a:br>
              <a:rPr lang="fr-FR" noProof="0"/>
            </a:br>
            <a:r>
              <a:rPr lang="fr-FR" noProof="0"/>
              <a:t>en arrière plan </a:t>
            </a:r>
            <a:br>
              <a:rPr lang="fr-FR" noProof="0"/>
            </a:br>
            <a:r>
              <a:rPr lang="fr-FR" noProof="0"/>
              <a:t>(Sélectionner l’image avec le bouton droit </a:t>
            </a:r>
            <a:br>
              <a:rPr lang="fr-FR" noProof="0"/>
            </a:br>
            <a:r>
              <a:rPr lang="fr-FR" noProof="0"/>
              <a:t>de la souris / Mettre à l’arrière plan)</a:t>
            </a:r>
          </a:p>
          <a:p>
            <a:pPr lvl="0"/>
            <a:endParaRPr lang="fr-FR" noProof="0"/>
          </a:p>
        </p:txBody>
      </p:sp>
      <p:sp>
        <p:nvSpPr>
          <p:cNvPr id="7" name="Espace réservé du texte 6"/>
          <p:cNvSpPr>
            <a:spLocks noGrp="1"/>
          </p:cNvSpPr>
          <p:nvPr>
            <p:ph type="body" sz="quarter" idx="11" hasCustomPrompt="1"/>
          </p:nvPr>
        </p:nvSpPr>
        <p:spPr>
          <a:xfrm>
            <a:off x="2245766" y="0"/>
            <a:ext cx="9946233" cy="6858000"/>
          </a:xfrm>
          <a:blipFill dpi="0" rotWithShape="1">
            <a:blip r:embed="rId2" cstate="email">
              <a:extLst>
                <a:ext uri="{28A0092B-C50C-407E-A947-70E740481C1C}">
                  <a14:useLocalDpi xmlns:a14="http://schemas.microsoft.com/office/drawing/2010/main"/>
                </a:ext>
              </a:extLst>
            </a:blip>
            <a:srcRect/>
            <a:stretch>
              <a:fillRect t="134"/>
            </a:stretch>
          </a:blipFill>
        </p:spPr>
        <p:txBody>
          <a:bodyPr>
            <a:normAutofit/>
          </a:bodyPr>
          <a:lstStyle>
            <a:lvl1pPr marL="0" indent="0" algn="ctr">
              <a:buNone/>
              <a:defRPr sz="100">
                <a:solidFill>
                  <a:schemeClr val="bg1">
                    <a:alpha val="0"/>
                  </a:schemeClr>
                </a:solidFill>
              </a:defRPr>
            </a:lvl1pPr>
          </a:lstStyle>
          <a:p>
            <a:pPr lvl="0"/>
            <a:br>
              <a:rPr lang="en-GB"/>
            </a:br>
            <a:r>
              <a:rPr lang="en-GB"/>
              <a:t> </a:t>
            </a:r>
          </a:p>
        </p:txBody>
      </p:sp>
      <p:sp>
        <p:nvSpPr>
          <p:cNvPr id="10" name="Titre 1">
            <a:extLst>
              <a:ext uri="{FF2B5EF4-FFF2-40B4-BE49-F238E27FC236}">
                <a16:creationId xmlns:a16="http://schemas.microsoft.com/office/drawing/2014/main" id="{205D4E98-365E-E04A-A6B4-6ED4AA313346}"/>
              </a:ext>
            </a:extLst>
          </p:cNvPr>
          <p:cNvSpPr>
            <a:spLocks noGrp="1"/>
          </p:cNvSpPr>
          <p:nvPr>
            <p:ph type="ctrTitle" hasCustomPrompt="1"/>
          </p:nvPr>
        </p:nvSpPr>
        <p:spPr>
          <a:xfrm>
            <a:off x="5157214" y="1148489"/>
            <a:ext cx="6086248" cy="3079697"/>
          </a:xfrm>
        </p:spPr>
        <p:txBody>
          <a:bodyPr anchor="b">
            <a:noAutofit/>
          </a:bodyPr>
          <a:lstStyle>
            <a:lvl1pPr indent="0" algn="r">
              <a:lnSpc>
                <a:spcPct val="100000"/>
              </a:lnSpc>
              <a:spcBef>
                <a:spcPts val="0"/>
              </a:spcBef>
              <a:defRPr sz="6600" b="1">
                <a:solidFill>
                  <a:schemeClr val="bg1"/>
                </a:solidFill>
                <a:latin typeface="Montserrat" pitchFamily="2" charset="77"/>
              </a:defRPr>
            </a:lvl1pPr>
          </a:lstStyle>
          <a:p>
            <a:r>
              <a:rPr lang="fr-FR"/>
              <a:t>Cliquez pour ajouter un titre</a:t>
            </a:r>
          </a:p>
        </p:txBody>
      </p:sp>
      <p:sp>
        <p:nvSpPr>
          <p:cNvPr id="11" name="Sous-titre 2">
            <a:extLst>
              <a:ext uri="{FF2B5EF4-FFF2-40B4-BE49-F238E27FC236}">
                <a16:creationId xmlns:a16="http://schemas.microsoft.com/office/drawing/2014/main" id="{457B277C-F62D-B044-B934-6DE648636B60}"/>
              </a:ext>
            </a:extLst>
          </p:cNvPr>
          <p:cNvSpPr>
            <a:spLocks noGrp="1"/>
          </p:cNvSpPr>
          <p:nvPr>
            <p:ph type="subTitle" idx="1" hasCustomPrompt="1"/>
          </p:nvPr>
        </p:nvSpPr>
        <p:spPr>
          <a:xfrm>
            <a:off x="5157213" y="4337140"/>
            <a:ext cx="6086247" cy="907863"/>
          </a:xfrm>
        </p:spPr>
        <p:txBody>
          <a:bodyPr>
            <a:normAutofit/>
          </a:bodyPr>
          <a:lstStyle>
            <a:lvl1pPr marL="0" indent="0" algn="r">
              <a:buNone/>
              <a:defRPr sz="2400" b="1">
                <a:solidFill>
                  <a:srgbClr val="EA515A"/>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ajouter un sous titre</a:t>
            </a:r>
          </a:p>
        </p:txBody>
      </p:sp>
    </p:spTree>
    <p:extLst>
      <p:ext uri="{BB962C8B-B14F-4D97-AF65-F5344CB8AC3E}">
        <p14:creationId xmlns:p14="http://schemas.microsoft.com/office/powerpoint/2010/main" val="66013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avec visuel argile">
    <p:spTree>
      <p:nvGrpSpPr>
        <p:cNvPr id="1" name=""/>
        <p:cNvGrpSpPr/>
        <p:nvPr/>
      </p:nvGrpSpPr>
      <p:grpSpPr>
        <a:xfrm>
          <a:off x="0" y="0"/>
          <a:ext cx="0" cy="0"/>
          <a:chOff x="0" y="0"/>
          <a:chExt cx="0" cy="0"/>
        </a:xfrm>
      </p:grpSpPr>
      <p:sp>
        <p:nvSpPr>
          <p:cNvPr id="6" name="Espace réservé pour une image  4">
            <a:extLst>
              <a:ext uri="{FF2B5EF4-FFF2-40B4-BE49-F238E27FC236}">
                <a16:creationId xmlns:a16="http://schemas.microsoft.com/office/drawing/2014/main" id="{A459C909-ADCB-F74B-BB4E-01E2EBBED957}"/>
              </a:ext>
            </a:extLst>
          </p:cNvPr>
          <p:cNvSpPr>
            <a:spLocks noGrp="1"/>
          </p:cNvSpPr>
          <p:nvPr>
            <p:ph type="pic" sz="quarter" idx="10" hasCustomPrompt="1"/>
          </p:nvPr>
        </p:nvSpPr>
        <p:spPr>
          <a:xfrm>
            <a:off x="-53786" y="0"/>
            <a:ext cx="5562672" cy="6858000"/>
          </a:xfrm>
          <a:solidFill>
            <a:schemeClr val="bg1">
              <a:lumMod val="85000"/>
            </a:schemeClr>
          </a:solidFill>
        </p:spPr>
        <p:txBody>
          <a:bodyPr lIns="144000" tIns="900000" rIns="0" bIns="0" anchor="ctr" anchorCtr="0">
            <a:normAutofit/>
          </a:bodyPr>
          <a:lstStyle>
            <a:lvl1pPr marL="0" indent="0" algn="l">
              <a:spcBef>
                <a:spcPts val="0"/>
              </a:spcBef>
              <a:buNone/>
              <a:defRPr sz="1200"/>
            </a:lvl1pPr>
          </a:lstStyle>
          <a:p>
            <a:pPr lvl="0"/>
            <a:r>
              <a:rPr lang="fr-FR" noProof="0"/>
              <a:t>Insérer une image,</a:t>
            </a:r>
            <a:br>
              <a:rPr lang="fr-FR" noProof="0"/>
            </a:br>
            <a:r>
              <a:rPr lang="fr-FR" noProof="0"/>
              <a:t>puis disposer l’image </a:t>
            </a:r>
            <a:br>
              <a:rPr lang="fr-FR" noProof="0"/>
            </a:br>
            <a:r>
              <a:rPr lang="fr-FR" noProof="0"/>
              <a:t>en arrière plan </a:t>
            </a:r>
            <a:br>
              <a:rPr lang="fr-FR" noProof="0"/>
            </a:br>
            <a:r>
              <a:rPr lang="fr-FR" noProof="0"/>
              <a:t>(Sélectionner l’image avec le bouton droit </a:t>
            </a:r>
            <a:br>
              <a:rPr lang="fr-FR" noProof="0"/>
            </a:br>
            <a:r>
              <a:rPr lang="fr-FR" noProof="0"/>
              <a:t>de la souris / Mettre à l’arrière plan)</a:t>
            </a:r>
          </a:p>
          <a:p>
            <a:pPr lvl="0"/>
            <a:endParaRPr lang="fr-FR" noProof="0"/>
          </a:p>
        </p:txBody>
      </p:sp>
      <p:sp>
        <p:nvSpPr>
          <p:cNvPr id="7" name="Espace réservé du texte 6"/>
          <p:cNvSpPr>
            <a:spLocks noGrp="1"/>
          </p:cNvSpPr>
          <p:nvPr>
            <p:ph type="body" sz="quarter" idx="11" hasCustomPrompt="1"/>
          </p:nvPr>
        </p:nvSpPr>
        <p:spPr>
          <a:xfrm>
            <a:off x="2245766" y="0"/>
            <a:ext cx="9946233" cy="6858000"/>
          </a:xfrm>
          <a:blipFill dpi="0" rotWithShape="1">
            <a:blip r:embed="rId2" cstate="email">
              <a:extLst>
                <a:ext uri="{28A0092B-C50C-407E-A947-70E740481C1C}">
                  <a14:useLocalDpi xmlns:a14="http://schemas.microsoft.com/office/drawing/2010/main"/>
                </a:ext>
              </a:extLst>
            </a:blip>
            <a:srcRect/>
            <a:stretch>
              <a:fillRect t="134"/>
            </a:stretch>
          </a:blipFill>
        </p:spPr>
        <p:txBody>
          <a:bodyPr>
            <a:normAutofit/>
          </a:bodyPr>
          <a:lstStyle>
            <a:lvl1pPr marL="0" indent="0" algn="ctr">
              <a:buNone/>
              <a:defRPr sz="100">
                <a:solidFill>
                  <a:schemeClr val="bg1">
                    <a:alpha val="0"/>
                  </a:schemeClr>
                </a:solidFill>
              </a:defRPr>
            </a:lvl1pPr>
          </a:lstStyle>
          <a:p>
            <a:pPr lvl="0"/>
            <a:br>
              <a:rPr lang="en-GB"/>
            </a:br>
            <a:r>
              <a:rPr lang="en-GB"/>
              <a:t> </a:t>
            </a:r>
          </a:p>
        </p:txBody>
      </p:sp>
      <p:sp>
        <p:nvSpPr>
          <p:cNvPr id="10" name="Titre 1">
            <a:extLst>
              <a:ext uri="{FF2B5EF4-FFF2-40B4-BE49-F238E27FC236}">
                <a16:creationId xmlns:a16="http://schemas.microsoft.com/office/drawing/2014/main" id="{205D4E98-365E-E04A-A6B4-6ED4AA313346}"/>
              </a:ext>
            </a:extLst>
          </p:cNvPr>
          <p:cNvSpPr>
            <a:spLocks noGrp="1"/>
          </p:cNvSpPr>
          <p:nvPr>
            <p:ph type="ctrTitle" hasCustomPrompt="1"/>
          </p:nvPr>
        </p:nvSpPr>
        <p:spPr>
          <a:xfrm>
            <a:off x="5157214" y="1148489"/>
            <a:ext cx="6086248" cy="3079697"/>
          </a:xfrm>
        </p:spPr>
        <p:txBody>
          <a:bodyPr anchor="b">
            <a:noAutofit/>
          </a:bodyPr>
          <a:lstStyle>
            <a:lvl1pPr indent="0" algn="r">
              <a:lnSpc>
                <a:spcPct val="100000"/>
              </a:lnSpc>
              <a:spcBef>
                <a:spcPts val="0"/>
              </a:spcBef>
              <a:defRPr sz="6600" b="1">
                <a:solidFill>
                  <a:schemeClr val="bg1"/>
                </a:solidFill>
                <a:latin typeface="Montserrat" pitchFamily="2" charset="77"/>
              </a:defRPr>
            </a:lvl1pPr>
          </a:lstStyle>
          <a:p>
            <a:r>
              <a:rPr lang="fr-FR"/>
              <a:t>Cliquez pour ajouter un titre</a:t>
            </a:r>
          </a:p>
        </p:txBody>
      </p:sp>
      <p:sp>
        <p:nvSpPr>
          <p:cNvPr id="11" name="Sous-titre 2">
            <a:extLst>
              <a:ext uri="{FF2B5EF4-FFF2-40B4-BE49-F238E27FC236}">
                <a16:creationId xmlns:a16="http://schemas.microsoft.com/office/drawing/2014/main" id="{457B277C-F62D-B044-B934-6DE648636B60}"/>
              </a:ext>
            </a:extLst>
          </p:cNvPr>
          <p:cNvSpPr>
            <a:spLocks noGrp="1"/>
          </p:cNvSpPr>
          <p:nvPr>
            <p:ph type="subTitle" idx="1" hasCustomPrompt="1"/>
          </p:nvPr>
        </p:nvSpPr>
        <p:spPr>
          <a:xfrm>
            <a:off x="5157213" y="4337140"/>
            <a:ext cx="6086247" cy="907863"/>
          </a:xfrm>
        </p:spPr>
        <p:txBody>
          <a:bodyPr>
            <a:normAutofit/>
          </a:bodyPr>
          <a:lstStyle>
            <a:lvl1pPr marL="0" indent="0" algn="r">
              <a:buNone/>
              <a:defRPr sz="2400" b="1">
                <a:solidFill>
                  <a:srgbClr val="23135E"/>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ajouter un sous titre</a:t>
            </a:r>
          </a:p>
        </p:txBody>
      </p:sp>
    </p:spTree>
    <p:extLst>
      <p:ext uri="{BB962C8B-B14F-4D97-AF65-F5344CB8AC3E}">
        <p14:creationId xmlns:p14="http://schemas.microsoft.com/office/powerpoint/2010/main" val="2994083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avec visuel sable">
    <p:spTree>
      <p:nvGrpSpPr>
        <p:cNvPr id="1" name=""/>
        <p:cNvGrpSpPr/>
        <p:nvPr/>
      </p:nvGrpSpPr>
      <p:grpSpPr>
        <a:xfrm>
          <a:off x="0" y="0"/>
          <a:ext cx="0" cy="0"/>
          <a:chOff x="0" y="0"/>
          <a:chExt cx="0" cy="0"/>
        </a:xfrm>
      </p:grpSpPr>
      <p:sp>
        <p:nvSpPr>
          <p:cNvPr id="9" name="Espace réservé pour une image  4">
            <a:extLst>
              <a:ext uri="{FF2B5EF4-FFF2-40B4-BE49-F238E27FC236}">
                <a16:creationId xmlns:a16="http://schemas.microsoft.com/office/drawing/2014/main" id="{6EA1C465-7428-FE48-B388-9BB42A5CF53D}"/>
              </a:ext>
            </a:extLst>
          </p:cNvPr>
          <p:cNvSpPr>
            <a:spLocks noGrp="1"/>
          </p:cNvSpPr>
          <p:nvPr>
            <p:ph type="pic" sz="quarter" idx="10" hasCustomPrompt="1"/>
          </p:nvPr>
        </p:nvSpPr>
        <p:spPr>
          <a:xfrm>
            <a:off x="-53786" y="0"/>
            <a:ext cx="5562672" cy="6858000"/>
          </a:xfrm>
          <a:solidFill>
            <a:schemeClr val="bg1">
              <a:lumMod val="85000"/>
            </a:schemeClr>
          </a:solidFill>
        </p:spPr>
        <p:txBody>
          <a:bodyPr lIns="144000" tIns="900000" rIns="0" bIns="0" anchor="ctr" anchorCtr="0">
            <a:normAutofit/>
          </a:bodyPr>
          <a:lstStyle>
            <a:lvl1pPr marL="0" indent="0" algn="l">
              <a:spcBef>
                <a:spcPts val="0"/>
              </a:spcBef>
              <a:buNone/>
              <a:defRPr sz="1200"/>
            </a:lvl1pPr>
          </a:lstStyle>
          <a:p>
            <a:pPr lvl="0"/>
            <a:r>
              <a:rPr lang="fr-FR" noProof="0"/>
              <a:t>Insérer une image,</a:t>
            </a:r>
            <a:br>
              <a:rPr lang="fr-FR" noProof="0"/>
            </a:br>
            <a:r>
              <a:rPr lang="fr-FR" noProof="0"/>
              <a:t>puis disposer l’image </a:t>
            </a:r>
            <a:br>
              <a:rPr lang="fr-FR" noProof="0"/>
            </a:br>
            <a:r>
              <a:rPr lang="fr-FR" noProof="0"/>
              <a:t>en arrière plan </a:t>
            </a:r>
            <a:br>
              <a:rPr lang="fr-FR" noProof="0"/>
            </a:br>
            <a:r>
              <a:rPr lang="fr-FR" noProof="0"/>
              <a:t>(Sélectionner l’image avec le bouton droit </a:t>
            </a:r>
            <a:br>
              <a:rPr lang="fr-FR" noProof="0"/>
            </a:br>
            <a:r>
              <a:rPr lang="fr-FR" noProof="0"/>
              <a:t>de la souris / Mettre à l’arrière plan)</a:t>
            </a:r>
          </a:p>
          <a:p>
            <a:pPr lvl="0"/>
            <a:endParaRPr lang="fr-FR" noProof="0"/>
          </a:p>
        </p:txBody>
      </p:sp>
      <p:sp>
        <p:nvSpPr>
          <p:cNvPr id="7" name="Espace réservé du texte 6"/>
          <p:cNvSpPr>
            <a:spLocks noGrp="1"/>
          </p:cNvSpPr>
          <p:nvPr>
            <p:ph type="body" sz="quarter" idx="11" hasCustomPrompt="1"/>
          </p:nvPr>
        </p:nvSpPr>
        <p:spPr>
          <a:xfrm>
            <a:off x="2245766" y="0"/>
            <a:ext cx="9946233" cy="6858000"/>
          </a:xfrm>
          <a:blipFill dpi="0" rotWithShape="1">
            <a:blip r:embed="rId2" cstate="email">
              <a:extLst>
                <a:ext uri="{28A0092B-C50C-407E-A947-70E740481C1C}">
                  <a14:useLocalDpi xmlns:a14="http://schemas.microsoft.com/office/drawing/2010/main"/>
                </a:ext>
              </a:extLst>
            </a:blip>
            <a:srcRect/>
            <a:stretch>
              <a:fillRect t="134"/>
            </a:stretch>
          </a:blipFill>
        </p:spPr>
        <p:txBody>
          <a:bodyPr>
            <a:normAutofit/>
          </a:bodyPr>
          <a:lstStyle>
            <a:lvl1pPr marL="0" indent="0" algn="ctr">
              <a:buNone/>
              <a:defRPr sz="100">
                <a:solidFill>
                  <a:schemeClr val="bg1">
                    <a:alpha val="0"/>
                  </a:schemeClr>
                </a:solidFill>
              </a:defRPr>
            </a:lvl1pPr>
          </a:lstStyle>
          <a:p>
            <a:pPr lvl="0"/>
            <a:br>
              <a:rPr lang="en-GB"/>
            </a:br>
            <a:r>
              <a:rPr lang="en-GB"/>
              <a:t> </a:t>
            </a:r>
          </a:p>
        </p:txBody>
      </p:sp>
      <p:sp>
        <p:nvSpPr>
          <p:cNvPr id="10" name="Titre 1">
            <a:extLst>
              <a:ext uri="{FF2B5EF4-FFF2-40B4-BE49-F238E27FC236}">
                <a16:creationId xmlns:a16="http://schemas.microsoft.com/office/drawing/2014/main" id="{205D4E98-365E-E04A-A6B4-6ED4AA313346}"/>
              </a:ext>
            </a:extLst>
          </p:cNvPr>
          <p:cNvSpPr>
            <a:spLocks noGrp="1"/>
          </p:cNvSpPr>
          <p:nvPr>
            <p:ph type="ctrTitle" hasCustomPrompt="1"/>
          </p:nvPr>
        </p:nvSpPr>
        <p:spPr>
          <a:xfrm>
            <a:off x="5157214" y="1148489"/>
            <a:ext cx="6086248" cy="3079697"/>
          </a:xfrm>
        </p:spPr>
        <p:txBody>
          <a:bodyPr anchor="b">
            <a:noAutofit/>
          </a:bodyPr>
          <a:lstStyle>
            <a:lvl1pPr indent="0" algn="r">
              <a:lnSpc>
                <a:spcPct val="100000"/>
              </a:lnSpc>
              <a:spcBef>
                <a:spcPts val="0"/>
              </a:spcBef>
              <a:defRPr sz="6600" b="1">
                <a:solidFill>
                  <a:schemeClr val="bg1"/>
                </a:solidFill>
                <a:latin typeface="Montserrat" pitchFamily="2" charset="77"/>
              </a:defRPr>
            </a:lvl1pPr>
          </a:lstStyle>
          <a:p>
            <a:r>
              <a:rPr lang="fr-FR"/>
              <a:t>Cliquez pour ajouter un titre</a:t>
            </a:r>
          </a:p>
        </p:txBody>
      </p:sp>
      <p:sp>
        <p:nvSpPr>
          <p:cNvPr id="11" name="Sous-titre 2">
            <a:extLst>
              <a:ext uri="{FF2B5EF4-FFF2-40B4-BE49-F238E27FC236}">
                <a16:creationId xmlns:a16="http://schemas.microsoft.com/office/drawing/2014/main" id="{457B277C-F62D-B044-B934-6DE648636B60}"/>
              </a:ext>
            </a:extLst>
          </p:cNvPr>
          <p:cNvSpPr>
            <a:spLocks noGrp="1"/>
          </p:cNvSpPr>
          <p:nvPr>
            <p:ph type="subTitle" idx="1" hasCustomPrompt="1"/>
          </p:nvPr>
        </p:nvSpPr>
        <p:spPr>
          <a:xfrm>
            <a:off x="5157213" y="4337140"/>
            <a:ext cx="6086247" cy="907863"/>
          </a:xfrm>
        </p:spPr>
        <p:txBody>
          <a:bodyPr>
            <a:normAutofit/>
          </a:bodyPr>
          <a:lstStyle>
            <a:lvl1pPr marL="0" indent="0" algn="r">
              <a:buNone/>
              <a:defRPr sz="2400" b="1">
                <a:solidFill>
                  <a:srgbClr val="23135E"/>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ajouter un sous titre</a:t>
            </a:r>
          </a:p>
        </p:txBody>
      </p:sp>
    </p:spTree>
    <p:extLst>
      <p:ext uri="{BB962C8B-B14F-4D97-AF65-F5344CB8AC3E}">
        <p14:creationId xmlns:p14="http://schemas.microsoft.com/office/powerpoint/2010/main" val="1259974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itre avec visuel corail">
    <p:spTree>
      <p:nvGrpSpPr>
        <p:cNvPr id="1" name=""/>
        <p:cNvGrpSpPr/>
        <p:nvPr/>
      </p:nvGrpSpPr>
      <p:grpSpPr>
        <a:xfrm>
          <a:off x="0" y="0"/>
          <a:ext cx="0" cy="0"/>
          <a:chOff x="0" y="0"/>
          <a:chExt cx="0" cy="0"/>
        </a:xfrm>
      </p:grpSpPr>
      <p:sp>
        <p:nvSpPr>
          <p:cNvPr id="5" name="Espace réservé pour une image  4"/>
          <p:cNvSpPr>
            <a:spLocks noGrp="1"/>
          </p:cNvSpPr>
          <p:nvPr>
            <p:ph type="pic" sz="quarter" idx="10" hasCustomPrompt="1"/>
          </p:nvPr>
        </p:nvSpPr>
        <p:spPr>
          <a:xfrm>
            <a:off x="-53787" y="0"/>
            <a:ext cx="6572410" cy="6858000"/>
          </a:xfrm>
          <a:solidFill>
            <a:schemeClr val="bg1">
              <a:lumMod val="85000"/>
            </a:schemeClr>
          </a:solidFill>
        </p:spPr>
        <p:txBody>
          <a:bodyPr lIns="0" tIns="900000" rIns="0" bIns="0" anchor="ctr" anchorCtr="0">
            <a:normAutofit/>
          </a:bodyPr>
          <a:lstStyle>
            <a:lvl1pPr marL="0" indent="0" algn="ctr">
              <a:spcBef>
                <a:spcPts val="0"/>
              </a:spcBef>
              <a:buNone/>
              <a:defRPr sz="1200"/>
            </a:lvl1pPr>
          </a:lstStyle>
          <a:p>
            <a:r>
              <a:rPr lang="fr-FR" noProof="0"/>
              <a:t>Sélectionner l’icône pour insérer une image, puis disposer l’image </a:t>
            </a:r>
            <a:br>
              <a:rPr lang="fr-FR" noProof="0"/>
            </a:br>
            <a:r>
              <a:rPr lang="fr-FR" noProof="0"/>
              <a:t>en arrière plan (Sélectionner l’image avec le bouton droit </a:t>
            </a:r>
            <a:br>
              <a:rPr lang="fr-FR" noProof="0"/>
            </a:br>
            <a:r>
              <a:rPr lang="fr-FR" noProof="0"/>
              <a:t>de la souris / Mettre à l’arrière plan)</a:t>
            </a:r>
          </a:p>
        </p:txBody>
      </p:sp>
      <p:sp>
        <p:nvSpPr>
          <p:cNvPr id="7" name="Espace réservé du texte 6"/>
          <p:cNvSpPr>
            <a:spLocks noGrp="1"/>
          </p:cNvSpPr>
          <p:nvPr>
            <p:ph type="body" sz="quarter" idx="11" hasCustomPrompt="1"/>
          </p:nvPr>
        </p:nvSpPr>
        <p:spPr>
          <a:xfrm>
            <a:off x="5809128" y="0"/>
            <a:ext cx="6382871" cy="6858000"/>
          </a:xfrm>
          <a:blipFill dpi="0" rotWithShape="1">
            <a:blip r:embed="rId2" cstate="email">
              <a:extLst>
                <a:ext uri="{28A0092B-C50C-407E-A947-70E740481C1C}">
                  <a14:useLocalDpi xmlns:a14="http://schemas.microsoft.com/office/drawing/2010/main"/>
                </a:ext>
              </a:extLst>
            </a:blip>
            <a:srcRect/>
            <a:stretch>
              <a:fillRect t="134"/>
            </a:stretch>
          </a:blipFill>
        </p:spPr>
        <p:txBody>
          <a:bodyPr>
            <a:normAutofit/>
          </a:bodyPr>
          <a:lstStyle>
            <a:lvl1pPr marL="0" indent="0" algn="ctr">
              <a:buNone/>
              <a:defRPr sz="100">
                <a:solidFill>
                  <a:schemeClr val="bg1">
                    <a:alpha val="0"/>
                  </a:schemeClr>
                </a:solidFill>
              </a:defRPr>
            </a:lvl1pPr>
          </a:lstStyle>
          <a:p>
            <a:pPr lvl="0"/>
            <a:r>
              <a:rPr lang="en-GB"/>
              <a:t> </a:t>
            </a:r>
          </a:p>
        </p:txBody>
      </p:sp>
      <p:sp>
        <p:nvSpPr>
          <p:cNvPr id="2" name="Titre 1"/>
          <p:cNvSpPr>
            <a:spLocks noGrp="1"/>
          </p:cNvSpPr>
          <p:nvPr>
            <p:ph type="ctrTitle" hasCustomPrompt="1"/>
          </p:nvPr>
        </p:nvSpPr>
        <p:spPr>
          <a:xfrm>
            <a:off x="8902599" y="1367943"/>
            <a:ext cx="2601772" cy="1817164"/>
          </a:xfrm>
        </p:spPr>
        <p:txBody>
          <a:bodyPr>
            <a:noAutofit/>
          </a:bodyPr>
          <a:lstStyle>
            <a:lvl1pPr algn="r">
              <a:defRPr sz="12000" b="1">
                <a:solidFill>
                  <a:schemeClr val="bg1"/>
                </a:solidFill>
                <a:latin typeface="Montserrat" pitchFamily="2" charset="77"/>
              </a:defRPr>
            </a:lvl1pPr>
          </a:lstStyle>
          <a:p>
            <a:r>
              <a:rPr lang="fr-FR"/>
              <a:t>N°.</a:t>
            </a:r>
          </a:p>
        </p:txBody>
      </p:sp>
      <p:sp>
        <p:nvSpPr>
          <p:cNvPr id="3" name="Sous-titre 2"/>
          <p:cNvSpPr>
            <a:spLocks noGrp="1"/>
          </p:cNvSpPr>
          <p:nvPr>
            <p:ph type="subTitle" idx="1"/>
          </p:nvPr>
        </p:nvSpPr>
        <p:spPr>
          <a:xfrm>
            <a:off x="7629755" y="3284525"/>
            <a:ext cx="3874616" cy="2699307"/>
          </a:xfrm>
        </p:spPr>
        <p:txBody>
          <a:bodyPr>
            <a:normAutofit/>
          </a:bodyPr>
          <a:lstStyle>
            <a:lvl1pPr marL="0" indent="0" algn="r">
              <a:lnSpc>
                <a:spcPct val="100000"/>
              </a:lnSpc>
              <a:spcBef>
                <a:spcPts val="0"/>
              </a:spcBef>
              <a:spcAft>
                <a:spcPts val="200"/>
              </a:spcAft>
              <a:buNone/>
              <a:defRPr sz="2500" b="1">
                <a:solidFill>
                  <a:srgbClr val="FFFFFF"/>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Tree>
    <p:extLst>
      <p:ext uri="{BB962C8B-B14F-4D97-AF65-F5344CB8AC3E}">
        <p14:creationId xmlns:p14="http://schemas.microsoft.com/office/powerpoint/2010/main" val="625294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itre avec visuel bleue">
    <p:spTree>
      <p:nvGrpSpPr>
        <p:cNvPr id="1" name=""/>
        <p:cNvGrpSpPr/>
        <p:nvPr/>
      </p:nvGrpSpPr>
      <p:grpSpPr>
        <a:xfrm>
          <a:off x="0" y="0"/>
          <a:ext cx="0" cy="0"/>
          <a:chOff x="0" y="0"/>
          <a:chExt cx="0" cy="0"/>
        </a:xfrm>
      </p:grpSpPr>
      <p:sp>
        <p:nvSpPr>
          <p:cNvPr id="5" name="Espace réservé pour une image  4"/>
          <p:cNvSpPr>
            <a:spLocks noGrp="1"/>
          </p:cNvSpPr>
          <p:nvPr>
            <p:ph type="pic" sz="quarter" idx="10" hasCustomPrompt="1"/>
          </p:nvPr>
        </p:nvSpPr>
        <p:spPr>
          <a:xfrm>
            <a:off x="-53787" y="0"/>
            <a:ext cx="6572410" cy="6858000"/>
          </a:xfrm>
          <a:solidFill>
            <a:schemeClr val="bg1">
              <a:lumMod val="85000"/>
            </a:schemeClr>
          </a:solidFill>
        </p:spPr>
        <p:txBody>
          <a:bodyPr lIns="0" tIns="900000" rIns="0" bIns="0" anchor="ctr" anchorCtr="0">
            <a:normAutofit/>
          </a:bodyPr>
          <a:lstStyle>
            <a:lvl1pPr marL="0" indent="0" algn="ctr">
              <a:spcBef>
                <a:spcPts val="0"/>
              </a:spcBef>
              <a:buNone/>
              <a:defRPr sz="1200"/>
            </a:lvl1pPr>
          </a:lstStyle>
          <a:p>
            <a:r>
              <a:rPr lang="fr-FR" noProof="0"/>
              <a:t>Sélectionner l’icône pour insérer une image, puis disposer l’image </a:t>
            </a:r>
            <a:br>
              <a:rPr lang="fr-FR" noProof="0"/>
            </a:br>
            <a:r>
              <a:rPr lang="fr-FR" noProof="0"/>
              <a:t>en arrière plan (Sélectionner l’image avec le bouton droit </a:t>
            </a:r>
            <a:br>
              <a:rPr lang="fr-FR" noProof="0"/>
            </a:br>
            <a:r>
              <a:rPr lang="fr-FR" noProof="0"/>
              <a:t>de la souris / Mettre à l’arrière plan)</a:t>
            </a:r>
          </a:p>
        </p:txBody>
      </p:sp>
      <p:sp>
        <p:nvSpPr>
          <p:cNvPr id="7" name="Espace réservé du texte 6"/>
          <p:cNvSpPr>
            <a:spLocks noGrp="1"/>
          </p:cNvSpPr>
          <p:nvPr>
            <p:ph type="body" sz="quarter" idx="11" hasCustomPrompt="1"/>
          </p:nvPr>
        </p:nvSpPr>
        <p:spPr>
          <a:xfrm>
            <a:off x="5809129" y="0"/>
            <a:ext cx="6382871" cy="6858000"/>
          </a:xfrm>
          <a:blipFill dpi="0" rotWithShape="1">
            <a:blip r:embed="rId2" cstate="email">
              <a:extLst>
                <a:ext uri="{28A0092B-C50C-407E-A947-70E740481C1C}">
                  <a14:useLocalDpi xmlns:a14="http://schemas.microsoft.com/office/drawing/2010/main"/>
                </a:ext>
              </a:extLst>
            </a:blip>
            <a:srcRect/>
            <a:stretch>
              <a:fillRect t="134"/>
            </a:stretch>
          </a:blipFill>
        </p:spPr>
        <p:txBody>
          <a:bodyPr>
            <a:normAutofit/>
          </a:bodyPr>
          <a:lstStyle>
            <a:lvl1pPr marL="0" indent="0" algn="ctr">
              <a:buNone/>
              <a:defRPr sz="100">
                <a:solidFill>
                  <a:schemeClr val="bg1">
                    <a:alpha val="0"/>
                  </a:schemeClr>
                </a:solidFill>
              </a:defRPr>
            </a:lvl1pPr>
          </a:lstStyle>
          <a:p>
            <a:pPr lvl="0"/>
            <a:r>
              <a:rPr lang="en-GB"/>
              <a:t> </a:t>
            </a:r>
          </a:p>
        </p:txBody>
      </p:sp>
      <p:sp>
        <p:nvSpPr>
          <p:cNvPr id="6" name="Titre 1">
            <a:extLst>
              <a:ext uri="{FF2B5EF4-FFF2-40B4-BE49-F238E27FC236}">
                <a16:creationId xmlns:a16="http://schemas.microsoft.com/office/drawing/2014/main" id="{DF0FECA3-40C6-6241-A7D7-AF0A23A6120A}"/>
              </a:ext>
            </a:extLst>
          </p:cNvPr>
          <p:cNvSpPr>
            <a:spLocks noGrp="1"/>
          </p:cNvSpPr>
          <p:nvPr>
            <p:ph type="ctrTitle" hasCustomPrompt="1"/>
          </p:nvPr>
        </p:nvSpPr>
        <p:spPr>
          <a:xfrm>
            <a:off x="8902599" y="1367943"/>
            <a:ext cx="2601772" cy="1817164"/>
          </a:xfrm>
        </p:spPr>
        <p:txBody>
          <a:bodyPr>
            <a:noAutofit/>
          </a:bodyPr>
          <a:lstStyle>
            <a:lvl1pPr algn="r">
              <a:defRPr sz="12000" b="1">
                <a:solidFill>
                  <a:schemeClr val="bg1"/>
                </a:solidFill>
                <a:latin typeface="Montserrat" pitchFamily="2" charset="77"/>
              </a:defRPr>
            </a:lvl1pPr>
          </a:lstStyle>
          <a:p>
            <a:r>
              <a:rPr lang="fr-FR"/>
              <a:t>N°.</a:t>
            </a:r>
          </a:p>
        </p:txBody>
      </p:sp>
      <p:sp>
        <p:nvSpPr>
          <p:cNvPr id="8" name="Sous-titre 2">
            <a:extLst>
              <a:ext uri="{FF2B5EF4-FFF2-40B4-BE49-F238E27FC236}">
                <a16:creationId xmlns:a16="http://schemas.microsoft.com/office/drawing/2014/main" id="{74F5EEF3-2A4E-2546-8337-78EF10021BED}"/>
              </a:ext>
            </a:extLst>
          </p:cNvPr>
          <p:cNvSpPr>
            <a:spLocks noGrp="1"/>
          </p:cNvSpPr>
          <p:nvPr>
            <p:ph type="subTitle" idx="1"/>
          </p:nvPr>
        </p:nvSpPr>
        <p:spPr>
          <a:xfrm>
            <a:off x="7629755" y="3284525"/>
            <a:ext cx="3874616" cy="2699307"/>
          </a:xfrm>
        </p:spPr>
        <p:txBody>
          <a:bodyPr>
            <a:normAutofit/>
          </a:bodyPr>
          <a:lstStyle>
            <a:lvl1pPr marL="0" indent="0" algn="r">
              <a:lnSpc>
                <a:spcPct val="100000"/>
              </a:lnSpc>
              <a:spcBef>
                <a:spcPts val="0"/>
              </a:spcBef>
              <a:spcAft>
                <a:spcPts val="200"/>
              </a:spcAft>
              <a:buNone/>
              <a:defRPr sz="2500" b="1">
                <a:solidFill>
                  <a:srgbClr val="FFFFFF"/>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Tree>
    <p:extLst>
      <p:ext uri="{BB962C8B-B14F-4D97-AF65-F5344CB8AC3E}">
        <p14:creationId xmlns:p14="http://schemas.microsoft.com/office/powerpoint/2010/main" val="2612677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itre avec visuel argile">
    <p:spTree>
      <p:nvGrpSpPr>
        <p:cNvPr id="1" name=""/>
        <p:cNvGrpSpPr/>
        <p:nvPr/>
      </p:nvGrpSpPr>
      <p:grpSpPr>
        <a:xfrm>
          <a:off x="0" y="0"/>
          <a:ext cx="0" cy="0"/>
          <a:chOff x="0" y="0"/>
          <a:chExt cx="0" cy="0"/>
        </a:xfrm>
      </p:grpSpPr>
      <p:sp>
        <p:nvSpPr>
          <p:cNvPr id="5" name="Espace réservé pour une image  4"/>
          <p:cNvSpPr>
            <a:spLocks noGrp="1"/>
          </p:cNvSpPr>
          <p:nvPr>
            <p:ph type="pic" sz="quarter" idx="10" hasCustomPrompt="1"/>
          </p:nvPr>
        </p:nvSpPr>
        <p:spPr>
          <a:xfrm>
            <a:off x="-53787" y="0"/>
            <a:ext cx="6572410" cy="6858000"/>
          </a:xfrm>
          <a:solidFill>
            <a:schemeClr val="bg1">
              <a:lumMod val="85000"/>
            </a:schemeClr>
          </a:solidFill>
        </p:spPr>
        <p:txBody>
          <a:bodyPr lIns="0" tIns="900000" rIns="0" bIns="0" anchor="ctr" anchorCtr="0">
            <a:normAutofit/>
          </a:bodyPr>
          <a:lstStyle>
            <a:lvl1pPr marL="0" indent="0" algn="ctr">
              <a:spcBef>
                <a:spcPts val="0"/>
              </a:spcBef>
              <a:buNone/>
              <a:defRPr sz="1200"/>
            </a:lvl1pPr>
          </a:lstStyle>
          <a:p>
            <a:r>
              <a:rPr lang="fr-FR" noProof="0"/>
              <a:t>Sélectionner l’icône pour insérer une image, puis disposer l’image </a:t>
            </a:r>
            <a:br>
              <a:rPr lang="fr-FR" noProof="0"/>
            </a:br>
            <a:r>
              <a:rPr lang="fr-FR" noProof="0"/>
              <a:t>en arrière plan (Sélectionner l’image avec le bouton droit </a:t>
            </a:r>
            <a:br>
              <a:rPr lang="fr-FR" noProof="0"/>
            </a:br>
            <a:r>
              <a:rPr lang="fr-FR" noProof="0"/>
              <a:t>de la souris / Mettre à l’arrière plan)</a:t>
            </a:r>
          </a:p>
        </p:txBody>
      </p:sp>
      <p:sp>
        <p:nvSpPr>
          <p:cNvPr id="7" name="Espace réservé du texte 6"/>
          <p:cNvSpPr>
            <a:spLocks noGrp="1"/>
          </p:cNvSpPr>
          <p:nvPr>
            <p:ph type="body" sz="quarter" idx="11" hasCustomPrompt="1"/>
          </p:nvPr>
        </p:nvSpPr>
        <p:spPr>
          <a:xfrm>
            <a:off x="5809129" y="0"/>
            <a:ext cx="6382871" cy="6858000"/>
          </a:xfrm>
          <a:blipFill dpi="0" rotWithShape="1">
            <a:blip r:embed="rId2" cstate="email">
              <a:extLst>
                <a:ext uri="{28A0092B-C50C-407E-A947-70E740481C1C}">
                  <a14:useLocalDpi xmlns:a14="http://schemas.microsoft.com/office/drawing/2010/main"/>
                </a:ext>
              </a:extLst>
            </a:blip>
            <a:srcRect/>
            <a:stretch>
              <a:fillRect t="134"/>
            </a:stretch>
          </a:blipFill>
        </p:spPr>
        <p:txBody>
          <a:bodyPr>
            <a:normAutofit/>
          </a:bodyPr>
          <a:lstStyle>
            <a:lvl1pPr marL="0" indent="0" algn="ctr">
              <a:buNone/>
              <a:defRPr sz="100">
                <a:solidFill>
                  <a:schemeClr val="bg1">
                    <a:alpha val="0"/>
                  </a:schemeClr>
                </a:solidFill>
              </a:defRPr>
            </a:lvl1pPr>
          </a:lstStyle>
          <a:p>
            <a:pPr lvl="0"/>
            <a:r>
              <a:rPr lang="en-GB"/>
              <a:t> </a:t>
            </a:r>
          </a:p>
        </p:txBody>
      </p:sp>
      <p:sp>
        <p:nvSpPr>
          <p:cNvPr id="6" name="Titre 1">
            <a:extLst>
              <a:ext uri="{FF2B5EF4-FFF2-40B4-BE49-F238E27FC236}">
                <a16:creationId xmlns:a16="http://schemas.microsoft.com/office/drawing/2014/main" id="{5F743E7A-0C5F-4E47-85EE-1E7B711ACAB7}"/>
              </a:ext>
            </a:extLst>
          </p:cNvPr>
          <p:cNvSpPr>
            <a:spLocks noGrp="1"/>
          </p:cNvSpPr>
          <p:nvPr>
            <p:ph type="ctrTitle" hasCustomPrompt="1"/>
          </p:nvPr>
        </p:nvSpPr>
        <p:spPr>
          <a:xfrm>
            <a:off x="8902599" y="1367943"/>
            <a:ext cx="2601772" cy="1817164"/>
          </a:xfrm>
        </p:spPr>
        <p:txBody>
          <a:bodyPr>
            <a:noAutofit/>
          </a:bodyPr>
          <a:lstStyle>
            <a:lvl1pPr algn="r">
              <a:defRPr sz="12000" b="1">
                <a:solidFill>
                  <a:schemeClr val="bg1"/>
                </a:solidFill>
                <a:latin typeface="Montserrat" pitchFamily="2" charset="77"/>
              </a:defRPr>
            </a:lvl1pPr>
          </a:lstStyle>
          <a:p>
            <a:r>
              <a:rPr lang="fr-FR"/>
              <a:t>N°.</a:t>
            </a:r>
          </a:p>
        </p:txBody>
      </p:sp>
      <p:sp>
        <p:nvSpPr>
          <p:cNvPr id="8" name="Sous-titre 2">
            <a:extLst>
              <a:ext uri="{FF2B5EF4-FFF2-40B4-BE49-F238E27FC236}">
                <a16:creationId xmlns:a16="http://schemas.microsoft.com/office/drawing/2014/main" id="{FE4C0BA2-8349-DE4B-B202-29FE9BB0316B}"/>
              </a:ext>
            </a:extLst>
          </p:cNvPr>
          <p:cNvSpPr>
            <a:spLocks noGrp="1"/>
          </p:cNvSpPr>
          <p:nvPr>
            <p:ph type="subTitle" idx="1"/>
          </p:nvPr>
        </p:nvSpPr>
        <p:spPr>
          <a:xfrm>
            <a:off x="7629755" y="3284525"/>
            <a:ext cx="3874616" cy="2699307"/>
          </a:xfrm>
        </p:spPr>
        <p:txBody>
          <a:bodyPr>
            <a:normAutofit/>
          </a:bodyPr>
          <a:lstStyle>
            <a:lvl1pPr marL="0" indent="0" algn="r">
              <a:lnSpc>
                <a:spcPct val="100000"/>
              </a:lnSpc>
              <a:spcBef>
                <a:spcPts val="0"/>
              </a:spcBef>
              <a:spcAft>
                <a:spcPts val="200"/>
              </a:spcAft>
              <a:buNone/>
              <a:defRPr sz="2500" b="1">
                <a:solidFill>
                  <a:srgbClr val="FFFFFF"/>
                </a:solidFill>
                <a:latin typeface="Montserrat" pitchFamily="2" charset="7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Tree>
    <p:extLst>
      <p:ext uri="{BB962C8B-B14F-4D97-AF65-F5344CB8AC3E}">
        <p14:creationId xmlns:p14="http://schemas.microsoft.com/office/powerpoint/2010/main" val="199668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3859965" y="6356351"/>
            <a:ext cx="749509" cy="365125"/>
          </a:xfrm>
          <a:prstGeom prst="rect">
            <a:avLst/>
          </a:prstGeom>
        </p:spPr>
        <p:txBody>
          <a:bodyPr vert="horz" lIns="91440" tIns="45720" rIns="91440" bIns="45720" rtlCol="0" anchor="ctr"/>
          <a:lstStyle>
            <a:lvl1pPr algn="l">
              <a:defRPr sz="800">
                <a:solidFill>
                  <a:schemeClr val="tx1">
                    <a:tint val="75000"/>
                  </a:schemeClr>
                </a:solidFill>
                <a:latin typeface="Montserrat" pitchFamily="2" charset="77"/>
              </a:defRPr>
            </a:lvl1pPr>
          </a:lstStyle>
          <a:p>
            <a:fld id="{4820DC9C-2630-274C-89D3-A900409D9AD6}" type="datetime1">
              <a:rPr lang="fr-FR" smtClean="0"/>
              <a:t>27/01/2025</a:t>
            </a:fld>
            <a:endParaRPr lang="fr-FR"/>
          </a:p>
        </p:txBody>
      </p:sp>
      <p:sp>
        <p:nvSpPr>
          <p:cNvPr id="5" name="Espace réservé du pied de page 4"/>
          <p:cNvSpPr>
            <a:spLocks noGrp="1"/>
          </p:cNvSpPr>
          <p:nvPr>
            <p:ph type="ftr" sz="quarter" idx="3"/>
          </p:nvPr>
        </p:nvSpPr>
        <p:spPr>
          <a:xfrm>
            <a:off x="4609474" y="6356351"/>
            <a:ext cx="3979890" cy="365125"/>
          </a:xfrm>
          <a:prstGeom prst="rect">
            <a:avLst/>
          </a:prstGeom>
        </p:spPr>
        <p:txBody>
          <a:bodyPr vert="horz" lIns="91440" tIns="45720" rIns="91440" bIns="45720" rtlCol="0" anchor="ctr"/>
          <a:lstStyle>
            <a:lvl1pPr algn="l">
              <a:defRPr sz="800">
                <a:solidFill>
                  <a:schemeClr val="bg1">
                    <a:lumMod val="50000"/>
                  </a:schemeClr>
                </a:solidFill>
                <a:latin typeface="Montserrat" pitchFamily="2" charset="77"/>
              </a:defRPr>
            </a:lvl1pPr>
          </a:lstStyle>
          <a:p>
            <a:r>
              <a:rPr lang="fr-FR"/>
              <a:t>PRÉSENTATION CORPORATE - Grand Paris Aménagement</a:t>
            </a:r>
          </a:p>
        </p:txBody>
      </p:sp>
      <p:sp>
        <p:nvSpPr>
          <p:cNvPr id="6" name="Espace réservé du numéro de diapositive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800">
                <a:solidFill>
                  <a:schemeClr val="tx1">
                    <a:tint val="75000"/>
                  </a:schemeClr>
                </a:solidFill>
                <a:latin typeface="Montserrat" pitchFamily="2" charset="77"/>
              </a:defRPr>
            </a:lvl1pPr>
          </a:lstStyle>
          <a:p>
            <a:fld id="{55315B24-93B9-804D-B1F0-E6DB4DA68023}" type="slidenum">
              <a:rPr lang="fr-FR" smtClean="0"/>
              <a:pPr/>
              <a:t>‹N°›</a:t>
            </a:fld>
            <a:endParaRPr lang="fr-FR"/>
          </a:p>
        </p:txBody>
      </p:sp>
    </p:spTree>
    <p:extLst>
      <p:ext uri="{BB962C8B-B14F-4D97-AF65-F5344CB8AC3E}">
        <p14:creationId xmlns:p14="http://schemas.microsoft.com/office/powerpoint/2010/main" val="4214674873"/>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62" r:id="rId3"/>
    <p:sldLayoutId id="2147483669" r:id="rId4"/>
    <p:sldLayoutId id="2147483670" r:id="rId5"/>
    <p:sldLayoutId id="2147483671" r:id="rId6"/>
    <p:sldLayoutId id="2147483668" r:id="rId7"/>
    <p:sldLayoutId id="2147483665" r:id="rId8"/>
    <p:sldLayoutId id="2147483667" r:id="rId9"/>
    <p:sldLayoutId id="2147483666" r:id="rId10"/>
    <p:sldLayoutId id="2147483664" r:id="rId11"/>
    <p:sldLayoutId id="2147483673" r:id="rId12"/>
    <p:sldLayoutId id="2147483650" r:id="rId13"/>
    <p:sldLayoutId id="2147483676" r:id="rId14"/>
    <p:sldLayoutId id="2147483677" r:id="rId15"/>
    <p:sldLayoutId id="2147483678" r:id="rId16"/>
    <p:sldLayoutId id="2147483679" r:id="rId17"/>
    <p:sldLayoutId id="2147483680" r:id="rId18"/>
  </p:sldLayoutIdLst>
  <p:hf hdr="0"/>
  <p:txStyles>
    <p:titleStyle>
      <a:lvl1pPr algn="ctr" defTabSz="457200" rtl="0" eaLnBrk="1" latinLnBrk="0" hangingPunct="1">
        <a:spcBef>
          <a:spcPct val="0"/>
        </a:spcBef>
        <a:buNone/>
        <a:defRPr sz="3000" b="1" kern="1200">
          <a:solidFill>
            <a:srgbClr val="EA515A"/>
          </a:solidFill>
          <a:latin typeface="Montserrat" pitchFamily="2" charset="77"/>
          <a:ea typeface="+mj-ea"/>
          <a:cs typeface="+mj-cs"/>
        </a:defRPr>
      </a:lvl1pPr>
    </p:titleStyle>
    <p:body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457200" indent="0" algn="l" defTabSz="457200" rtl="0" eaLnBrk="1" latinLnBrk="0" hangingPunct="1">
        <a:spcBef>
          <a:spcPct val="20000"/>
        </a:spcBef>
        <a:buFont typeface="Arial"/>
        <a:buNone/>
        <a:defRPr sz="2000" b="1" kern="1200">
          <a:solidFill>
            <a:srgbClr val="EA515A"/>
          </a:solidFill>
          <a:latin typeface="Montserrat" pitchFamily="2" charset="77"/>
          <a:ea typeface="+mn-ea"/>
          <a:cs typeface="+mn-cs"/>
        </a:defRPr>
      </a:lvl2pPr>
      <a:lvl3pPr marL="914400" indent="0" algn="l" defTabSz="457200" rtl="0" eaLnBrk="1" latinLnBrk="0" hangingPunct="1">
        <a:spcBef>
          <a:spcPct val="200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31.png"/><Relationship Id="rId2" Type="http://schemas.microsoft.com/office/2018/10/relationships/comments" Target="../comments/modernComment_1767_6B901B47.xml"/><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3" Type="http://schemas.openxmlformats.org/officeDocument/2006/relationships/image" Target="../media/image32.png"/><Relationship Id="rId2" Type="http://schemas.microsoft.com/office/2018/10/relationships/comments" Target="../comments/modernComment_176A_6DEADA22.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microsoft.com/office/2018/10/relationships/comments" Target="../comments/modernComment_17F4_BEE1FE8A.xml"/><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8" Type="http://schemas.openxmlformats.org/officeDocument/2006/relationships/slide" Target="slide118.xml"/><Relationship Id="rId13" Type="http://schemas.openxmlformats.org/officeDocument/2006/relationships/slide" Target="slide160.xml"/><Relationship Id="rId3" Type="http://schemas.openxmlformats.org/officeDocument/2006/relationships/slide" Target="slide47.xml"/><Relationship Id="rId7" Type="http://schemas.openxmlformats.org/officeDocument/2006/relationships/slide" Target="slide98.xml"/><Relationship Id="rId12" Type="http://schemas.openxmlformats.org/officeDocument/2006/relationships/slide" Target="slide154.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slide" Target="slide77.xml"/><Relationship Id="rId11" Type="http://schemas.openxmlformats.org/officeDocument/2006/relationships/slide" Target="slide141.xml"/><Relationship Id="rId5" Type="http://schemas.openxmlformats.org/officeDocument/2006/relationships/slide" Target="slide65.xml"/><Relationship Id="rId10" Type="http://schemas.openxmlformats.org/officeDocument/2006/relationships/image" Target="../media/image19.png"/><Relationship Id="rId4" Type="http://schemas.openxmlformats.org/officeDocument/2006/relationships/slide" Target="slide58.xml"/><Relationship Id="rId9" Type="http://schemas.openxmlformats.org/officeDocument/2006/relationships/slide" Target="slide124.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8" Type="http://schemas.openxmlformats.org/officeDocument/2006/relationships/slide" Target="slide118.xml"/><Relationship Id="rId13" Type="http://schemas.openxmlformats.org/officeDocument/2006/relationships/slide" Target="slide160.xml"/><Relationship Id="rId3" Type="http://schemas.openxmlformats.org/officeDocument/2006/relationships/slide" Target="slide47.xml"/><Relationship Id="rId7" Type="http://schemas.openxmlformats.org/officeDocument/2006/relationships/slide" Target="slide98.xml"/><Relationship Id="rId12" Type="http://schemas.openxmlformats.org/officeDocument/2006/relationships/slide" Target="slide154.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slide" Target="slide77.xml"/><Relationship Id="rId11" Type="http://schemas.openxmlformats.org/officeDocument/2006/relationships/slide" Target="slide141.xml"/><Relationship Id="rId5" Type="http://schemas.openxmlformats.org/officeDocument/2006/relationships/slide" Target="slide65.xml"/><Relationship Id="rId10" Type="http://schemas.openxmlformats.org/officeDocument/2006/relationships/image" Target="../media/image19.png"/><Relationship Id="rId4" Type="http://schemas.openxmlformats.org/officeDocument/2006/relationships/slide" Target="slide58.xml"/><Relationship Id="rId9" Type="http://schemas.openxmlformats.org/officeDocument/2006/relationships/slide" Target="slide12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8" Type="http://schemas.openxmlformats.org/officeDocument/2006/relationships/slide" Target="slide118.xml"/><Relationship Id="rId13" Type="http://schemas.openxmlformats.org/officeDocument/2006/relationships/slide" Target="slide160.xml"/><Relationship Id="rId3" Type="http://schemas.openxmlformats.org/officeDocument/2006/relationships/slide" Target="slide47.xml"/><Relationship Id="rId7" Type="http://schemas.openxmlformats.org/officeDocument/2006/relationships/slide" Target="slide98.xml"/><Relationship Id="rId12" Type="http://schemas.openxmlformats.org/officeDocument/2006/relationships/slide" Target="slide154.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slide" Target="slide77.xml"/><Relationship Id="rId11" Type="http://schemas.openxmlformats.org/officeDocument/2006/relationships/slide" Target="slide141.xml"/><Relationship Id="rId5" Type="http://schemas.openxmlformats.org/officeDocument/2006/relationships/slide" Target="slide65.xml"/><Relationship Id="rId10" Type="http://schemas.openxmlformats.org/officeDocument/2006/relationships/image" Target="../media/image19.png"/><Relationship Id="rId4" Type="http://schemas.openxmlformats.org/officeDocument/2006/relationships/slide" Target="slide58.xml"/><Relationship Id="rId9" Type="http://schemas.openxmlformats.org/officeDocument/2006/relationships/slide" Target="slide12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3" Type="http://schemas.microsoft.com/office/2011/relationships/webextension" Target="../webextensions/webextension15.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jpg"/><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4.xml.rels><?xml version="1.0" encoding="UTF-8" standalone="yes"?>
<Relationships xmlns="http://schemas.openxmlformats.org/package/2006/relationships"><Relationship Id="rId8" Type="http://schemas.openxmlformats.org/officeDocument/2006/relationships/slide" Target="slide118.xml"/><Relationship Id="rId13" Type="http://schemas.openxmlformats.org/officeDocument/2006/relationships/slide" Target="slide160.xml"/><Relationship Id="rId3" Type="http://schemas.openxmlformats.org/officeDocument/2006/relationships/slide" Target="slide47.xml"/><Relationship Id="rId7" Type="http://schemas.openxmlformats.org/officeDocument/2006/relationships/slide" Target="slide98.xml"/><Relationship Id="rId12" Type="http://schemas.openxmlformats.org/officeDocument/2006/relationships/slide" Target="slide154.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slide" Target="slide77.xml"/><Relationship Id="rId11" Type="http://schemas.openxmlformats.org/officeDocument/2006/relationships/slide" Target="slide141.xml"/><Relationship Id="rId5" Type="http://schemas.openxmlformats.org/officeDocument/2006/relationships/slide" Target="slide65.xml"/><Relationship Id="rId10" Type="http://schemas.openxmlformats.org/officeDocument/2006/relationships/image" Target="../media/image19.png"/><Relationship Id="rId4" Type="http://schemas.openxmlformats.org/officeDocument/2006/relationships/slide" Target="slide58.xml"/><Relationship Id="rId9" Type="http://schemas.openxmlformats.org/officeDocument/2006/relationships/slide" Target="slide12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8" Type="http://schemas.openxmlformats.org/officeDocument/2006/relationships/slide" Target="slide118.xml"/><Relationship Id="rId13" Type="http://schemas.openxmlformats.org/officeDocument/2006/relationships/slide" Target="slide160.xml"/><Relationship Id="rId3" Type="http://schemas.openxmlformats.org/officeDocument/2006/relationships/slide" Target="slide47.xml"/><Relationship Id="rId7" Type="http://schemas.openxmlformats.org/officeDocument/2006/relationships/slide" Target="slide98.xml"/><Relationship Id="rId12" Type="http://schemas.openxmlformats.org/officeDocument/2006/relationships/slide" Target="slide154.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slide" Target="slide77.xml"/><Relationship Id="rId11" Type="http://schemas.openxmlformats.org/officeDocument/2006/relationships/slide" Target="slide141.xml"/><Relationship Id="rId5" Type="http://schemas.openxmlformats.org/officeDocument/2006/relationships/slide" Target="slide65.xml"/><Relationship Id="rId10" Type="http://schemas.openxmlformats.org/officeDocument/2006/relationships/image" Target="../media/image19.png"/><Relationship Id="rId4" Type="http://schemas.openxmlformats.org/officeDocument/2006/relationships/slide" Target="slide58.xml"/><Relationship Id="rId9" Type="http://schemas.openxmlformats.org/officeDocument/2006/relationships/slide" Target="slide12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3" Type="http://schemas.microsoft.com/office/2011/relationships/webextension" Target="../webextensions/webextension16.xm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8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microsoft.com/office/2011/relationships/webextension" Target="../webextensions/webextension1.xml"/><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slide" Target="slide118.xml"/><Relationship Id="rId13" Type="http://schemas.openxmlformats.org/officeDocument/2006/relationships/slide" Target="slide160.xml"/><Relationship Id="rId3" Type="http://schemas.openxmlformats.org/officeDocument/2006/relationships/slide" Target="slide47.xml"/><Relationship Id="rId7" Type="http://schemas.openxmlformats.org/officeDocument/2006/relationships/slide" Target="slide98.xml"/><Relationship Id="rId12" Type="http://schemas.openxmlformats.org/officeDocument/2006/relationships/slide" Target="slide154.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slide" Target="slide77.xml"/><Relationship Id="rId11" Type="http://schemas.openxmlformats.org/officeDocument/2006/relationships/slide" Target="slide141.xml"/><Relationship Id="rId5" Type="http://schemas.openxmlformats.org/officeDocument/2006/relationships/slide" Target="slide65.xml"/><Relationship Id="rId10" Type="http://schemas.openxmlformats.org/officeDocument/2006/relationships/image" Target="../media/image19.png"/><Relationship Id="rId4" Type="http://schemas.openxmlformats.org/officeDocument/2006/relationships/slide" Target="slide58.xml"/><Relationship Id="rId9" Type="http://schemas.openxmlformats.org/officeDocument/2006/relationships/slide" Target="slide124.xml"/></Relationships>
</file>

<file path=ppt/slides/_rels/slide26.xml.rels><?xml version="1.0" encoding="UTF-8" standalone="yes"?>
<Relationships xmlns="http://schemas.openxmlformats.org/package/2006/relationships"><Relationship Id="rId2" Type="http://schemas.openxmlformats.org/officeDocument/2006/relationships/hyperlink" Target="https://apps-metier.grandparisamenagement.fr/SIMA/" TargetMode="Externa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microsoft.com/office/2011/relationships/webextension" Target="../webextensions/webextension2.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0.pn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hyperlink" Target="https://apps-metier.grandparisamenagement.fr/SIMA/" TargetMode="Externa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microsoft.com/office/2011/relationships/webextension" Target="../webextensions/webextension3.xm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package" Target="../embeddings/Microsoft_Excel_Worksheet.xlsx"/><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package" Target="../embeddings/Microsoft_Excel_Worksheet1.xlsx"/><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package" Target="../embeddings/Microsoft_Excel_Worksheet2.xlsx"/><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8" Type="http://schemas.openxmlformats.org/officeDocument/2006/relationships/slide" Target="slide118.xml"/><Relationship Id="rId13" Type="http://schemas.openxmlformats.org/officeDocument/2006/relationships/slide" Target="slide160.xml"/><Relationship Id="rId3" Type="http://schemas.openxmlformats.org/officeDocument/2006/relationships/slide" Target="slide47.xml"/><Relationship Id="rId7" Type="http://schemas.openxmlformats.org/officeDocument/2006/relationships/slide" Target="slide98.xml"/><Relationship Id="rId12" Type="http://schemas.openxmlformats.org/officeDocument/2006/relationships/slide" Target="slide154.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slide" Target="slide77.xml"/><Relationship Id="rId11" Type="http://schemas.openxmlformats.org/officeDocument/2006/relationships/slide" Target="slide141.xml"/><Relationship Id="rId5" Type="http://schemas.openxmlformats.org/officeDocument/2006/relationships/slide" Target="slide65.xml"/><Relationship Id="rId10" Type="http://schemas.openxmlformats.org/officeDocument/2006/relationships/image" Target="../media/image19.png"/><Relationship Id="rId4" Type="http://schemas.openxmlformats.org/officeDocument/2006/relationships/slide" Target="slide58.xml"/><Relationship Id="rId9" Type="http://schemas.openxmlformats.org/officeDocument/2006/relationships/slide" Target="slide12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8" Type="http://schemas.openxmlformats.org/officeDocument/2006/relationships/slide" Target="slide118.xml"/><Relationship Id="rId13" Type="http://schemas.openxmlformats.org/officeDocument/2006/relationships/slide" Target="slide160.xml"/><Relationship Id="rId3" Type="http://schemas.openxmlformats.org/officeDocument/2006/relationships/slide" Target="slide47.xml"/><Relationship Id="rId7" Type="http://schemas.openxmlformats.org/officeDocument/2006/relationships/slide" Target="slide98.xml"/><Relationship Id="rId12" Type="http://schemas.openxmlformats.org/officeDocument/2006/relationships/slide" Target="slide154.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slide" Target="slide77.xml"/><Relationship Id="rId11" Type="http://schemas.openxmlformats.org/officeDocument/2006/relationships/slide" Target="slide141.xml"/><Relationship Id="rId5" Type="http://schemas.openxmlformats.org/officeDocument/2006/relationships/slide" Target="slide65.xml"/><Relationship Id="rId10" Type="http://schemas.openxmlformats.org/officeDocument/2006/relationships/image" Target="../media/image19.png"/><Relationship Id="rId4" Type="http://schemas.openxmlformats.org/officeDocument/2006/relationships/slide" Target="slide58.xml"/><Relationship Id="rId9" Type="http://schemas.openxmlformats.org/officeDocument/2006/relationships/slide" Target="slide124.xml"/></Relationships>
</file>

<file path=ppt/slides/_rels/slide59.xml.rels><?xml version="1.0" encoding="UTF-8" standalone="yes"?>
<Relationships xmlns="http://schemas.openxmlformats.org/package/2006/relationships"><Relationship Id="rId3" Type="http://schemas.microsoft.com/office/2011/relationships/webextension" Target="../webextensions/webextension4.xml"/><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0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8" Type="http://schemas.openxmlformats.org/officeDocument/2006/relationships/slide" Target="slide118.xml"/><Relationship Id="rId13" Type="http://schemas.openxmlformats.org/officeDocument/2006/relationships/slide" Target="slide160.xml"/><Relationship Id="rId3" Type="http://schemas.openxmlformats.org/officeDocument/2006/relationships/slide" Target="slide47.xml"/><Relationship Id="rId7" Type="http://schemas.openxmlformats.org/officeDocument/2006/relationships/slide" Target="slide98.xml"/><Relationship Id="rId12" Type="http://schemas.openxmlformats.org/officeDocument/2006/relationships/slide" Target="slide154.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slide" Target="slide77.xml"/><Relationship Id="rId11" Type="http://schemas.openxmlformats.org/officeDocument/2006/relationships/slide" Target="slide141.xml"/><Relationship Id="rId5" Type="http://schemas.openxmlformats.org/officeDocument/2006/relationships/slide" Target="slide65.xml"/><Relationship Id="rId10" Type="http://schemas.openxmlformats.org/officeDocument/2006/relationships/image" Target="../media/image19.png"/><Relationship Id="rId4" Type="http://schemas.openxmlformats.org/officeDocument/2006/relationships/slide" Target="slide58.xml"/><Relationship Id="rId9" Type="http://schemas.openxmlformats.org/officeDocument/2006/relationships/slide" Target="slide124.xml"/></Relationships>
</file>

<file path=ppt/slides/_rels/slide66.xml.rels><?xml version="1.0" encoding="UTF-8" standalone="yes"?>
<Relationships xmlns="http://schemas.openxmlformats.org/package/2006/relationships"><Relationship Id="rId2" Type="http://schemas.openxmlformats.org/officeDocument/2006/relationships/hyperlink" Target="https://apps-metier.grandparisamenagement.fr/SIMA/" TargetMode="Externa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180.png"/><Relationship Id="rId2" Type="http://schemas.microsoft.com/office/2011/relationships/webextension" Target="../webextensions/webextension5.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microsoft.com/office/2011/relationships/webextension" Target="../webextensions/webextension6.xm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80.png"/></Relationships>
</file>

<file path=ppt/slides/_rels/slide69.xml.rels><?xml version="1.0" encoding="UTF-8" standalone="yes"?>
<Relationships xmlns="http://schemas.openxmlformats.org/package/2006/relationships"><Relationship Id="rId3" Type="http://schemas.openxmlformats.org/officeDocument/2006/relationships/image" Target="../media/image180.png"/><Relationship Id="rId2" Type="http://schemas.microsoft.com/office/2011/relationships/webextension" Target="../webextensions/webextension7.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180.png"/><Relationship Id="rId2" Type="http://schemas.microsoft.com/office/2011/relationships/webextension" Target="../webextensions/webextension8.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29.png"/><Relationship Id="rId2" Type="http://schemas.microsoft.com/office/2011/relationships/webextension" Target="../webextensions/webextension9.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microsoft.com/office/2011/relationships/webextension" Target="../webextensions/webextension10.xm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73.xml.rels><?xml version="1.0" encoding="UTF-8" standalone="yes"?>
<Relationships xmlns="http://schemas.openxmlformats.org/package/2006/relationships"><Relationship Id="rId3" Type="http://schemas.openxmlformats.org/officeDocument/2006/relationships/image" Target="../media/image29.png"/><Relationship Id="rId2" Type="http://schemas.microsoft.com/office/2011/relationships/webextension" Target="../webextensions/webextension11.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180.png"/><Relationship Id="rId2" Type="http://schemas.microsoft.com/office/2011/relationships/webextension" Target="../webextensions/webextension12.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8" Type="http://schemas.openxmlformats.org/officeDocument/2006/relationships/slide" Target="slide118.xml"/><Relationship Id="rId13" Type="http://schemas.openxmlformats.org/officeDocument/2006/relationships/slide" Target="slide160.xml"/><Relationship Id="rId3" Type="http://schemas.openxmlformats.org/officeDocument/2006/relationships/slide" Target="slide47.xml"/><Relationship Id="rId7" Type="http://schemas.openxmlformats.org/officeDocument/2006/relationships/slide" Target="slide98.xml"/><Relationship Id="rId12" Type="http://schemas.openxmlformats.org/officeDocument/2006/relationships/slide" Target="slide154.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slide" Target="slide77.xml"/><Relationship Id="rId11" Type="http://schemas.openxmlformats.org/officeDocument/2006/relationships/slide" Target="slide141.xml"/><Relationship Id="rId5" Type="http://schemas.openxmlformats.org/officeDocument/2006/relationships/slide" Target="slide65.xml"/><Relationship Id="rId10" Type="http://schemas.openxmlformats.org/officeDocument/2006/relationships/image" Target="../media/image19.png"/><Relationship Id="rId4" Type="http://schemas.openxmlformats.org/officeDocument/2006/relationships/slide" Target="slide58.xml"/><Relationship Id="rId9" Type="http://schemas.openxmlformats.org/officeDocument/2006/relationships/slide" Target="slide124.xml"/></Relationships>
</file>

<file path=ppt/slides/_rels/slide78.xml.rels><?xml version="1.0" encoding="UTF-8" standalone="yes"?>
<Relationships xmlns="http://schemas.openxmlformats.org/package/2006/relationships"><Relationship Id="rId2" Type="http://schemas.openxmlformats.org/officeDocument/2006/relationships/hyperlink" Target="https://apps-metier.grandparisamenagement.fr/SIMA/" TargetMode="Externa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microsoft.com/office/2011/relationships/webextension" Target="../webextensions/webextension13.xm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0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microsoft.com/office/2011/relationships/webextension" Target="../webextensions/webextension14.xm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200.png"/></Relationships>
</file>

<file path=ppt/slides/_rels/slide8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8" Type="http://schemas.openxmlformats.org/officeDocument/2006/relationships/slide" Target="slide118.xml"/><Relationship Id="rId13" Type="http://schemas.openxmlformats.org/officeDocument/2006/relationships/slide" Target="slide160.xml"/><Relationship Id="rId3" Type="http://schemas.openxmlformats.org/officeDocument/2006/relationships/slide" Target="slide47.xml"/><Relationship Id="rId7" Type="http://schemas.openxmlformats.org/officeDocument/2006/relationships/slide" Target="slide98.xml"/><Relationship Id="rId12" Type="http://schemas.openxmlformats.org/officeDocument/2006/relationships/slide" Target="slide154.xml"/><Relationship Id="rId2" Type="http://schemas.openxmlformats.org/officeDocument/2006/relationships/slide" Target="slide25.xml"/><Relationship Id="rId1" Type="http://schemas.openxmlformats.org/officeDocument/2006/relationships/slideLayout" Target="../slideLayouts/slideLayout5.xml"/><Relationship Id="rId6" Type="http://schemas.openxmlformats.org/officeDocument/2006/relationships/slide" Target="slide77.xml"/><Relationship Id="rId11" Type="http://schemas.openxmlformats.org/officeDocument/2006/relationships/slide" Target="slide141.xml"/><Relationship Id="rId5" Type="http://schemas.openxmlformats.org/officeDocument/2006/relationships/slide" Target="slide65.xml"/><Relationship Id="rId10" Type="http://schemas.openxmlformats.org/officeDocument/2006/relationships/image" Target="../media/image19.png"/><Relationship Id="rId4" Type="http://schemas.openxmlformats.org/officeDocument/2006/relationships/slide" Target="slide58.xml"/><Relationship Id="rId9" Type="http://schemas.openxmlformats.org/officeDocument/2006/relationships/slide" Target="slide12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pour une image  8">
            <a:extLst>
              <a:ext uri="{FF2B5EF4-FFF2-40B4-BE49-F238E27FC236}">
                <a16:creationId xmlns:a16="http://schemas.microsoft.com/office/drawing/2014/main" id="{FCE0A8A5-0719-42D9-A6CD-2AE77BABDF6B}"/>
              </a:ext>
            </a:extLst>
          </p:cNvPr>
          <p:cNvSpPr>
            <a:spLocks noGrp="1"/>
          </p:cNvSpPr>
          <p:nvPr>
            <p:ph type="pic" sz="quarter" idx="10"/>
          </p:nvPr>
        </p:nvSpPr>
        <p:spPr/>
        <p:txBody>
          <a:bodyPr/>
          <a:lstStyle/>
          <a:p>
            <a:endParaRPr lang="fr-FR"/>
          </a:p>
        </p:txBody>
      </p:sp>
      <p:sp>
        <p:nvSpPr>
          <p:cNvPr id="3" name="Espace réservé du texte 2">
            <a:extLst>
              <a:ext uri="{FF2B5EF4-FFF2-40B4-BE49-F238E27FC236}">
                <a16:creationId xmlns:a16="http://schemas.microsoft.com/office/drawing/2014/main" id="{16D2BC59-32F6-1E91-B26B-480C02080E09}"/>
              </a:ext>
            </a:extLst>
          </p:cNvPr>
          <p:cNvSpPr>
            <a:spLocks noGrp="1"/>
          </p:cNvSpPr>
          <p:nvPr>
            <p:ph type="body" sz="quarter" idx="11"/>
          </p:nvPr>
        </p:nvSpPr>
        <p:spPr/>
        <p:txBody>
          <a:bodyPr/>
          <a:lstStyle/>
          <a:p>
            <a:endParaRPr lang="fr-FR"/>
          </a:p>
        </p:txBody>
      </p:sp>
      <p:sp>
        <p:nvSpPr>
          <p:cNvPr id="10" name="Sous-titre 4">
            <a:extLst>
              <a:ext uri="{FF2B5EF4-FFF2-40B4-BE49-F238E27FC236}">
                <a16:creationId xmlns:a16="http://schemas.microsoft.com/office/drawing/2014/main" id="{3242A27C-5523-40B5-81C8-F52A71D0B97B}"/>
              </a:ext>
            </a:extLst>
          </p:cNvPr>
          <p:cNvSpPr txBox="1">
            <a:spLocks/>
          </p:cNvSpPr>
          <p:nvPr/>
        </p:nvSpPr>
        <p:spPr>
          <a:xfrm>
            <a:off x="5474505" y="4414126"/>
            <a:ext cx="6086247" cy="907863"/>
          </a:xfrm>
          <a:prstGeom prst="rect">
            <a:avLst/>
          </a:prstGeom>
        </p:spPr>
        <p:txBody>
          <a:bodyPr vert="horz" lIns="91440" tIns="45720" rIns="91440" bIns="45720" rtlCol="0">
            <a:normAutofit/>
          </a:bodyPr>
          <a:lstStyle>
            <a:lvl1pPr marL="0" indent="0" algn="r" defTabSz="457200" rtl="0" eaLnBrk="1" latinLnBrk="0" hangingPunct="1">
              <a:spcBef>
                <a:spcPct val="20000"/>
              </a:spcBef>
              <a:buFont typeface="Arial"/>
              <a:buNone/>
              <a:defRPr sz="2400" b="1" kern="1200">
                <a:solidFill>
                  <a:srgbClr val="EA515A"/>
                </a:solidFill>
                <a:latin typeface="Montserrat" pitchFamily="2" charset="77"/>
                <a:ea typeface="+mn-ea"/>
                <a:cs typeface="+mn-cs"/>
              </a:defRPr>
            </a:lvl1pPr>
            <a:lvl2pPr marL="457200" indent="0" algn="ctr" defTabSz="457200" rtl="0" eaLnBrk="1" latinLnBrk="0" hangingPunct="1">
              <a:spcBef>
                <a:spcPct val="20000"/>
              </a:spcBef>
              <a:buFont typeface="Arial"/>
              <a:buNone/>
              <a:defRPr sz="2000" b="1" kern="1200">
                <a:solidFill>
                  <a:schemeClr val="tx1">
                    <a:tint val="75000"/>
                  </a:schemeClr>
                </a:solidFill>
                <a:latin typeface="Montserrat" pitchFamily="2" charset="77"/>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ontserrat" pitchFamily="2" charset="77"/>
                <a:ea typeface="+mn-ea"/>
                <a:cs typeface="+mn-cs"/>
              </a:defRPr>
            </a:lvl3pPr>
            <a:lvl4pPr marL="1371600" indent="0" algn="ctr" defTabSz="457200" rtl="0" eaLnBrk="1" latinLnBrk="0" hangingPunct="1">
              <a:spcBef>
                <a:spcPct val="20000"/>
              </a:spcBef>
              <a:buFont typeface="Arial" panose="020B0604020202020204" pitchFamily="34" charset="0"/>
              <a:buNone/>
              <a:defRPr sz="1400" kern="1200">
                <a:solidFill>
                  <a:schemeClr val="tx1">
                    <a:tint val="75000"/>
                  </a:schemeClr>
                </a:solidFill>
                <a:latin typeface="Montserrat" pitchFamily="2" charset="77"/>
                <a:ea typeface="+mn-ea"/>
                <a:cs typeface="+mn-cs"/>
              </a:defRPr>
            </a:lvl4pPr>
            <a:lvl5pPr marL="1828800" indent="0" algn="ctr" defTabSz="457200" rtl="0" eaLnBrk="1" latinLnBrk="0" hangingPunct="1">
              <a:spcBef>
                <a:spcPct val="20000"/>
              </a:spcBef>
              <a:buFont typeface="Courier New" panose="02070309020205020404" pitchFamily="49" charset="0"/>
              <a:buNone/>
              <a:defRPr sz="1200" kern="1200">
                <a:solidFill>
                  <a:schemeClr val="tx1">
                    <a:tint val="75000"/>
                  </a:schemeClr>
                </a:solidFill>
                <a:latin typeface="Montserrat" pitchFamily="2" charset="77"/>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fr-FR"/>
          </a:p>
        </p:txBody>
      </p:sp>
      <p:graphicFrame>
        <p:nvGraphicFramePr>
          <p:cNvPr id="7" name="Tableau 7">
            <a:extLst>
              <a:ext uri="{FF2B5EF4-FFF2-40B4-BE49-F238E27FC236}">
                <a16:creationId xmlns:a16="http://schemas.microsoft.com/office/drawing/2014/main" id="{19217C87-2695-9461-62D9-F9D8FD0CFEBA}"/>
              </a:ext>
            </a:extLst>
          </p:cNvPr>
          <p:cNvGraphicFramePr>
            <a:graphicFrameLocks noGrp="1"/>
          </p:cNvGraphicFramePr>
          <p:nvPr>
            <p:extLst>
              <p:ext uri="{D42A27DB-BD31-4B8C-83A1-F6EECF244321}">
                <p14:modId xmlns:p14="http://schemas.microsoft.com/office/powerpoint/2010/main" val="3004367784"/>
              </p:ext>
            </p:extLst>
          </p:nvPr>
        </p:nvGraphicFramePr>
        <p:xfrm>
          <a:off x="3744438" y="2539757"/>
          <a:ext cx="8127999" cy="29667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687049446"/>
                    </a:ext>
                  </a:extLst>
                </a:gridCol>
                <a:gridCol w="2709333">
                  <a:extLst>
                    <a:ext uri="{9D8B030D-6E8A-4147-A177-3AD203B41FA5}">
                      <a16:colId xmlns:a16="http://schemas.microsoft.com/office/drawing/2014/main" val="3238329871"/>
                    </a:ext>
                  </a:extLst>
                </a:gridCol>
                <a:gridCol w="2709333">
                  <a:extLst>
                    <a:ext uri="{9D8B030D-6E8A-4147-A177-3AD203B41FA5}">
                      <a16:colId xmlns:a16="http://schemas.microsoft.com/office/drawing/2014/main" val="4174032172"/>
                    </a:ext>
                  </a:extLst>
                </a:gridCol>
              </a:tblGrid>
              <a:tr h="370840">
                <a:tc>
                  <a:txBody>
                    <a:bodyPr/>
                    <a:lstStyle/>
                    <a:p>
                      <a:r>
                        <a:rPr lang="fr-FR"/>
                        <a:t>Version</a:t>
                      </a:r>
                    </a:p>
                  </a:txBody>
                  <a:tcPr/>
                </a:tc>
                <a:tc>
                  <a:txBody>
                    <a:bodyPr/>
                    <a:lstStyle/>
                    <a:p>
                      <a:r>
                        <a:rPr lang="fr-FR"/>
                        <a:t>Date</a:t>
                      </a:r>
                    </a:p>
                  </a:txBody>
                  <a:tcPr/>
                </a:tc>
                <a:tc>
                  <a:txBody>
                    <a:bodyPr/>
                    <a:lstStyle/>
                    <a:p>
                      <a:r>
                        <a:rPr lang="fr-FR"/>
                        <a:t>Modification</a:t>
                      </a:r>
                    </a:p>
                  </a:txBody>
                  <a:tcPr/>
                </a:tc>
                <a:extLst>
                  <a:ext uri="{0D108BD9-81ED-4DB2-BD59-A6C34878D82A}">
                    <a16:rowId xmlns:a16="http://schemas.microsoft.com/office/drawing/2014/main" val="2216913507"/>
                  </a:ext>
                </a:extLst>
              </a:tr>
              <a:tr h="370840">
                <a:tc>
                  <a:txBody>
                    <a:bodyPr/>
                    <a:lstStyle/>
                    <a:p>
                      <a:r>
                        <a:rPr lang="fr-FR"/>
                        <a:t>1</a:t>
                      </a:r>
                    </a:p>
                  </a:txBody>
                  <a:tcPr/>
                </a:tc>
                <a:tc>
                  <a:txBody>
                    <a:bodyPr/>
                    <a:lstStyle/>
                    <a:p>
                      <a:r>
                        <a:rPr lang="fr-FR"/>
                        <a:t>9/2/2023 14:19</a:t>
                      </a:r>
                    </a:p>
                  </a:txBody>
                  <a:tcPr/>
                </a:tc>
                <a:tc>
                  <a:txBody>
                    <a:bodyPr/>
                    <a:lstStyle/>
                    <a:p>
                      <a:endParaRPr lang="fr-FR"/>
                    </a:p>
                  </a:txBody>
                  <a:tcPr/>
                </a:tc>
                <a:extLst>
                  <a:ext uri="{0D108BD9-81ED-4DB2-BD59-A6C34878D82A}">
                    <a16:rowId xmlns:a16="http://schemas.microsoft.com/office/drawing/2014/main" val="2475454606"/>
                  </a:ext>
                </a:extLst>
              </a:tr>
              <a:tr h="370840">
                <a:tc>
                  <a:txBody>
                    <a:bodyPr/>
                    <a:lstStyle/>
                    <a:p>
                      <a:r>
                        <a:rPr lang="fr-FR"/>
                        <a:t>1.1</a:t>
                      </a:r>
                    </a:p>
                  </a:txBody>
                  <a:tcPr/>
                </a:tc>
                <a:tc>
                  <a:txBody>
                    <a:bodyPr/>
                    <a:lstStyle/>
                    <a:p>
                      <a:r>
                        <a:rPr lang="fr-FR"/>
                        <a:t>27/2/2023 14:16</a:t>
                      </a:r>
                    </a:p>
                  </a:txBody>
                  <a:tcPr/>
                </a:tc>
                <a:tc>
                  <a:txBody>
                    <a:bodyPr/>
                    <a:lstStyle/>
                    <a:p>
                      <a:r>
                        <a:rPr lang="fr-FR" sz="1200"/>
                        <a:t>erreur tableau synthèse prog modifié</a:t>
                      </a:r>
                    </a:p>
                  </a:txBody>
                  <a:tcPr/>
                </a:tc>
                <a:extLst>
                  <a:ext uri="{0D108BD9-81ED-4DB2-BD59-A6C34878D82A}">
                    <a16:rowId xmlns:a16="http://schemas.microsoft.com/office/drawing/2014/main" val="3350282646"/>
                  </a:ext>
                </a:extLst>
              </a:tr>
              <a:tr h="370840">
                <a:tc>
                  <a:txBody>
                    <a:bodyPr/>
                    <a:lstStyle/>
                    <a:p>
                      <a:r>
                        <a:rPr lang="fr-FR"/>
                        <a:t>1.2</a:t>
                      </a:r>
                    </a:p>
                  </a:txBody>
                  <a:tcPr/>
                </a:tc>
                <a:tc>
                  <a:txBody>
                    <a:bodyPr/>
                    <a:lstStyle/>
                    <a:p>
                      <a:r>
                        <a:rPr lang="fr-FR"/>
                        <a:t>22/03/2023 </a:t>
                      </a:r>
                    </a:p>
                  </a:txBody>
                  <a:tcPr/>
                </a:tc>
                <a:tc>
                  <a:txBody>
                    <a:bodyPr/>
                    <a:lstStyle/>
                    <a:p>
                      <a:r>
                        <a:rPr lang="fr-FR" sz="1200" kern="1200">
                          <a:solidFill>
                            <a:schemeClr val="dk1"/>
                          </a:solidFill>
                          <a:latin typeface="+mn-lt"/>
                          <a:ea typeface="+mn-ea"/>
                          <a:cs typeface="+mn-cs"/>
                        </a:rPr>
                        <a:t>Diverses modifications </a:t>
                      </a:r>
                    </a:p>
                  </a:txBody>
                  <a:tcPr/>
                </a:tc>
                <a:extLst>
                  <a:ext uri="{0D108BD9-81ED-4DB2-BD59-A6C34878D82A}">
                    <a16:rowId xmlns:a16="http://schemas.microsoft.com/office/drawing/2014/main" val="893354814"/>
                  </a:ext>
                </a:extLst>
              </a:tr>
              <a:tr h="370840">
                <a:tc>
                  <a:txBody>
                    <a:bodyPr/>
                    <a:lstStyle/>
                    <a:p>
                      <a:r>
                        <a:rPr lang="fr-FR"/>
                        <a:t>1.3</a:t>
                      </a:r>
                    </a:p>
                  </a:txBody>
                  <a:tcPr/>
                </a:tc>
                <a:tc>
                  <a:txBody>
                    <a:bodyPr/>
                    <a:lstStyle/>
                    <a:p>
                      <a:r>
                        <a:rPr lang="fr-FR"/>
                        <a:t>25/04/2023</a:t>
                      </a:r>
                    </a:p>
                  </a:txBody>
                  <a:tcPr/>
                </a:tc>
                <a:tc>
                  <a:txBody>
                    <a:bodyPr/>
                    <a:lstStyle/>
                    <a:p>
                      <a:r>
                        <a:rPr lang="fr-FR" sz="1200" kern="1200" dirty="0">
                          <a:solidFill>
                            <a:schemeClr val="dk1"/>
                          </a:solidFill>
                          <a:latin typeface="+mn-lt"/>
                          <a:ea typeface="+mn-ea"/>
                          <a:cs typeface="+mn-cs"/>
                        </a:rPr>
                        <a:t>Slide 0.2 note risque à reprendre sur 176</a:t>
                      </a:r>
                    </a:p>
                  </a:txBody>
                  <a:tcPr/>
                </a:tc>
                <a:extLst>
                  <a:ext uri="{0D108BD9-81ED-4DB2-BD59-A6C34878D82A}">
                    <a16:rowId xmlns:a16="http://schemas.microsoft.com/office/drawing/2014/main" val="4000862675"/>
                  </a:ext>
                </a:extLst>
              </a:tr>
              <a:tr h="370840">
                <a:tc>
                  <a:txBody>
                    <a:bodyPr/>
                    <a:lstStyle/>
                    <a:p>
                      <a:r>
                        <a:rPr lang="fr-FR" dirty="0"/>
                        <a:t>2.0</a:t>
                      </a:r>
                    </a:p>
                  </a:txBody>
                  <a:tcPr/>
                </a:tc>
                <a:tc>
                  <a:txBody>
                    <a:bodyPr/>
                    <a:lstStyle/>
                    <a:p>
                      <a:r>
                        <a:rPr lang="fr-FR" dirty="0"/>
                        <a:t>02/10/2023</a:t>
                      </a:r>
                    </a:p>
                  </a:txBody>
                  <a:tcPr/>
                </a:tc>
                <a:tc>
                  <a:txBody>
                    <a:bodyPr/>
                    <a:lstStyle/>
                    <a:p>
                      <a:r>
                        <a:rPr lang="fr-FR" sz="1200" kern="1200" dirty="0">
                          <a:solidFill>
                            <a:schemeClr val="dk1"/>
                          </a:solidFill>
                          <a:latin typeface="+mn-lt"/>
                          <a:ea typeface="+mn-ea"/>
                          <a:cs typeface="+mn-cs"/>
                        </a:rPr>
                        <a:t>Actualisation en vue de l’exercice 2024</a:t>
                      </a:r>
                    </a:p>
                  </a:txBody>
                  <a:tcPr/>
                </a:tc>
                <a:extLst>
                  <a:ext uri="{0D108BD9-81ED-4DB2-BD59-A6C34878D82A}">
                    <a16:rowId xmlns:a16="http://schemas.microsoft.com/office/drawing/2014/main" val="3304393651"/>
                  </a:ext>
                </a:extLst>
              </a:tr>
              <a:tr h="370840">
                <a:tc>
                  <a:txBody>
                    <a:bodyPr/>
                    <a:lstStyle/>
                    <a:p>
                      <a:r>
                        <a:rPr lang="fr-FR" dirty="0"/>
                        <a:t>3.0</a:t>
                      </a:r>
                    </a:p>
                  </a:txBody>
                  <a:tcPr/>
                </a:tc>
                <a:tc>
                  <a:txBody>
                    <a:bodyPr/>
                    <a:lstStyle/>
                    <a:p>
                      <a:r>
                        <a:rPr lang="fr-FR" dirty="0"/>
                        <a:t>22/11/2023</a:t>
                      </a:r>
                    </a:p>
                  </a:txBody>
                  <a:tcPr/>
                </a:tc>
                <a:tc>
                  <a:txBody>
                    <a:bodyPr/>
                    <a:lstStyle/>
                    <a:p>
                      <a:r>
                        <a:rPr lang="fr-FR" sz="1200" dirty="0"/>
                        <a:t>Partie foncier Camille V.</a:t>
                      </a:r>
                    </a:p>
                  </a:txBody>
                  <a:tcPr/>
                </a:tc>
                <a:extLst>
                  <a:ext uri="{0D108BD9-81ED-4DB2-BD59-A6C34878D82A}">
                    <a16:rowId xmlns:a16="http://schemas.microsoft.com/office/drawing/2014/main" val="866416331"/>
                  </a:ext>
                </a:extLst>
              </a:tr>
              <a:tr h="370840">
                <a:tc>
                  <a:txBody>
                    <a:bodyPr/>
                    <a:lstStyle/>
                    <a:p>
                      <a:endParaRPr lang="fr-FR"/>
                    </a:p>
                  </a:txBody>
                  <a:tcPr/>
                </a:tc>
                <a:tc>
                  <a:txBody>
                    <a:bodyPr/>
                    <a:lstStyle/>
                    <a:p>
                      <a:endParaRPr lang="fr-FR"/>
                    </a:p>
                  </a:txBody>
                  <a:tcPr/>
                </a:tc>
                <a:tc>
                  <a:txBody>
                    <a:bodyPr/>
                    <a:lstStyle/>
                    <a:p>
                      <a:endParaRPr lang="fr-FR" dirty="0"/>
                    </a:p>
                  </a:txBody>
                  <a:tcPr/>
                </a:tc>
                <a:extLst>
                  <a:ext uri="{0D108BD9-81ED-4DB2-BD59-A6C34878D82A}">
                    <a16:rowId xmlns:a16="http://schemas.microsoft.com/office/drawing/2014/main" val="3645372416"/>
                  </a:ext>
                </a:extLst>
              </a:tr>
            </a:tbl>
          </a:graphicData>
        </a:graphic>
      </p:graphicFrame>
    </p:spTree>
    <p:extLst>
      <p:ext uri="{BB962C8B-B14F-4D97-AF65-F5344CB8AC3E}">
        <p14:creationId xmlns:p14="http://schemas.microsoft.com/office/powerpoint/2010/main" val="19005513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me 7">
            <a:extLst>
              <a:ext uri="{FF2B5EF4-FFF2-40B4-BE49-F238E27FC236}">
                <a16:creationId xmlns:a16="http://schemas.microsoft.com/office/drawing/2014/main" id="{8715F219-2DFE-42EF-82CA-97E75BC2871E}"/>
              </a:ext>
            </a:extLst>
          </p:cNvPr>
          <p:cNvGraphicFramePr/>
          <p:nvPr>
            <p:extLst>
              <p:ext uri="{D42A27DB-BD31-4B8C-83A1-F6EECF244321}">
                <p14:modId xmlns:p14="http://schemas.microsoft.com/office/powerpoint/2010/main" val="2297213418"/>
              </p:ext>
            </p:extLst>
          </p:nvPr>
        </p:nvGraphicFramePr>
        <p:xfrm>
          <a:off x="407385" y="64657"/>
          <a:ext cx="11391037" cy="62916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06" name="Connecteur droit 105">
            <a:extLst>
              <a:ext uri="{FF2B5EF4-FFF2-40B4-BE49-F238E27FC236}">
                <a16:creationId xmlns:a16="http://schemas.microsoft.com/office/drawing/2014/main" id="{63C6E250-04D5-4B8C-87B6-ABC8558E6F28}"/>
              </a:ext>
            </a:extLst>
          </p:cNvPr>
          <p:cNvCxnSpPr>
            <a:cxnSpLocks/>
            <a:endCxn id="91" idx="2"/>
          </p:cNvCxnSpPr>
          <p:nvPr/>
        </p:nvCxnSpPr>
        <p:spPr>
          <a:xfrm flipV="1">
            <a:off x="5078338" y="2040971"/>
            <a:ext cx="4965869" cy="778795"/>
          </a:xfrm>
          <a:prstGeom prst="line">
            <a:avLst/>
          </a:prstGeom>
          <a:ln w="6350">
            <a:solidFill>
              <a:srgbClr val="23135E"/>
            </a:solidFill>
          </a:ln>
          <a:effectLst/>
        </p:spPr>
        <p:style>
          <a:lnRef idx="2">
            <a:schemeClr val="accent1"/>
          </a:lnRef>
          <a:fillRef idx="0">
            <a:schemeClr val="accent1"/>
          </a:fillRef>
          <a:effectRef idx="1">
            <a:schemeClr val="accent1"/>
          </a:effectRef>
          <a:fontRef idx="minor">
            <a:schemeClr val="tx1"/>
          </a:fontRef>
        </p:style>
      </p:cxnSp>
      <p:sp>
        <p:nvSpPr>
          <p:cNvPr id="48" name="Étoile : 5 branches 47">
            <a:extLst>
              <a:ext uri="{FF2B5EF4-FFF2-40B4-BE49-F238E27FC236}">
                <a16:creationId xmlns:a16="http://schemas.microsoft.com/office/drawing/2014/main" id="{A28A6C7F-324D-4BA5-B3F2-F77EBE079F0F}"/>
              </a:ext>
            </a:extLst>
          </p:cNvPr>
          <p:cNvSpPr/>
          <p:nvPr/>
        </p:nvSpPr>
        <p:spPr>
          <a:xfrm>
            <a:off x="1012442" y="2635403"/>
            <a:ext cx="244135" cy="269784"/>
          </a:xfrm>
          <a:prstGeom prst="star5">
            <a:avLst/>
          </a:prstGeom>
          <a:solidFill>
            <a:srgbClr val="699C85"/>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0"/>
            <a:ext cx="10972800" cy="1143000"/>
          </a:xfrm>
        </p:spPr>
        <p:txBody>
          <a:bodyPr/>
          <a:lstStyle/>
          <a:p>
            <a:r>
              <a:rPr lang="fr-FR" sz="3200"/>
              <a:t>Organisation du suivi des projets d’aménagement et autres activités (comitologie)</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10</a:t>
            </a:fld>
            <a:endParaRPr lang="fr-FR">
              <a:solidFill>
                <a:schemeClr val="bg1">
                  <a:lumMod val="65000"/>
                </a:schemeClr>
              </a:solidFill>
            </a:endParaRPr>
          </a:p>
        </p:txBody>
      </p:sp>
      <p:sp>
        <p:nvSpPr>
          <p:cNvPr id="9" name="ZoneTexte 8">
            <a:extLst>
              <a:ext uri="{FF2B5EF4-FFF2-40B4-BE49-F238E27FC236}">
                <a16:creationId xmlns:a16="http://schemas.microsoft.com/office/drawing/2014/main" id="{66186A74-7D4F-4258-966B-C8CE7756E8B9}"/>
              </a:ext>
            </a:extLst>
          </p:cNvPr>
          <p:cNvSpPr txBox="1"/>
          <p:nvPr/>
        </p:nvSpPr>
        <p:spPr>
          <a:xfrm>
            <a:off x="7820486" y="3909239"/>
            <a:ext cx="1189608" cy="461665"/>
          </a:xfrm>
          <a:prstGeom prst="rect">
            <a:avLst/>
          </a:prstGeom>
          <a:noFill/>
        </p:spPr>
        <p:txBody>
          <a:bodyPr wrap="square" rtlCol="0">
            <a:spAutoFit/>
          </a:bodyPr>
          <a:lstStyle/>
          <a:p>
            <a:pPr algn="ctr"/>
            <a:r>
              <a:rPr lang="fr-FR" sz="1200">
                <a:solidFill>
                  <a:srgbClr val="EA515A"/>
                </a:solidFill>
                <a:latin typeface="Montserrat" panose="00000500000000000000" pitchFamily="2" charset="0"/>
              </a:rPr>
              <a:t>Revues</a:t>
            </a:r>
            <a:r>
              <a:rPr lang="fr-FR" sz="1200">
                <a:latin typeface="Montserrat" panose="00000500000000000000" pitchFamily="2" charset="0"/>
              </a:rPr>
              <a:t> </a:t>
            </a:r>
            <a:r>
              <a:rPr lang="fr-FR" sz="1200">
                <a:solidFill>
                  <a:srgbClr val="EA515A"/>
                </a:solidFill>
                <a:latin typeface="Montserrat" panose="00000500000000000000" pitchFamily="2" charset="0"/>
              </a:rPr>
              <a:t>budgétaires</a:t>
            </a:r>
          </a:p>
        </p:txBody>
      </p:sp>
      <p:grpSp>
        <p:nvGrpSpPr>
          <p:cNvPr id="21" name="Groupe 20">
            <a:extLst>
              <a:ext uri="{FF2B5EF4-FFF2-40B4-BE49-F238E27FC236}">
                <a16:creationId xmlns:a16="http://schemas.microsoft.com/office/drawing/2014/main" id="{2CA97DD5-8B76-4CA8-A7FB-B3C7278886B8}"/>
              </a:ext>
            </a:extLst>
          </p:cNvPr>
          <p:cNvGrpSpPr/>
          <p:nvPr/>
        </p:nvGrpSpPr>
        <p:grpSpPr>
          <a:xfrm>
            <a:off x="8045758" y="3539674"/>
            <a:ext cx="705036" cy="260983"/>
            <a:chOff x="4119239" y="3450383"/>
            <a:chExt cx="705036" cy="260983"/>
          </a:xfrm>
          <a:solidFill>
            <a:srgbClr val="EA515A"/>
          </a:solidFill>
        </p:grpSpPr>
        <p:sp>
          <p:nvSpPr>
            <p:cNvPr id="16" name="Étoile : 5 branches 15">
              <a:extLst>
                <a:ext uri="{FF2B5EF4-FFF2-40B4-BE49-F238E27FC236}">
                  <a16:creationId xmlns:a16="http://schemas.microsoft.com/office/drawing/2014/main" id="{E32F756C-1262-40A4-A067-07975EA27843}"/>
                </a:ext>
              </a:extLst>
            </p:cNvPr>
            <p:cNvSpPr/>
            <p:nvPr/>
          </p:nvSpPr>
          <p:spPr>
            <a:xfrm>
              <a:off x="4330825" y="3560431"/>
              <a:ext cx="133165" cy="150935"/>
            </a:xfrm>
            <a:prstGeom prst="star5">
              <a:avLst/>
            </a:prstGeom>
            <a:gr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0" name="Étoile : 5 branches 9">
              <a:extLst>
                <a:ext uri="{FF2B5EF4-FFF2-40B4-BE49-F238E27FC236}">
                  <a16:creationId xmlns:a16="http://schemas.microsoft.com/office/drawing/2014/main" id="{4720D432-6840-4E46-A2F1-33AA89780A65}"/>
                </a:ext>
              </a:extLst>
            </p:cNvPr>
            <p:cNvSpPr/>
            <p:nvPr/>
          </p:nvSpPr>
          <p:spPr>
            <a:xfrm>
              <a:off x="4119239" y="3450384"/>
              <a:ext cx="133165" cy="150935"/>
            </a:xfrm>
            <a:prstGeom prst="star5">
              <a:avLst/>
            </a:prstGeom>
            <a:gr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1" name="Étoile : 5 branches 10">
              <a:extLst>
                <a:ext uri="{FF2B5EF4-FFF2-40B4-BE49-F238E27FC236}">
                  <a16:creationId xmlns:a16="http://schemas.microsoft.com/office/drawing/2014/main" id="{65BC649B-2576-41F8-8701-906CCF32AE6E}"/>
                </a:ext>
              </a:extLst>
            </p:cNvPr>
            <p:cNvSpPr/>
            <p:nvPr/>
          </p:nvSpPr>
          <p:spPr>
            <a:xfrm>
              <a:off x="4271639" y="3451849"/>
              <a:ext cx="133165" cy="150935"/>
            </a:xfrm>
            <a:prstGeom prst="star5">
              <a:avLst/>
            </a:prstGeom>
            <a:gr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2" name="Étoile : 5 branches 11">
              <a:extLst>
                <a:ext uri="{FF2B5EF4-FFF2-40B4-BE49-F238E27FC236}">
                  <a16:creationId xmlns:a16="http://schemas.microsoft.com/office/drawing/2014/main" id="{EF8C8A1D-8634-47E0-8E6D-7801657DF235}"/>
                </a:ext>
              </a:extLst>
            </p:cNvPr>
            <p:cNvSpPr/>
            <p:nvPr/>
          </p:nvSpPr>
          <p:spPr>
            <a:xfrm>
              <a:off x="4424039" y="3450383"/>
              <a:ext cx="133165" cy="150935"/>
            </a:xfrm>
            <a:prstGeom prst="star5">
              <a:avLst/>
            </a:prstGeom>
            <a:gr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3" name="Étoile : 5 branches 12">
              <a:extLst>
                <a:ext uri="{FF2B5EF4-FFF2-40B4-BE49-F238E27FC236}">
                  <a16:creationId xmlns:a16="http://schemas.microsoft.com/office/drawing/2014/main" id="{706D771E-126F-46B1-B5CA-A72DD6D3FEB3}"/>
                </a:ext>
              </a:extLst>
            </p:cNvPr>
            <p:cNvSpPr/>
            <p:nvPr/>
          </p:nvSpPr>
          <p:spPr>
            <a:xfrm>
              <a:off x="4567561" y="3451849"/>
              <a:ext cx="133165" cy="150935"/>
            </a:xfrm>
            <a:prstGeom prst="star5">
              <a:avLst/>
            </a:prstGeom>
            <a:gr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4" name="Étoile : 5 branches 13">
              <a:extLst>
                <a:ext uri="{FF2B5EF4-FFF2-40B4-BE49-F238E27FC236}">
                  <a16:creationId xmlns:a16="http://schemas.microsoft.com/office/drawing/2014/main" id="{1CF62F55-6D66-4F9B-BA6B-D34DE6B7DD7E}"/>
                </a:ext>
              </a:extLst>
            </p:cNvPr>
            <p:cNvSpPr/>
            <p:nvPr/>
          </p:nvSpPr>
          <p:spPr>
            <a:xfrm>
              <a:off x="4691110" y="3453321"/>
              <a:ext cx="133165" cy="150935"/>
            </a:xfrm>
            <a:prstGeom prst="star5">
              <a:avLst/>
            </a:prstGeom>
            <a:gr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5" name="Étoile : 5 branches 14">
              <a:extLst>
                <a:ext uri="{FF2B5EF4-FFF2-40B4-BE49-F238E27FC236}">
                  <a16:creationId xmlns:a16="http://schemas.microsoft.com/office/drawing/2014/main" id="{E259A10B-E962-47C6-A83A-9F68F21C3525}"/>
                </a:ext>
              </a:extLst>
            </p:cNvPr>
            <p:cNvSpPr/>
            <p:nvPr/>
          </p:nvSpPr>
          <p:spPr>
            <a:xfrm>
              <a:off x="4208015" y="3560431"/>
              <a:ext cx="133165" cy="150935"/>
            </a:xfrm>
            <a:prstGeom prst="star5">
              <a:avLst/>
            </a:prstGeom>
            <a:gr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7" name="Étoile : 5 branches 16">
              <a:extLst>
                <a:ext uri="{FF2B5EF4-FFF2-40B4-BE49-F238E27FC236}">
                  <a16:creationId xmlns:a16="http://schemas.microsoft.com/office/drawing/2014/main" id="{AE64F4F5-A3AD-4FF6-88E0-CD27FC423518}"/>
                </a:ext>
              </a:extLst>
            </p:cNvPr>
            <p:cNvSpPr/>
            <p:nvPr/>
          </p:nvSpPr>
          <p:spPr>
            <a:xfrm>
              <a:off x="4474347" y="3560431"/>
              <a:ext cx="133165" cy="150935"/>
            </a:xfrm>
            <a:prstGeom prst="star5">
              <a:avLst/>
            </a:prstGeom>
            <a:gr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9" name="Étoile : 5 branches 18">
              <a:extLst>
                <a:ext uri="{FF2B5EF4-FFF2-40B4-BE49-F238E27FC236}">
                  <a16:creationId xmlns:a16="http://schemas.microsoft.com/office/drawing/2014/main" id="{0FF10584-5C01-469F-BBBE-D12AEF3B6B3E}"/>
                </a:ext>
              </a:extLst>
            </p:cNvPr>
            <p:cNvSpPr/>
            <p:nvPr/>
          </p:nvSpPr>
          <p:spPr>
            <a:xfrm>
              <a:off x="4601593" y="3557477"/>
              <a:ext cx="133165" cy="150935"/>
            </a:xfrm>
            <a:prstGeom prst="star5">
              <a:avLst/>
            </a:prstGeom>
            <a:grp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sp>
        <p:nvSpPr>
          <p:cNvPr id="22" name="Étoile : 5 branches 21">
            <a:extLst>
              <a:ext uri="{FF2B5EF4-FFF2-40B4-BE49-F238E27FC236}">
                <a16:creationId xmlns:a16="http://schemas.microsoft.com/office/drawing/2014/main" id="{FBD62D1D-B6CD-4FE1-907A-718C3AA1FA77}"/>
              </a:ext>
            </a:extLst>
          </p:cNvPr>
          <p:cNvSpPr/>
          <p:nvPr/>
        </p:nvSpPr>
        <p:spPr>
          <a:xfrm>
            <a:off x="2684015" y="3547600"/>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3" name="Étoile : 5 branches 22">
            <a:extLst>
              <a:ext uri="{FF2B5EF4-FFF2-40B4-BE49-F238E27FC236}">
                <a16:creationId xmlns:a16="http://schemas.microsoft.com/office/drawing/2014/main" id="{19B0B1AB-FD90-452B-A13A-D0D04BC3C86B}"/>
              </a:ext>
            </a:extLst>
          </p:cNvPr>
          <p:cNvSpPr/>
          <p:nvPr/>
        </p:nvSpPr>
        <p:spPr>
          <a:xfrm>
            <a:off x="2907438" y="3547600"/>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4" name="Étoile : 5 branches 23">
            <a:extLst>
              <a:ext uri="{FF2B5EF4-FFF2-40B4-BE49-F238E27FC236}">
                <a16:creationId xmlns:a16="http://schemas.microsoft.com/office/drawing/2014/main" id="{C333D801-A90F-44B6-BB87-3625125BEF41}"/>
              </a:ext>
            </a:extLst>
          </p:cNvPr>
          <p:cNvSpPr/>
          <p:nvPr/>
        </p:nvSpPr>
        <p:spPr>
          <a:xfrm>
            <a:off x="3256085" y="3551552"/>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5" name="Étoile : 5 branches 24">
            <a:extLst>
              <a:ext uri="{FF2B5EF4-FFF2-40B4-BE49-F238E27FC236}">
                <a16:creationId xmlns:a16="http://schemas.microsoft.com/office/drawing/2014/main" id="{BFC1486F-6D36-416C-9D4F-22B0A324AECE}"/>
              </a:ext>
            </a:extLst>
          </p:cNvPr>
          <p:cNvSpPr/>
          <p:nvPr/>
        </p:nvSpPr>
        <p:spPr>
          <a:xfrm>
            <a:off x="3133275" y="3547600"/>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6" name="Étoile : 5 branches 25">
            <a:extLst>
              <a:ext uri="{FF2B5EF4-FFF2-40B4-BE49-F238E27FC236}">
                <a16:creationId xmlns:a16="http://schemas.microsoft.com/office/drawing/2014/main" id="{9F9DDF08-9B9D-48B3-AD53-A455C254661E}"/>
              </a:ext>
            </a:extLst>
          </p:cNvPr>
          <p:cNvSpPr/>
          <p:nvPr/>
        </p:nvSpPr>
        <p:spPr>
          <a:xfrm>
            <a:off x="3387767" y="3547600"/>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7" name="Étoile : 5 branches 26">
            <a:extLst>
              <a:ext uri="{FF2B5EF4-FFF2-40B4-BE49-F238E27FC236}">
                <a16:creationId xmlns:a16="http://schemas.microsoft.com/office/drawing/2014/main" id="{D3B0FD3C-4011-455A-8CF6-8809B6BB1FF3}"/>
              </a:ext>
            </a:extLst>
          </p:cNvPr>
          <p:cNvSpPr/>
          <p:nvPr/>
        </p:nvSpPr>
        <p:spPr>
          <a:xfrm>
            <a:off x="3642259" y="3553017"/>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8" name="Étoile : 5 branches 27">
            <a:extLst>
              <a:ext uri="{FF2B5EF4-FFF2-40B4-BE49-F238E27FC236}">
                <a16:creationId xmlns:a16="http://schemas.microsoft.com/office/drawing/2014/main" id="{D5A32652-83BD-458F-91E0-3E2286FD2335}"/>
              </a:ext>
            </a:extLst>
          </p:cNvPr>
          <p:cNvSpPr/>
          <p:nvPr/>
        </p:nvSpPr>
        <p:spPr>
          <a:xfrm>
            <a:off x="3519449" y="3549065"/>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9" name="Étoile : 5 branches 28">
            <a:extLst>
              <a:ext uri="{FF2B5EF4-FFF2-40B4-BE49-F238E27FC236}">
                <a16:creationId xmlns:a16="http://schemas.microsoft.com/office/drawing/2014/main" id="{4300850F-FE3E-409D-B77A-F6D42AB180E9}"/>
              </a:ext>
            </a:extLst>
          </p:cNvPr>
          <p:cNvSpPr/>
          <p:nvPr/>
        </p:nvSpPr>
        <p:spPr>
          <a:xfrm>
            <a:off x="3773941" y="3549065"/>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0" name="Étoile : 5 branches 29">
            <a:extLst>
              <a:ext uri="{FF2B5EF4-FFF2-40B4-BE49-F238E27FC236}">
                <a16:creationId xmlns:a16="http://schemas.microsoft.com/office/drawing/2014/main" id="{1723BA04-40E5-4F04-B237-B662710024AA}"/>
              </a:ext>
            </a:extLst>
          </p:cNvPr>
          <p:cNvSpPr/>
          <p:nvPr/>
        </p:nvSpPr>
        <p:spPr>
          <a:xfrm>
            <a:off x="4021040" y="3553017"/>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1" name="Étoile : 5 branches 30">
            <a:extLst>
              <a:ext uri="{FF2B5EF4-FFF2-40B4-BE49-F238E27FC236}">
                <a16:creationId xmlns:a16="http://schemas.microsoft.com/office/drawing/2014/main" id="{69C083B4-385E-4375-89BE-BDF40E05A5E1}"/>
              </a:ext>
            </a:extLst>
          </p:cNvPr>
          <p:cNvSpPr/>
          <p:nvPr/>
        </p:nvSpPr>
        <p:spPr>
          <a:xfrm>
            <a:off x="3898230" y="3549065"/>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2" name="Étoile : 5 branches 31">
            <a:extLst>
              <a:ext uri="{FF2B5EF4-FFF2-40B4-BE49-F238E27FC236}">
                <a16:creationId xmlns:a16="http://schemas.microsoft.com/office/drawing/2014/main" id="{4073BB0C-8795-44F8-B5C0-45CAF07DF090}"/>
              </a:ext>
            </a:extLst>
          </p:cNvPr>
          <p:cNvSpPr/>
          <p:nvPr/>
        </p:nvSpPr>
        <p:spPr>
          <a:xfrm>
            <a:off x="4152722" y="3549065"/>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3" name="Étoile : 5 branches 32">
            <a:extLst>
              <a:ext uri="{FF2B5EF4-FFF2-40B4-BE49-F238E27FC236}">
                <a16:creationId xmlns:a16="http://schemas.microsoft.com/office/drawing/2014/main" id="{FE9A5199-8D8F-4B92-B143-1352039A383D}"/>
              </a:ext>
            </a:extLst>
          </p:cNvPr>
          <p:cNvSpPr/>
          <p:nvPr/>
        </p:nvSpPr>
        <p:spPr>
          <a:xfrm>
            <a:off x="4411110" y="3549065"/>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4" name="Étoile : 5 branches 33">
            <a:extLst>
              <a:ext uri="{FF2B5EF4-FFF2-40B4-BE49-F238E27FC236}">
                <a16:creationId xmlns:a16="http://schemas.microsoft.com/office/drawing/2014/main" id="{8DD5536A-7264-4A63-A329-E24BEF21A33C}"/>
              </a:ext>
            </a:extLst>
          </p:cNvPr>
          <p:cNvSpPr/>
          <p:nvPr/>
        </p:nvSpPr>
        <p:spPr>
          <a:xfrm>
            <a:off x="4674179" y="3557003"/>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5" name="Étoile : 5 branches 34">
            <a:extLst>
              <a:ext uri="{FF2B5EF4-FFF2-40B4-BE49-F238E27FC236}">
                <a16:creationId xmlns:a16="http://schemas.microsoft.com/office/drawing/2014/main" id="{092391DC-AEE3-4FAA-BDC1-36F1CCDFDE04}"/>
              </a:ext>
            </a:extLst>
          </p:cNvPr>
          <p:cNvSpPr/>
          <p:nvPr/>
        </p:nvSpPr>
        <p:spPr>
          <a:xfrm>
            <a:off x="4935970" y="3549065"/>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6" name="Étoile : 5 branches 35">
            <a:extLst>
              <a:ext uri="{FF2B5EF4-FFF2-40B4-BE49-F238E27FC236}">
                <a16:creationId xmlns:a16="http://schemas.microsoft.com/office/drawing/2014/main" id="{AE0FDE3A-BEAF-40CA-A825-F6D0893A97F3}"/>
              </a:ext>
            </a:extLst>
          </p:cNvPr>
          <p:cNvSpPr/>
          <p:nvPr/>
        </p:nvSpPr>
        <p:spPr>
          <a:xfrm>
            <a:off x="5203638" y="3541612"/>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7" name="Étoile : 5 branches 36">
            <a:extLst>
              <a:ext uri="{FF2B5EF4-FFF2-40B4-BE49-F238E27FC236}">
                <a16:creationId xmlns:a16="http://schemas.microsoft.com/office/drawing/2014/main" id="{BE1B58CE-462F-49C6-B249-9A8D90ED10BF}"/>
              </a:ext>
            </a:extLst>
          </p:cNvPr>
          <p:cNvSpPr/>
          <p:nvPr/>
        </p:nvSpPr>
        <p:spPr>
          <a:xfrm>
            <a:off x="5466707" y="3549550"/>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8" name="Étoile : 5 branches 37">
            <a:extLst>
              <a:ext uri="{FF2B5EF4-FFF2-40B4-BE49-F238E27FC236}">
                <a16:creationId xmlns:a16="http://schemas.microsoft.com/office/drawing/2014/main" id="{15FDCCF1-7017-4166-987A-361E1F6456E2}"/>
              </a:ext>
            </a:extLst>
          </p:cNvPr>
          <p:cNvSpPr/>
          <p:nvPr/>
        </p:nvSpPr>
        <p:spPr>
          <a:xfrm>
            <a:off x="5728498" y="3541612"/>
            <a:ext cx="133165" cy="150935"/>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42" name="ZoneTexte 41">
            <a:extLst>
              <a:ext uri="{FF2B5EF4-FFF2-40B4-BE49-F238E27FC236}">
                <a16:creationId xmlns:a16="http://schemas.microsoft.com/office/drawing/2014/main" id="{C8541458-524B-4F27-8562-ED9C6E38077C}"/>
              </a:ext>
            </a:extLst>
          </p:cNvPr>
          <p:cNvSpPr txBox="1"/>
          <p:nvPr/>
        </p:nvSpPr>
        <p:spPr>
          <a:xfrm>
            <a:off x="4007741" y="4800041"/>
            <a:ext cx="1189608" cy="461665"/>
          </a:xfrm>
          <a:prstGeom prst="rect">
            <a:avLst/>
          </a:prstGeom>
          <a:noFill/>
        </p:spPr>
        <p:txBody>
          <a:bodyPr wrap="square" rtlCol="0">
            <a:spAutoFit/>
          </a:bodyPr>
          <a:lstStyle/>
          <a:p>
            <a:pPr algn="ctr"/>
            <a:r>
              <a:rPr lang="fr-FR" sz="1200">
                <a:solidFill>
                  <a:srgbClr val="EA515A"/>
                </a:solidFill>
                <a:latin typeface="Montserrat" panose="00000500000000000000" pitchFamily="2" charset="0"/>
              </a:rPr>
              <a:t>Revues de projets</a:t>
            </a:r>
          </a:p>
        </p:txBody>
      </p:sp>
      <p:sp>
        <p:nvSpPr>
          <p:cNvPr id="46" name="ZoneTexte 45">
            <a:extLst>
              <a:ext uri="{FF2B5EF4-FFF2-40B4-BE49-F238E27FC236}">
                <a16:creationId xmlns:a16="http://schemas.microsoft.com/office/drawing/2014/main" id="{6491A5FA-8DB1-47C6-93AB-468D0BF824DD}"/>
              </a:ext>
            </a:extLst>
          </p:cNvPr>
          <p:cNvSpPr txBox="1"/>
          <p:nvPr/>
        </p:nvSpPr>
        <p:spPr>
          <a:xfrm>
            <a:off x="5737470" y="4615374"/>
            <a:ext cx="1189608" cy="830997"/>
          </a:xfrm>
          <a:prstGeom prst="rect">
            <a:avLst/>
          </a:prstGeom>
          <a:noFill/>
        </p:spPr>
        <p:txBody>
          <a:bodyPr wrap="square" rtlCol="0">
            <a:spAutoFit/>
          </a:bodyPr>
          <a:lstStyle/>
          <a:p>
            <a:pPr algn="ctr"/>
            <a:r>
              <a:rPr lang="fr-FR" sz="1200">
                <a:solidFill>
                  <a:srgbClr val="EA515A"/>
                </a:solidFill>
                <a:latin typeface="Montserrat" panose="00000500000000000000" pitchFamily="2" charset="0"/>
              </a:rPr>
              <a:t>Réunions de synthèse des revues de projet</a:t>
            </a:r>
          </a:p>
        </p:txBody>
      </p:sp>
      <p:sp>
        <p:nvSpPr>
          <p:cNvPr id="47" name="Étoile : 5 branches 46">
            <a:extLst>
              <a:ext uri="{FF2B5EF4-FFF2-40B4-BE49-F238E27FC236}">
                <a16:creationId xmlns:a16="http://schemas.microsoft.com/office/drawing/2014/main" id="{08B527DF-E4E8-49E0-B64D-A3DFF6BE0D42}"/>
              </a:ext>
            </a:extLst>
          </p:cNvPr>
          <p:cNvSpPr/>
          <p:nvPr/>
        </p:nvSpPr>
        <p:spPr>
          <a:xfrm>
            <a:off x="903497" y="2609863"/>
            <a:ext cx="244135" cy="269784"/>
          </a:xfrm>
          <a:prstGeom prst="star5">
            <a:avLst/>
          </a:prstGeom>
          <a:solidFill>
            <a:srgbClr val="699C85"/>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43" name="Étoile : 5 branches 42">
            <a:extLst>
              <a:ext uri="{FF2B5EF4-FFF2-40B4-BE49-F238E27FC236}">
                <a16:creationId xmlns:a16="http://schemas.microsoft.com/office/drawing/2014/main" id="{13CD21CA-0563-4F20-81DC-50F39BD1AB98}"/>
              </a:ext>
            </a:extLst>
          </p:cNvPr>
          <p:cNvSpPr/>
          <p:nvPr/>
        </p:nvSpPr>
        <p:spPr>
          <a:xfrm>
            <a:off x="794552" y="2562193"/>
            <a:ext cx="244135" cy="269784"/>
          </a:xfrm>
          <a:prstGeom prst="star5">
            <a:avLst/>
          </a:prstGeom>
          <a:solidFill>
            <a:srgbClr val="699C85"/>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nvGrpSpPr>
          <p:cNvPr id="52" name="Groupe 51">
            <a:extLst>
              <a:ext uri="{FF2B5EF4-FFF2-40B4-BE49-F238E27FC236}">
                <a16:creationId xmlns:a16="http://schemas.microsoft.com/office/drawing/2014/main" id="{639A2321-B65E-4405-8ED4-175DE22F02E2}"/>
              </a:ext>
            </a:extLst>
          </p:cNvPr>
          <p:cNvGrpSpPr/>
          <p:nvPr/>
        </p:nvGrpSpPr>
        <p:grpSpPr>
          <a:xfrm>
            <a:off x="5409752" y="2562193"/>
            <a:ext cx="462025" cy="342994"/>
            <a:chOff x="946952" y="2714593"/>
            <a:chExt cx="462025" cy="342994"/>
          </a:xfrm>
        </p:grpSpPr>
        <p:sp>
          <p:nvSpPr>
            <p:cNvPr id="49" name="Étoile : 5 branches 48">
              <a:extLst>
                <a:ext uri="{FF2B5EF4-FFF2-40B4-BE49-F238E27FC236}">
                  <a16:creationId xmlns:a16="http://schemas.microsoft.com/office/drawing/2014/main" id="{18E282AE-31D0-4426-8591-B18D7793C736}"/>
                </a:ext>
              </a:extLst>
            </p:cNvPr>
            <p:cNvSpPr/>
            <p:nvPr/>
          </p:nvSpPr>
          <p:spPr>
            <a:xfrm>
              <a:off x="1164842" y="2787803"/>
              <a:ext cx="244135" cy="269784"/>
            </a:xfrm>
            <a:prstGeom prst="star5">
              <a:avLst/>
            </a:prstGeom>
            <a:solidFill>
              <a:srgbClr val="699C85"/>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50" name="Étoile : 5 branches 49">
              <a:extLst>
                <a:ext uri="{FF2B5EF4-FFF2-40B4-BE49-F238E27FC236}">
                  <a16:creationId xmlns:a16="http://schemas.microsoft.com/office/drawing/2014/main" id="{2F7938A6-CD71-4CB6-B18F-3A1A6CC75369}"/>
                </a:ext>
              </a:extLst>
            </p:cNvPr>
            <p:cNvSpPr/>
            <p:nvPr/>
          </p:nvSpPr>
          <p:spPr>
            <a:xfrm>
              <a:off x="1055897" y="2762263"/>
              <a:ext cx="244135" cy="269784"/>
            </a:xfrm>
            <a:prstGeom prst="star5">
              <a:avLst/>
            </a:prstGeom>
            <a:solidFill>
              <a:srgbClr val="699C85"/>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51" name="Étoile : 5 branches 50">
              <a:extLst>
                <a:ext uri="{FF2B5EF4-FFF2-40B4-BE49-F238E27FC236}">
                  <a16:creationId xmlns:a16="http://schemas.microsoft.com/office/drawing/2014/main" id="{CA00EF04-8A06-45FE-8A76-21AA26120EB6}"/>
                </a:ext>
              </a:extLst>
            </p:cNvPr>
            <p:cNvSpPr/>
            <p:nvPr/>
          </p:nvSpPr>
          <p:spPr>
            <a:xfrm>
              <a:off x="946952" y="2714593"/>
              <a:ext cx="244135" cy="269784"/>
            </a:xfrm>
            <a:prstGeom prst="star5">
              <a:avLst/>
            </a:prstGeom>
            <a:solidFill>
              <a:srgbClr val="699C85"/>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grpSp>
        <p:nvGrpSpPr>
          <p:cNvPr id="53" name="Groupe 52">
            <a:extLst>
              <a:ext uri="{FF2B5EF4-FFF2-40B4-BE49-F238E27FC236}">
                <a16:creationId xmlns:a16="http://schemas.microsoft.com/office/drawing/2014/main" id="{94788497-0A7B-4D62-9323-416542F0CDAC}"/>
              </a:ext>
            </a:extLst>
          </p:cNvPr>
          <p:cNvGrpSpPr/>
          <p:nvPr/>
        </p:nvGrpSpPr>
        <p:grpSpPr>
          <a:xfrm>
            <a:off x="6092483" y="4175013"/>
            <a:ext cx="462025" cy="342994"/>
            <a:chOff x="946952" y="2714593"/>
            <a:chExt cx="462025" cy="342994"/>
          </a:xfrm>
          <a:solidFill>
            <a:srgbClr val="EA515A"/>
          </a:solidFill>
        </p:grpSpPr>
        <p:sp>
          <p:nvSpPr>
            <p:cNvPr id="54" name="Étoile : 5 branches 53">
              <a:extLst>
                <a:ext uri="{FF2B5EF4-FFF2-40B4-BE49-F238E27FC236}">
                  <a16:creationId xmlns:a16="http://schemas.microsoft.com/office/drawing/2014/main" id="{38C692F3-08FD-4004-BE8C-7976D3D616DA}"/>
                </a:ext>
              </a:extLst>
            </p:cNvPr>
            <p:cNvSpPr/>
            <p:nvPr/>
          </p:nvSpPr>
          <p:spPr>
            <a:xfrm>
              <a:off x="1164842" y="2787803"/>
              <a:ext cx="244135" cy="269784"/>
            </a:xfrm>
            <a:prstGeom prst="star5">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55" name="Étoile : 5 branches 54">
              <a:extLst>
                <a:ext uri="{FF2B5EF4-FFF2-40B4-BE49-F238E27FC236}">
                  <a16:creationId xmlns:a16="http://schemas.microsoft.com/office/drawing/2014/main" id="{AFEBAD5C-B5CB-4224-90F7-B4C3E0E3307B}"/>
                </a:ext>
              </a:extLst>
            </p:cNvPr>
            <p:cNvSpPr/>
            <p:nvPr/>
          </p:nvSpPr>
          <p:spPr>
            <a:xfrm>
              <a:off x="1055897" y="2762263"/>
              <a:ext cx="244135" cy="269784"/>
            </a:xfrm>
            <a:prstGeom prst="star5">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56" name="Étoile : 5 branches 55">
              <a:extLst>
                <a:ext uri="{FF2B5EF4-FFF2-40B4-BE49-F238E27FC236}">
                  <a16:creationId xmlns:a16="http://schemas.microsoft.com/office/drawing/2014/main" id="{F81084EC-0E49-4E72-8F3A-17DBF930F976}"/>
                </a:ext>
              </a:extLst>
            </p:cNvPr>
            <p:cNvSpPr/>
            <p:nvPr/>
          </p:nvSpPr>
          <p:spPr>
            <a:xfrm>
              <a:off x="946952" y="2714593"/>
              <a:ext cx="244135" cy="269784"/>
            </a:xfrm>
            <a:prstGeom prst="star5">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sp>
        <p:nvSpPr>
          <p:cNvPr id="57" name="ZoneTexte 56">
            <a:extLst>
              <a:ext uri="{FF2B5EF4-FFF2-40B4-BE49-F238E27FC236}">
                <a16:creationId xmlns:a16="http://schemas.microsoft.com/office/drawing/2014/main" id="{122D71C1-E09C-4D4F-B937-4A71CEA4E99C}"/>
              </a:ext>
            </a:extLst>
          </p:cNvPr>
          <p:cNvSpPr txBox="1"/>
          <p:nvPr/>
        </p:nvSpPr>
        <p:spPr>
          <a:xfrm>
            <a:off x="2684015" y="1486974"/>
            <a:ext cx="1478393" cy="461665"/>
          </a:xfrm>
          <a:prstGeom prst="rect">
            <a:avLst/>
          </a:prstGeom>
          <a:noFill/>
        </p:spPr>
        <p:txBody>
          <a:bodyPr wrap="square" rtlCol="0">
            <a:spAutoFit/>
          </a:bodyPr>
          <a:lstStyle/>
          <a:p>
            <a:pPr algn="ctr"/>
            <a:r>
              <a:rPr lang="fr-FR" sz="1200">
                <a:solidFill>
                  <a:srgbClr val="699C85"/>
                </a:solidFill>
                <a:latin typeface="Montserrat" panose="00000500000000000000" pitchFamily="2" charset="0"/>
              </a:rPr>
              <a:t>Revues de développement</a:t>
            </a:r>
          </a:p>
        </p:txBody>
      </p:sp>
      <p:cxnSp>
        <p:nvCxnSpPr>
          <p:cNvPr id="59" name="Connecteur droit 58">
            <a:extLst>
              <a:ext uri="{FF2B5EF4-FFF2-40B4-BE49-F238E27FC236}">
                <a16:creationId xmlns:a16="http://schemas.microsoft.com/office/drawing/2014/main" id="{A750208A-543E-4244-B9B6-32F93C6376EE}"/>
              </a:ext>
            </a:extLst>
          </p:cNvPr>
          <p:cNvCxnSpPr>
            <a:cxnSpLocks/>
            <a:endCxn id="42" idx="0"/>
          </p:cNvCxnSpPr>
          <p:nvPr/>
        </p:nvCxnSpPr>
        <p:spPr>
          <a:xfrm>
            <a:off x="2817180" y="3800657"/>
            <a:ext cx="1785365" cy="999384"/>
          </a:xfrm>
          <a:prstGeom prst="line">
            <a:avLst/>
          </a:prstGeom>
          <a:ln w="6350">
            <a:solidFill>
              <a:srgbClr val="EA515A"/>
            </a:solidFill>
          </a:ln>
          <a:effectLst/>
        </p:spPr>
        <p:style>
          <a:lnRef idx="2">
            <a:schemeClr val="accent1"/>
          </a:lnRef>
          <a:fillRef idx="0">
            <a:schemeClr val="accent1"/>
          </a:fillRef>
          <a:effectRef idx="1">
            <a:schemeClr val="accent1"/>
          </a:effectRef>
          <a:fontRef idx="minor">
            <a:schemeClr val="tx1"/>
          </a:fontRef>
        </p:style>
      </p:cxnSp>
      <p:cxnSp>
        <p:nvCxnSpPr>
          <p:cNvPr id="60" name="Connecteur droit 59">
            <a:extLst>
              <a:ext uri="{FF2B5EF4-FFF2-40B4-BE49-F238E27FC236}">
                <a16:creationId xmlns:a16="http://schemas.microsoft.com/office/drawing/2014/main" id="{142FF061-BC67-4E04-AB74-A2AEDD375A83}"/>
              </a:ext>
            </a:extLst>
          </p:cNvPr>
          <p:cNvCxnSpPr>
            <a:cxnSpLocks/>
            <a:endCxn id="42" idx="0"/>
          </p:cNvCxnSpPr>
          <p:nvPr/>
        </p:nvCxnSpPr>
        <p:spPr>
          <a:xfrm>
            <a:off x="2994599" y="3790579"/>
            <a:ext cx="1607946" cy="1009462"/>
          </a:xfrm>
          <a:prstGeom prst="line">
            <a:avLst/>
          </a:prstGeom>
          <a:ln w="6350">
            <a:solidFill>
              <a:srgbClr val="EA515A"/>
            </a:solidFill>
          </a:ln>
          <a:effectLst/>
        </p:spPr>
        <p:style>
          <a:lnRef idx="2">
            <a:schemeClr val="accent1"/>
          </a:lnRef>
          <a:fillRef idx="0">
            <a:schemeClr val="accent1"/>
          </a:fillRef>
          <a:effectRef idx="1">
            <a:schemeClr val="accent1"/>
          </a:effectRef>
          <a:fontRef idx="minor">
            <a:schemeClr val="tx1"/>
          </a:fontRef>
        </p:style>
      </p:cxnSp>
      <p:cxnSp>
        <p:nvCxnSpPr>
          <p:cNvPr id="61" name="Connecteur droit 60">
            <a:extLst>
              <a:ext uri="{FF2B5EF4-FFF2-40B4-BE49-F238E27FC236}">
                <a16:creationId xmlns:a16="http://schemas.microsoft.com/office/drawing/2014/main" id="{F64188B1-C783-4BC5-9292-6A7C0DA226B3}"/>
              </a:ext>
            </a:extLst>
          </p:cNvPr>
          <p:cNvCxnSpPr>
            <a:cxnSpLocks/>
            <a:endCxn id="42" idx="0"/>
          </p:cNvCxnSpPr>
          <p:nvPr/>
        </p:nvCxnSpPr>
        <p:spPr>
          <a:xfrm>
            <a:off x="3655724" y="3788935"/>
            <a:ext cx="946821" cy="1011106"/>
          </a:xfrm>
          <a:prstGeom prst="line">
            <a:avLst/>
          </a:prstGeom>
          <a:ln w="6350">
            <a:solidFill>
              <a:srgbClr val="EA515A"/>
            </a:solidFill>
          </a:ln>
          <a:effectLst/>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AF785527-52CD-477C-9F11-BA90BE24FCC9}"/>
              </a:ext>
            </a:extLst>
          </p:cNvPr>
          <p:cNvCxnSpPr>
            <a:cxnSpLocks/>
            <a:endCxn id="42" idx="0"/>
          </p:cNvCxnSpPr>
          <p:nvPr/>
        </p:nvCxnSpPr>
        <p:spPr>
          <a:xfrm flipH="1">
            <a:off x="4602545" y="3792279"/>
            <a:ext cx="872900" cy="1007762"/>
          </a:xfrm>
          <a:prstGeom prst="line">
            <a:avLst/>
          </a:prstGeom>
          <a:ln w="6350">
            <a:solidFill>
              <a:srgbClr val="EA515A"/>
            </a:solidFill>
          </a:ln>
          <a:effectLst/>
        </p:spPr>
        <p:style>
          <a:lnRef idx="2">
            <a:schemeClr val="accent1"/>
          </a:lnRef>
          <a:fillRef idx="0">
            <a:schemeClr val="accent1"/>
          </a:fillRef>
          <a:effectRef idx="1">
            <a:schemeClr val="accent1"/>
          </a:effectRef>
          <a:fontRef idx="minor">
            <a:schemeClr val="tx1"/>
          </a:fontRef>
        </p:style>
      </p:cxnSp>
      <p:cxnSp>
        <p:nvCxnSpPr>
          <p:cNvPr id="63" name="Connecteur droit 62">
            <a:extLst>
              <a:ext uri="{FF2B5EF4-FFF2-40B4-BE49-F238E27FC236}">
                <a16:creationId xmlns:a16="http://schemas.microsoft.com/office/drawing/2014/main" id="{F24F3D9C-3EA5-4432-80BC-08B5B31A541F}"/>
              </a:ext>
            </a:extLst>
          </p:cNvPr>
          <p:cNvCxnSpPr>
            <a:cxnSpLocks/>
            <a:endCxn id="42" idx="0"/>
          </p:cNvCxnSpPr>
          <p:nvPr/>
        </p:nvCxnSpPr>
        <p:spPr>
          <a:xfrm>
            <a:off x="4385831" y="3787112"/>
            <a:ext cx="216714" cy="1012929"/>
          </a:xfrm>
          <a:prstGeom prst="line">
            <a:avLst/>
          </a:prstGeom>
          <a:ln w="6350">
            <a:solidFill>
              <a:srgbClr val="EA515A"/>
            </a:solidFill>
          </a:ln>
          <a:effectLst/>
        </p:spPr>
        <p:style>
          <a:lnRef idx="2">
            <a:schemeClr val="accent1"/>
          </a:lnRef>
          <a:fillRef idx="0">
            <a:schemeClr val="accent1"/>
          </a:fillRef>
          <a:effectRef idx="1">
            <a:schemeClr val="accent1"/>
          </a:effectRef>
          <a:fontRef idx="minor">
            <a:schemeClr val="tx1"/>
          </a:fontRef>
        </p:style>
      </p:cxnSp>
      <p:cxnSp>
        <p:nvCxnSpPr>
          <p:cNvPr id="64" name="Connecteur droit 63">
            <a:extLst>
              <a:ext uri="{FF2B5EF4-FFF2-40B4-BE49-F238E27FC236}">
                <a16:creationId xmlns:a16="http://schemas.microsoft.com/office/drawing/2014/main" id="{86931CC6-3C1F-455C-BCD4-5E044950FFAB}"/>
              </a:ext>
            </a:extLst>
          </p:cNvPr>
          <p:cNvCxnSpPr>
            <a:cxnSpLocks/>
            <a:endCxn id="42" idx="0"/>
          </p:cNvCxnSpPr>
          <p:nvPr/>
        </p:nvCxnSpPr>
        <p:spPr>
          <a:xfrm flipH="1">
            <a:off x="4602545" y="3778995"/>
            <a:ext cx="1117077" cy="1021046"/>
          </a:xfrm>
          <a:prstGeom prst="line">
            <a:avLst/>
          </a:prstGeom>
          <a:ln w="6350">
            <a:solidFill>
              <a:srgbClr val="EA515A"/>
            </a:solidFill>
          </a:ln>
          <a:effectLst/>
        </p:spPr>
        <p:style>
          <a:lnRef idx="2">
            <a:schemeClr val="accent1"/>
          </a:lnRef>
          <a:fillRef idx="0">
            <a:schemeClr val="accent1"/>
          </a:fillRef>
          <a:effectRef idx="1">
            <a:schemeClr val="accent1"/>
          </a:effectRef>
          <a:fontRef idx="minor">
            <a:schemeClr val="tx1"/>
          </a:fontRef>
        </p:style>
      </p:cxnSp>
      <p:cxnSp>
        <p:nvCxnSpPr>
          <p:cNvPr id="79" name="Connecteur droit 78">
            <a:extLst>
              <a:ext uri="{FF2B5EF4-FFF2-40B4-BE49-F238E27FC236}">
                <a16:creationId xmlns:a16="http://schemas.microsoft.com/office/drawing/2014/main" id="{A0DCA312-C405-417D-B6C1-5B7147D24EEE}"/>
              </a:ext>
            </a:extLst>
          </p:cNvPr>
          <p:cNvCxnSpPr>
            <a:cxnSpLocks/>
            <a:stCxn id="57" idx="2"/>
            <a:endCxn id="51" idx="1"/>
          </p:cNvCxnSpPr>
          <p:nvPr/>
        </p:nvCxnSpPr>
        <p:spPr>
          <a:xfrm>
            <a:off x="3423212" y="1948639"/>
            <a:ext cx="1986540" cy="716602"/>
          </a:xfrm>
          <a:prstGeom prst="line">
            <a:avLst/>
          </a:prstGeom>
          <a:ln w="6350">
            <a:solidFill>
              <a:srgbClr val="699C85"/>
            </a:solidFill>
          </a:ln>
          <a:effectLst/>
        </p:spPr>
        <p:style>
          <a:lnRef idx="2">
            <a:schemeClr val="accent1"/>
          </a:lnRef>
          <a:fillRef idx="0">
            <a:schemeClr val="accent1"/>
          </a:fillRef>
          <a:effectRef idx="1">
            <a:schemeClr val="accent1"/>
          </a:effectRef>
          <a:fontRef idx="minor">
            <a:schemeClr val="tx1"/>
          </a:fontRef>
        </p:style>
      </p:cxnSp>
      <p:cxnSp>
        <p:nvCxnSpPr>
          <p:cNvPr id="82" name="Connecteur droit 81">
            <a:extLst>
              <a:ext uri="{FF2B5EF4-FFF2-40B4-BE49-F238E27FC236}">
                <a16:creationId xmlns:a16="http://schemas.microsoft.com/office/drawing/2014/main" id="{60A5F8EF-3238-40A6-9475-F6CFAB7DB230}"/>
              </a:ext>
            </a:extLst>
          </p:cNvPr>
          <p:cNvCxnSpPr>
            <a:cxnSpLocks/>
            <a:stCxn id="57" idx="2"/>
            <a:endCxn id="48" idx="4"/>
          </p:cNvCxnSpPr>
          <p:nvPr/>
        </p:nvCxnSpPr>
        <p:spPr>
          <a:xfrm flipH="1">
            <a:off x="1256577" y="1948639"/>
            <a:ext cx="2166635" cy="789812"/>
          </a:xfrm>
          <a:prstGeom prst="line">
            <a:avLst/>
          </a:prstGeom>
          <a:ln w="6350">
            <a:solidFill>
              <a:srgbClr val="699C85"/>
            </a:solidFill>
          </a:ln>
          <a:effectLst/>
        </p:spPr>
        <p:style>
          <a:lnRef idx="2">
            <a:schemeClr val="accent1"/>
          </a:lnRef>
          <a:fillRef idx="0">
            <a:schemeClr val="accent1"/>
          </a:fillRef>
          <a:effectRef idx="1">
            <a:schemeClr val="accent1"/>
          </a:effectRef>
          <a:fontRef idx="minor">
            <a:schemeClr val="tx1"/>
          </a:fontRef>
        </p:style>
      </p:cxnSp>
      <p:sp>
        <p:nvSpPr>
          <p:cNvPr id="85" name="Étoile : 5 branches 84">
            <a:extLst>
              <a:ext uri="{FF2B5EF4-FFF2-40B4-BE49-F238E27FC236}">
                <a16:creationId xmlns:a16="http://schemas.microsoft.com/office/drawing/2014/main" id="{289E8872-6D29-4B5E-AB13-1098C533E5C7}"/>
              </a:ext>
            </a:extLst>
          </p:cNvPr>
          <p:cNvSpPr/>
          <p:nvPr/>
        </p:nvSpPr>
        <p:spPr>
          <a:xfrm>
            <a:off x="4869387" y="2781762"/>
            <a:ext cx="133165" cy="150935"/>
          </a:xfrm>
          <a:prstGeom prst="star5">
            <a:avLst/>
          </a:prstGeom>
          <a:solidFill>
            <a:srgbClr val="23135E"/>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86" name="Étoile : 5 branches 85">
            <a:extLst>
              <a:ext uri="{FF2B5EF4-FFF2-40B4-BE49-F238E27FC236}">
                <a16:creationId xmlns:a16="http://schemas.microsoft.com/office/drawing/2014/main" id="{482851E6-A383-47A3-907E-AD56B7D3267D}"/>
              </a:ext>
            </a:extLst>
          </p:cNvPr>
          <p:cNvSpPr/>
          <p:nvPr/>
        </p:nvSpPr>
        <p:spPr>
          <a:xfrm>
            <a:off x="6312398" y="2781761"/>
            <a:ext cx="133165" cy="150935"/>
          </a:xfrm>
          <a:prstGeom prst="star5">
            <a:avLst/>
          </a:prstGeom>
          <a:solidFill>
            <a:srgbClr val="23135E"/>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87" name="Étoile : 5 branches 86">
            <a:extLst>
              <a:ext uri="{FF2B5EF4-FFF2-40B4-BE49-F238E27FC236}">
                <a16:creationId xmlns:a16="http://schemas.microsoft.com/office/drawing/2014/main" id="{5238A79A-00A1-453C-A972-0CAFFF4797E3}"/>
              </a:ext>
            </a:extLst>
          </p:cNvPr>
          <p:cNvSpPr/>
          <p:nvPr/>
        </p:nvSpPr>
        <p:spPr>
          <a:xfrm>
            <a:off x="6585810" y="2780379"/>
            <a:ext cx="133165" cy="150935"/>
          </a:xfrm>
          <a:prstGeom prst="star5">
            <a:avLst/>
          </a:prstGeom>
          <a:solidFill>
            <a:srgbClr val="23135E"/>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88" name="Étoile : 5 branches 87">
            <a:extLst>
              <a:ext uri="{FF2B5EF4-FFF2-40B4-BE49-F238E27FC236}">
                <a16:creationId xmlns:a16="http://schemas.microsoft.com/office/drawing/2014/main" id="{3483BD1B-B596-4FBF-BB4B-B5701F20E280}"/>
              </a:ext>
            </a:extLst>
          </p:cNvPr>
          <p:cNvSpPr/>
          <p:nvPr/>
        </p:nvSpPr>
        <p:spPr>
          <a:xfrm>
            <a:off x="10092187" y="2776293"/>
            <a:ext cx="133165" cy="150935"/>
          </a:xfrm>
          <a:prstGeom prst="star5">
            <a:avLst/>
          </a:prstGeom>
          <a:solidFill>
            <a:srgbClr val="23135E"/>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89" name="Étoile : 5 branches 88">
            <a:extLst>
              <a:ext uri="{FF2B5EF4-FFF2-40B4-BE49-F238E27FC236}">
                <a16:creationId xmlns:a16="http://schemas.microsoft.com/office/drawing/2014/main" id="{BDAF8FFC-032D-4B44-8A0C-7B802BC06EED}"/>
              </a:ext>
            </a:extLst>
          </p:cNvPr>
          <p:cNvSpPr/>
          <p:nvPr/>
        </p:nvSpPr>
        <p:spPr>
          <a:xfrm>
            <a:off x="10365599" y="2781762"/>
            <a:ext cx="133165" cy="150935"/>
          </a:xfrm>
          <a:prstGeom prst="star5">
            <a:avLst/>
          </a:prstGeom>
          <a:solidFill>
            <a:srgbClr val="23135E"/>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90" name="Étoile : 5 branches 89">
            <a:extLst>
              <a:ext uri="{FF2B5EF4-FFF2-40B4-BE49-F238E27FC236}">
                <a16:creationId xmlns:a16="http://schemas.microsoft.com/office/drawing/2014/main" id="{4AC7BE76-86DF-40C9-B7F6-7B1098190F8D}"/>
              </a:ext>
            </a:extLst>
          </p:cNvPr>
          <p:cNvSpPr/>
          <p:nvPr/>
        </p:nvSpPr>
        <p:spPr>
          <a:xfrm>
            <a:off x="10639011" y="2772774"/>
            <a:ext cx="133165" cy="150935"/>
          </a:xfrm>
          <a:prstGeom prst="star5">
            <a:avLst/>
          </a:prstGeom>
          <a:solidFill>
            <a:srgbClr val="23135E"/>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91" name="ZoneTexte 90">
            <a:extLst>
              <a:ext uri="{FF2B5EF4-FFF2-40B4-BE49-F238E27FC236}">
                <a16:creationId xmlns:a16="http://schemas.microsoft.com/office/drawing/2014/main" id="{041A7C6E-676D-4207-850C-F644FC57213D}"/>
              </a:ext>
            </a:extLst>
          </p:cNvPr>
          <p:cNvSpPr txBox="1"/>
          <p:nvPr/>
        </p:nvSpPr>
        <p:spPr>
          <a:xfrm>
            <a:off x="9449403" y="1394640"/>
            <a:ext cx="1189608" cy="646331"/>
          </a:xfrm>
          <a:prstGeom prst="rect">
            <a:avLst/>
          </a:prstGeom>
          <a:noFill/>
        </p:spPr>
        <p:txBody>
          <a:bodyPr wrap="square" rtlCol="0">
            <a:spAutoFit/>
          </a:bodyPr>
          <a:lstStyle/>
          <a:p>
            <a:pPr algn="ctr"/>
            <a:r>
              <a:rPr lang="fr-FR" sz="1200">
                <a:solidFill>
                  <a:srgbClr val="23135E"/>
                </a:solidFill>
                <a:latin typeface="Montserrat" panose="00000500000000000000" pitchFamily="2" charset="0"/>
              </a:rPr>
              <a:t>Revues des autres activités</a:t>
            </a:r>
          </a:p>
        </p:txBody>
      </p:sp>
      <p:sp>
        <p:nvSpPr>
          <p:cNvPr id="96" name="Étoile : 5 branches 95">
            <a:extLst>
              <a:ext uri="{FF2B5EF4-FFF2-40B4-BE49-F238E27FC236}">
                <a16:creationId xmlns:a16="http://schemas.microsoft.com/office/drawing/2014/main" id="{9BA6A8AD-4F3D-4CAE-B25A-E64C08ECEC9D}"/>
              </a:ext>
            </a:extLst>
          </p:cNvPr>
          <p:cNvSpPr/>
          <p:nvPr/>
        </p:nvSpPr>
        <p:spPr>
          <a:xfrm>
            <a:off x="2577391" y="4235645"/>
            <a:ext cx="291849" cy="248662"/>
          </a:xfrm>
          <a:prstGeom prst="star5">
            <a:avLst/>
          </a:prstGeom>
          <a:solidFill>
            <a:srgbClr val="EA515A"/>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98" name="ZoneTexte 97">
            <a:extLst>
              <a:ext uri="{FF2B5EF4-FFF2-40B4-BE49-F238E27FC236}">
                <a16:creationId xmlns:a16="http://schemas.microsoft.com/office/drawing/2014/main" id="{6F4AF3FB-E5ED-4CC9-AA2D-73F6C8A2B108}"/>
              </a:ext>
            </a:extLst>
          </p:cNvPr>
          <p:cNvSpPr txBox="1"/>
          <p:nvPr/>
        </p:nvSpPr>
        <p:spPr>
          <a:xfrm>
            <a:off x="2089211" y="4615374"/>
            <a:ext cx="1189608" cy="830997"/>
          </a:xfrm>
          <a:prstGeom prst="rect">
            <a:avLst/>
          </a:prstGeom>
          <a:noFill/>
        </p:spPr>
        <p:txBody>
          <a:bodyPr wrap="square" rtlCol="0">
            <a:spAutoFit/>
          </a:bodyPr>
          <a:lstStyle/>
          <a:p>
            <a:pPr algn="ctr"/>
            <a:r>
              <a:rPr lang="fr-FR" sz="1200">
                <a:solidFill>
                  <a:srgbClr val="EA515A"/>
                </a:solidFill>
                <a:latin typeface="Montserrat" panose="00000500000000000000" pitchFamily="2" charset="0"/>
              </a:rPr>
              <a:t>Revue des opérations en phase de clôture</a:t>
            </a:r>
          </a:p>
        </p:txBody>
      </p:sp>
      <p:cxnSp>
        <p:nvCxnSpPr>
          <p:cNvPr id="110" name="Connecteur droit 109">
            <a:extLst>
              <a:ext uri="{FF2B5EF4-FFF2-40B4-BE49-F238E27FC236}">
                <a16:creationId xmlns:a16="http://schemas.microsoft.com/office/drawing/2014/main" id="{2E51E303-26DE-42E3-9B16-D40F391C09EF}"/>
              </a:ext>
            </a:extLst>
          </p:cNvPr>
          <p:cNvCxnSpPr>
            <a:cxnSpLocks/>
            <a:endCxn id="91" idx="2"/>
          </p:cNvCxnSpPr>
          <p:nvPr/>
        </p:nvCxnSpPr>
        <p:spPr>
          <a:xfrm flipH="1" flipV="1">
            <a:off x="10044207" y="2040971"/>
            <a:ext cx="385718" cy="656114"/>
          </a:xfrm>
          <a:prstGeom prst="line">
            <a:avLst/>
          </a:prstGeom>
          <a:ln w="6350">
            <a:solidFill>
              <a:srgbClr val="23135E"/>
            </a:solidFill>
          </a:ln>
          <a:effectLst/>
        </p:spPr>
        <p:style>
          <a:lnRef idx="2">
            <a:schemeClr val="accent1"/>
          </a:lnRef>
          <a:fillRef idx="0">
            <a:schemeClr val="accent1"/>
          </a:fillRef>
          <a:effectRef idx="1">
            <a:schemeClr val="accent1"/>
          </a:effectRef>
          <a:fontRef idx="minor">
            <a:schemeClr val="tx1"/>
          </a:fontRef>
        </p:style>
      </p:cxnSp>
      <p:cxnSp>
        <p:nvCxnSpPr>
          <p:cNvPr id="113" name="Connecteur droit 112">
            <a:extLst>
              <a:ext uri="{FF2B5EF4-FFF2-40B4-BE49-F238E27FC236}">
                <a16:creationId xmlns:a16="http://schemas.microsoft.com/office/drawing/2014/main" id="{600299D9-5ACC-4DB9-B2F5-52C7FA4C59BF}"/>
              </a:ext>
            </a:extLst>
          </p:cNvPr>
          <p:cNvCxnSpPr>
            <a:cxnSpLocks/>
            <a:endCxn id="91" idx="2"/>
          </p:cNvCxnSpPr>
          <p:nvPr/>
        </p:nvCxnSpPr>
        <p:spPr>
          <a:xfrm flipV="1">
            <a:off x="6543572" y="2040971"/>
            <a:ext cx="3500635" cy="729324"/>
          </a:xfrm>
          <a:prstGeom prst="line">
            <a:avLst/>
          </a:prstGeom>
          <a:ln w="6350">
            <a:solidFill>
              <a:srgbClr val="23135E"/>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0555346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100</a:t>
            </a:fld>
            <a:endParaRPr lang="fr-FR">
              <a:solidFill>
                <a:schemeClr val="bg1">
                  <a:lumMod val="65000"/>
                </a:schemeClr>
              </a:solidFill>
            </a:endParaRPr>
          </a:p>
        </p:txBody>
      </p:sp>
      <p:sp>
        <p:nvSpPr>
          <p:cNvPr id="7" name="Titre 1">
            <a:extLst>
              <a:ext uri="{FF2B5EF4-FFF2-40B4-BE49-F238E27FC236}">
                <a16:creationId xmlns:a16="http://schemas.microsoft.com/office/drawing/2014/main" id="{BC61AA38-4F4E-17C3-3303-4D800E517952}"/>
              </a:ext>
            </a:extLst>
          </p:cNvPr>
          <p:cNvSpPr>
            <a:spLocks noGrp="1"/>
          </p:cNvSpPr>
          <p:nvPr>
            <p:ph type="title"/>
          </p:nvPr>
        </p:nvSpPr>
        <p:spPr>
          <a:xfrm>
            <a:off x="0" y="0"/>
            <a:ext cx="10972800" cy="711200"/>
          </a:xfrm>
        </p:spPr>
        <p:txBody>
          <a:bodyPr/>
          <a:lstStyle/>
          <a:p>
            <a:pPr algn="l"/>
            <a:r>
              <a:rPr lang="fr-FR" sz="3200" dirty="0">
                <a:latin typeface="Montserrat"/>
              </a:rPr>
              <a:t>Slide 5.1 – Foncier – Action foncière</a:t>
            </a:r>
            <a:endParaRPr lang="fr-FR" dirty="0">
              <a:latin typeface="Montserrat"/>
            </a:endParaRPr>
          </a:p>
        </p:txBody>
      </p:sp>
      <p:sp>
        <p:nvSpPr>
          <p:cNvPr id="4" name="Espace réservé du contenu 3">
            <a:extLst>
              <a:ext uri="{FF2B5EF4-FFF2-40B4-BE49-F238E27FC236}">
                <a16:creationId xmlns:a16="http://schemas.microsoft.com/office/drawing/2014/main" id="{67D0E16A-94D2-AD17-4A5E-567124CE13E0}"/>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val="30996882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0972800" cy="749300"/>
          </a:xfrm>
        </p:spPr>
        <p:txBody>
          <a:bodyPr/>
          <a:lstStyle/>
          <a:p>
            <a:pPr algn="l"/>
            <a:r>
              <a:rPr lang="fr-FR" sz="3200"/>
              <a:t>Slide 5.1 bis – Foncier – Action foncière de l’EPFIF</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262231"/>
            <a:ext cx="11198058" cy="4846469"/>
          </a:xfrm>
        </p:spPr>
        <p:txBody>
          <a:bodyPr anchor="t" anchorCtr="0">
            <a:noAutofit/>
          </a:bodyPr>
          <a:lstStyle/>
          <a:p>
            <a:pPr algn="just">
              <a:lnSpc>
                <a:spcPct val="107000"/>
              </a:lnSpc>
            </a:pPr>
            <a:r>
              <a:rPr lang="fr-FR" sz="1600" dirty="0">
                <a:latin typeface="Montserrat"/>
                <a:ea typeface="Calibri" panose="020F0502020204030204" pitchFamily="34" charset="0"/>
                <a:cs typeface="Times New Roman"/>
              </a:rPr>
              <a:t>Objectif : </a:t>
            </a:r>
            <a:r>
              <a:rPr lang="fr-FR" sz="1600" b="0" dirty="0">
                <a:latin typeface="Montserrat"/>
                <a:ea typeface="Calibri" panose="020F0502020204030204" pitchFamily="34" charset="0"/>
                <a:cs typeface="Times New Roman"/>
              </a:rPr>
              <a:t>Donner une vue d’ensemble sur le volet acquisitions foncières  </a:t>
            </a:r>
            <a:endParaRPr lang="fr-FR" sz="1600" b="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600" dirty="0">
                <a:latin typeface="Montserrat"/>
                <a:ea typeface="Calibri" panose="020F0502020204030204" pitchFamily="34" charset="0"/>
                <a:cs typeface="Times New Roman"/>
              </a:rPr>
              <a:t>Responsable de la rédaction : </a:t>
            </a:r>
            <a:r>
              <a:rPr lang="fr-FR" sz="1600" b="0" dirty="0">
                <a:latin typeface="Montserrat"/>
                <a:ea typeface="Calibri" panose="020F0502020204030204" pitchFamily="34" charset="0"/>
                <a:cs typeface="Times New Roman"/>
              </a:rPr>
              <a:t>DFP (préciser pilote)</a:t>
            </a:r>
          </a:p>
          <a:p>
            <a:pPr lvl="0" algn="just">
              <a:lnSpc>
                <a:spcPct val="107000"/>
              </a:lnSpc>
            </a:pPr>
            <a:r>
              <a:rPr lang="fr-FR" sz="1600" dirty="0">
                <a:effectLst/>
                <a:latin typeface="Montserrat"/>
                <a:ea typeface="Calibri" panose="020F0502020204030204" pitchFamily="34" charset="0"/>
                <a:cs typeface="Times New Roman"/>
              </a:rPr>
              <a:t>Données </a:t>
            </a:r>
            <a:r>
              <a:rPr lang="fr-FR" sz="1600" dirty="0">
                <a:latin typeface="Montserrat"/>
                <a:ea typeface="Calibri" panose="020F0502020204030204" pitchFamily="34" charset="0"/>
                <a:cs typeface="Times New Roman"/>
              </a:rPr>
              <a:t>intégrées :</a:t>
            </a:r>
          </a:p>
          <a:p>
            <a:pPr marL="285750" indent="-285750" algn="just">
              <a:lnSpc>
                <a:spcPct val="107000"/>
              </a:lnSpc>
              <a:buFont typeface="Calibri"/>
              <a:buChar char="-"/>
            </a:pPr>
            <a:r>
              <a:rPr lang="fr-FR" sz="1400" b="0" dirty="0">
                <a:solidFill>
                  <a:schemeClr val="tx1"/>
                </a:solidFill>
                <a:latin typeface="Montserrat"/>
                <a:cs typeface="Times New Roman"/>
              </a:rPr>
              <a:t> Date de signature et d'échéance de la CIF (si CIF GPA ou EPA ORSA) ou du protocole foncier (si CIF CT)</a:t>
            </a:r>
            <a:endParaRPr lang="en-US" sz="1400" b="0" dirty="0">
              <a:solidFill>
                <a:schemeClr val="tx1"/>
              </a:solidFill>
              <a:latin typeface="Montserrat"/>
              <a:cs typeface="Times New Roman"/>
            </a:endParaRPr>
          </a:p>
          <a:p>
            <a:pPr marL="342900" indent="-342900" algn="just">
              <a:lnSpc>
                <a:spcPct val="107000"/>
              </a:lnSpc>
              <a:buFontTx/>
              <a:buChar char="-"/>
            </a:pPr>
            <a:r>
              <a:rPr lang="fr-FR" sz="1400" b="0" dirty="0">
                <a:solidFill>
                  <a:schemeClr val="tx1"/>
                </a:solidFill>
                <a:latin typeface="Montserrat"/>
                <a:cs typeface="Times New Roman"/>
              </a:rPr>
              <a:t>Plan des propriétés foncières </a:t>
            </a:r>
          </a:p>
          <a:p>
            <a:pPr marL="342900" indent="-285750" algn="just">
              <a:lnSpc>
                <a:spcPct val="107000"/>
              </a:lnSpc>
              <a:buFont typeface="Calibri"/>
              <a:buChar char="-"/>
            </a:pPr>
            <a:r>
              <a:rPr lang="fr-FR" sz="1400" b="0" dirty="0">
                <a:solidFill>
                  <a:schemeClr val="tx1"/>
                </a:solidFill>
                <a:latin typeface="Montserrat"/>
                <a:ea typeface="Calibri" panose="020F0502020204030204" pitchFamily="34" charset="0"/>
                <a:cs typeface="Times New Roman"/>
              </a:rPr>
              <a:t>Tableau des acquisitions à réaliser auprès de l'EPFIF (avec date et conditions suspensives éventuelles) + prévisions d'acquisition </a:t>
            </a:r>
          </a:p>
          <a:p>
            <a:pPr marL="342900" indent="-285750" algn="just">
              <a:lnSpc>
                <a:spcPct val="107000"/>
              </a:lnSpc>
              <a:buFont typeface="Calibri"/>
              <a:buChar char="-"/>
            </a:pPr>
            <a:r>
              <a:rPr lang="fr-FR" sz="1400" b="0" dirty="0">
                <a:solidFill>
                  <a:schemeClr val="tx1"/>
                </a:solidFill>
                <a:latin typeface="Montserrat"/>
                <a:ea typeface="Calibri" panose="020F0502020204030204" pitchFamily="34" charset="0"/>
                <a:cs typeface="Times New Roman"/>
              </a:rPr>
              <a:t>Plan de phasage (si existant)</a:t>
            </a:r>
            <a:endParaRPr lang="fr-FR" dirty="0">
              <a:solidFill>
                <a:schemeClr val="tx1"/>
              </a:solidFill>
            </a:endParaRPr>
          </a:p>
          <a:p>
            <a:pPr marL="342900" indent="-342900" algn="just">
              <a:lnSpc>
                <a:spcPct val="107000"/>
              </a:lnSpc>
              <a:buFontTx/>
              <a:buChar char="-"/>
            </a:pPr>
            <a:r>
              <a:rPr lang="fr-FR" sz="1400" b="0" dirty="0">
                <a:solidFill>
                  <a:schemeClr val="tx1"/>
                </a:solidFill>
                <a:latin typeface="Montserrat"/>
                <a:ea typeface="Calibri" panose="020F0502020204030204" pitchFamily="34" charset="0"/>
                <a:cs typeface="Times New Roman"/>
              </a:rPr>
              <a:t>CRACL et historique des CRACL sur 4 ans</a:t>
            </a:r>
            <a:endParaRPr lang="fr-FR" sz="1400" b="0" dirty="0">
              <a:solidFill>
                <a:schemeClr val="tx1"/>
              </a:solidFill>
              <a:cs typeface="Times New Roman"/>
            </a:endParaRPr>
          </a:p>
          <a:p>
            <a:pPr marL="285750" indent="-285750" algn="just">
              <a:lnSpc>
                <a:spcPct val="107000"/>
              </a:lnSpc>
              <a:buFont typeface="Calibri"/>
              <a:buChar char="-"/>
            </a:pPr>
            <a:r>
              <a:rPr lang="fr-FR" sz="1400" b="0" dirty="0">
                <a:solidFill>
                  <a:schemeClr val="tx1"/>
                </a:solidFill>
                <a:latin typeface="Montserrat"/>
                <a:cs typeface="Times New Roman"/>
              </a:rPr>
              <a:t> Zooms sur les acquisitions à enjeux N et N+1</a:t>
            </a:r>
            <a:endParaRPr lang="en-US" sz="1400" b="0" dirty="0">
              <a:solidFill>
                <a:schemeClr val="tx1"/>
              </a:solidFill>
              <a:latin typeface="Montserrat"/>
              <a:cs typeface="Times New Roman"/>
            </a:endParaRPr>
          </a:p>
          <a:p>
            <a:pPr marL="285750" indent="-285750" algn="just">
              <a:lnSpc>
                <a:spcPct val="107000"/>
              </a:lnSpc>
              <a:buFont typeface="Calibri"/>
              <a:buChar char="-"/>
            </a:pPr>
            <a:endParaRPr lang="fr-FR" sz="1400" b="0" dirty="0">
              <a:solidFill>
                <a:schemeClr val="tx1"/>
              </a:solidFill>
              <a:latin typeface="Montserrat"/>
              <a:ea typeface="Calibri" panose="020F0502020204030204" pitchFamily="34" charset="0"/>
              <a:cs typeface="Times New Roman"/>
            </a:endParaRPr>
          </a:p>
          <a:p>
            <a:pPr marL="342900" lvl="0" indent="-342900" algn="just">
              <a:lnSpc>
                <a:spcPct val="107000"/>
              </a:lnSpc>
              <a:buFontTx/>
              <a:buChar char="-"/>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indent="-342900" algn="just">
              <a:lnSpc>
                <a:spcPct val="107000"/>
              </a:lnSpc>
              <a:buFontTx/>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dirty="0" smtClean="0">
                <a:solidFill>
                  <a:schemeClr val="bg1">
                    <a:lumMod val="65000"/>
                  </a:schemeClr>
                </a:solidFill>
              </a:rPr>
              <a:pPr/>
              <a:t>101</a:t>
            </a:fld>
            <a:endParaRPr lang="fr-FR" dirty="0">
              <a:solidFill>
                <a:schemeClr val="bg1">
                  <a:lumMod val="65000"/>
                </a:schemeClr>
              </a:solidFill>
            </a:endParaRPr>
          </a:p>
        </p:txBody>
      </p:sp>
    </p:spTree>
    <p:extLst>
      <p:ext uri="{BB962C8B-B14F-4D97-AF65-F5344CB8AC3E}">
        <p14:creationId xmlns:p14="http://schemas.microsoft.com/office/powerpoint/2010/main" val="358455464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102</a:t>
            </a:fld>
            <a:endParaRPr lang="fr-FR">
              <a:solidFill>
                <a:schemeClr val="bg1">
                  <a:lumMod val="65000"/>
                </a:schemeClr>
              </a:solidFill>
            </a:endParaRPr>
          </a:p>
        </p:txBody>
      </p:sp>
      <p:sp>
        <p:nvSpPr>
          <p:cNvPr id="7" name="Titre 1">
            <a:extLst>
              <a:ext uri="{FF2B5EF4-FFF2-40B4-BE49-F238E27FC236}">
                <a16:creationId xmlns:a16="http://schemas.microsoft.com/office/drawing/2014/main" id="{BC61AA38-4F4E-17C3-3303-4D800E517952}"/>
              </a:ext>
            </a:extLst>
          </p:cNvPr>
          <p:cNvSpPr>
            <a:spLocks noGrp="1"/>
          </p:cNvSpPr>
          <p:nvPr>
            <p:ph type="title"/>
          </p:nvPr>
        </p:nvSpPr>
        <p:spPr>
          <a:xfrm>
            <a:off x="0" y="0"/>
            <a:ext cx="10972800" cy="711200"/>
          </a:xfrm>
        </p:spPr>
        <p:txBody>
          <a:bodyPr/>
          <a:lstStyle/>
          <a:p>
            <a:pPr algn="l"/>
            <a:r>
              <a:rPr lang="fr-FR" sz="3200" dirty="0">
                <a:latin typeface="Montserrat"/>
              </a:rPr>
              <a:t>Slide 5.1 bis – Action foncière de l'EPFIF</a:t>
            </a:r>
            <a:endParaRPr lang="fr-FR" dirty="0">
              <a:latin typeface="Montserrat"/>
            </a:endParaRPr>
          </a:p>
        </p:txBody>
      </p:sp>
      <p:sp>
        <p:nvSpPr>
          <p:cNvPr id="4" name="Espace réservé du contenu 3">
            <a:extLst>
              <a:ext uri="{FF2B5EF4-FFF2-40B4-BE49-F238E27FC236}">
                <a16:creationId xmlns:a16="http://schemas.microsoft.com/office/drawing/2014/main" id="{67D0E16A-94D2-AD17-4A5E-567124CE13E0}"/>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val="30462291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1582400" cy="637309"/>
          </a:xfrm>
        </p:spPr>
        <p:txBody>
          <a:bodyPr>
            <a:normAutofit fontScale="90000"/>
          </a:bodyPr>
          <a:lstStyle/>
          <a:p>
            <a:pPr algn="l"/>
            <a:r>
              <a:rPr lang="fr-FR" sz="3200"/>
              <a:t>Slide 5.2 – Evictions commerciales et transferts d’activités</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4846469"/>
          </a:xfrm>
        </p:spPr>
        <p:txBody>
          <a:bodyPr anchor="t" anchorCtr="0">
            <a:noAutofit/>
          </a:bodyPr>
          <a:lstStyle/>
          <a:p>
            <a:pPr algn="just">
              <a:lnSpc>
                <a:spcPct val="107000"/>
              </a:lnSpc>
            </a:pPr>
            <a:r>
              <a:rPr lang="fr-FR" sz="1600" dirty="0">
                <a:latin typeface="Montserrat"/>
                <a:ea typeface="Calibri" panose="020F0502020204030204" pitchFamily="34" charset="0"/>
                <a:cs typeface="Times New Roman"/>
              </a:rPr>
              <a:t>Objectif : </a:t>
            </a:r>
            <a:r>
              <a:rPr lang="fr-FR" sz="1600" b="0" dirty="0">
                <a:latin typeface="Montserrat"/>
                <a:ea typeface="Calibri" panose="020F0502020204030204" pitchFamily="34" charset="0"/>
                <a:cs typeface="Times New Roman"/>
              </a:rPr>
              <a:t>Donner une vue d’ensemble sur les enjeux liés aux évictions commerciales et transferts d’activité (libération du site)  </a:t>
            </a:r>
            <a:endParaRPr lang="fr-FR" sz="1600" b="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600" dirty="0">
                <a:latin typeface="Montserrat"/>
                <a:ea typeface="Calibri" panose="020F0502020204030204" pitchFamily="34" charset="0"/>
                <a:cs typeface="Times New Roman"/>
              </a:rPr>
              <a:t>Responsable de la rédaction : </a:t>
            </a:r>
            <a:r>
              <a:rPr lang="fr-FR" sz="1600" b="0" dirty="0">
                <a:latin typeface="Montserrat"/>
                <a:ea typeface="Calibri" panose="020F0502020204030204" pitchFamily="34" charset="0"/>
                <a:cs typeface="Times New Roman"/>
              </a:rPr>
              <a:t>DFP (préciser pilote)</a:t>
            </a:r>
          </a:p>
          <a:p>
            <a:pPr lvl="0" algn="just">
              <a:lnSpc>
                <a:spcPct val="107000"/>
              </a:lnSpc>
            </a:pPr>
            <a:r>
              <a:rPr lang="fr-FR" sz="1600" dirty="0">
                <a:latin typeface="Montserrat"/>
                <a:cs typeface="Times New Roman"/>
              </a:rPr>
              <a:t>Données intégrées :</a:t>
            </a:r>
          </a:p>
          <a:p>
            <a:pPr marL="342900" lvl="1" indent="-342900" algn="just">
              <a:lnSpc>
                <a:spcPct val="107000"/>
              </a:lnSpc>
              <a:buFontTx/>
              <a:buChar char="-"/>
            </a:pPr>
            <a:r>
              <a:rPr lang="fr-FR" sz="1400" b="0" dirty="0">
                <a:solidFill>
                  <a:schemeClr val="tx1"/>
                </a:solidFill>
                <a:latin typeface="Montserrat"/>
                <a:cs typeface="Times New Roman"/>
              </a:rPr>
              <a:t>Plan de localisation des locataires à évincer</a:t>
            </a:r>
          </a:p>
          <a:p>
            <a:pPr marL="342900" lvl="1" indent="-342900" algn="just">
              <a:lnSpc>
                <a:spcPct val="107000"/>
              </a:lnSpc>
              <a:buFontTx/>
              <a:buChar char="-"/>
            </a:pPr>
            <a:r>
              <a:rPr lang="fr-FR" sz="1400" b="0" dirty="0">
                <a:solidFill>
                  <a:schemeClr val="tx1"/>
                </a:solidFill>
                <a:latin typeface="Montserrat"/>
                <a:cs typeface="Times New Roman"/>
              </a:rPr>
              <a:t>Tableau d'avancement des évictions (date effective ou date prévisionnelle)</a:t>
            </a:r>
          </a:p>
          <a:p>
            <a:pPr marL="285750" indent="-285750" algn="just">
              <a:lnSpc>
                <a:spcPct val="107000"/>
              </a:lnSpc>
              <a:buFont typeface="Calibri,Sans-Serif"/>
              <a:buChar char="-"/>
            </a:pPr>
            <a:r>
              <a:rPr lang="fr-FR" sz="1400" b="0">
                <a:solidFill>
                  <a:schemeClr val="tx1"/>
                </a:solidFill>
                <a:latin typeface="Montserrat"/>
                <a:cs typeface="Times New Roman"/>
              </a:rPr>
              <a:t> Zooms sur les dossiers à enjeux N et N+1</a:t>
            </a:r>
            <a:endParaRPr lang="en-US" sz="1400" b="0">
              <a:solidFill>
                <a:schemeClr val="tx1"/>
              </a:solidFill>
              <a:latin typeface="Montserrat"/>
              <a:cs typeface="Times New Roman"/>
            </a:endParaRPr>
          </a:p>
          <a:p>
            <a:pPr marL="342900" lvl="1" indent="-342900" algn="just">
              <a:lnSpc>
                <a:spcPct val="107000"/>
              </a:lnSpc>
              <a:buFontTx/>
              <a:buChar char="-"/>
            </a:pPr>
            <a:endParaRPr lang="fr-FR" sz="1400" b="0" dirty="0">
              <a:solidFill>
                <a:schemeClr val="tx1"/>
              </a:solidFill>
              <a:latin typeface="Montserrat"/>
              <a:cs typeface="Times New Roman"/>
            </a:endParaRPr>
          </a:p>
          <a:p>
            <a:pPr marL="342900" lvl="0" indent="-342900" algn="just">
              <a:lnSpc>
                <a:spcPct val="107000"/>
              </a:lnSpc>
              <a:buFontTx/>
              <a:buChar char="-"/>
            </a:pPr>
            <a:endParaRPr lang="fr-FR" sz="1400" b="0" dirty="0">
              <a:solidFill>
                <a:schemeClr val="tx1"/>
              </a:solidFill>
              <a:highlight>
                <a:srgbClr val="FFFF00"/>
              </a:highlight>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103</a:t>
            </a:fld>
            <a:endParaRPr lang="fr-FR">
              <a:solidFill>
                <a:schemeClr val="bg1">
                  <a:lumMod val="65000"/>
                </a:schemeClr>
              </a:solidFill>
            </a:endParaRPr>
          </a:p>
        </p:txBody>
      </p:sp>
    </p:spTree>
    <p:extLst>
      <p:ext uri="{BB962C8B-B14F-4D97-AF65-F5344CB8AC3E}">
        <p14:creationId xmlns:p14="http://schemas.microsoft.com/office/powerpoint/2010/main" val="203168622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104</a:t>
            </a:fld>
            <a:endParaRPr lang="fr-FR">
              <a:solidFill>
                <a:schemeClr val="bg1">
                  <a:lumMod val="65000"/>
                </a:schemeClr>
              </a:solidFill>
            </a:endParaRPr>
          </a:p>
        </p:txBody>
      </p:sp>
      <p:sp>
        <p:nvSpPr>
          <p:cNvPr id="7" name="Titre 1">
            <a:extLst>
              <a:ext uri="{FF2B5EF4-FFF2-40B4-BE49-F238E27FC236}">
                <a16:creationId xmlns:a16="http://schemas.microsoft.com/office/drawing/2014/main" id="{BC61AA38-4F4E-17C3-3303-4D800E517952}"/>
              </a:ext>
            </a:extLst>
          </p:cNvPr>
          <p:cNvSpPr>
            <a:spLocks noGrp="1"/>
          </p:cNvSpPr>
          <p:nvPr>
            <p:ph type="title"/>
          </p:nvPr>
        </p:nvSpPr>
        <p:spPr>
          <a:xfrm>
            <a:off x="0" y="0"/>
            <a:ext cx="12193731" cy="1066222"/>
          </a:xfrm>
        </p:spPr>
        <p:txBody>
          <a:bodyPr>
            <a:normAutofit/>
          </a:bodyPr>
          <a:lstStyle/>
          <a:p>
            <a:pPr algn="l"/>
            <a:r>
              <a:rPr lang="fr-FR" sz="2900" dirty="0">
                <a:latin typeface="Montserrat"/>
              </a:rPr>
              <a:t>Slide 5.2 – Evictions commerciales et transferts d’activités</a:t>
            </a:r>
            <a:endParaRPr lang="fr-FR" sz="2900" b="0" dirty="0">
              <a:latin typeface="Montserrat"/>
            </a:endParaRPr>
          </a:p>
        </p:txBody>
      </p:sp>
      <p:sp>
        <p:nvSpPr>
          <p:cNvPr id="4" name="Espace réservé du contenu 3">
            <a:extLst>
              <a:ext uri="{FF2B5EF4-FFF2-40B4-BE49-F238E27FC236}">
                <a16:creationId xmlns:a16="http://schemas.microsoft.com/office/drawing/2014/main" id="{67D0E16A-94D2-AD17-4A5E-567124CE13E0}"/>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val="75623503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9CE58E8B-B486-50A4-3A80-708783868BCA}"/>
              </a:ext>
            </a:extLst>
          </p:cNvPr>
          <p:cNvSpPr>
            <a:spLocks noGrp="1"/>
          </p:cNvSpPr>
          <p:nvPr>
            <p:ph type="ftr" sz="quarter" idx="11"/>
          </p:nvPr>
        </p:nvSpPr>
        <p:spPr/>
        <p:txBody>
          <a:bodyPr/>
          <a:lstStyle/>
          <a:p>
            <a:r>
              <a:rPr lang="fr-FR"/>
              <a:t>PRÉSENTATION CORPORATE - Grand Paris Aménagement</a:t>
            </a:r>
          </a:p>
        </p:txBody>
      </p:sp>
      <p:sp>
        <p:nvSpPr>
          <p:cNvPr id="5" name="Espace réservé du numéro de diapositive 4">
            <a:extLst>
              <a:ext uri="{FF2B5EF4-FFF2-40B4-BE49-F238E27FC236}">
                <a16:creationId xmlns:a16="http://schemas.microsoft.com/office/drawing/2014/main" id="{93006BBA-A513-96E4-9A79-76E5F26ABDE1}"/>
              </a:ext>
            </a:extLst>
          </p:cNvPr>
          <p:cNvSpPr>
            <a:spLocks noGrp="1"/>
          </p:cNvSpPr>
          <p:nvPr>
            <p:ph type="sldNum" sz="quarter" idx="12"/>
          </p:nvPr>
        </p:nvSpPr>
        <p:spPr/>
        <p:txBody>
          <a:bodyPr/>
          <a:lstStyle/>
          <a:p>
            <a:fld id="{FA744E0A-3EEC-924D-9FCF-6630CD724768}" type="slidenum">
              <a:rPr lang="fr-FR" smtClean="0"/>
              <a:pPr/>
              <a:t>105</a:t>
            </a:fld>
            <a:endParaRPr lang="fr-FR"/>
          </a:p>
        </p:txBody>
      </p:sp>
      <p:sp>
        <p:nvSpPr>
          <p:cNvPr id="6" name="Espace réservé de la date 5">
            <a:extLst>
              <a:ext uri="{FF2B5EF4-FFF2-40B4-BE49-F238E27FC236}">
                <a16:creationId xmlns:a16="http://schemas.microsoft.com/office/drawing/2014/main" id="{17211420-0413-9D09-9353-B9BB2C817D68}"/>
              </a:ext>
            </a:extLst>
          </p:cNvPr>
          <p:cNvSpPr>
            <a:spLocks noGrp="1"/>
          </p:cNvSpPr>
          <p:nvPr>
            <p:ph type="dt" sz="half" idx="10"/>
          </p:nvPr>
        </p:nvSpPr>
        <p:spPr/>
        <p:txBody>
          <a:bodyPr/>
          <a:lstStyle/>
          <a:p>
            <a:fld id="{C88A8FBB-5148-D64B-9D1F-F136A42DBCD3}" type="datetime1">
              <a:rPr lang="fr-FR" smtClean="0"/>
              <a:t>27/01/2025</a:t>
            </a:fld>
            <a:endParaRPr lang="fr-FR"/>
          </a:p>
        </p:txBody>
      </p:sp>
      <p:sp>
        <p:nvSpPr>
          <p:cNvPr id="8" name="Titre 1">
            <a:extLst>
              <a:ext uri="{FF2B5EF4-FFF2-40B4-BE49-F238E27FC236}">
                <a16:creationId xmlns:a16="http://schemas.microsoft.com/office/drawing/2014/main" id="{899E0725-95F1-37C2-0AAB-B699E9ACD8D8}"/>
              </a:ext>
            </a:extLst>
          </p:cNvPr>
          <p:cNvSpPr>
            <a:spLocks noGrp="1"/>
          </p:cNvSpPr>
          <p:nvPr>
            <p:ph type="title"/>
          </p:nvPr>
        </p:nvSpPr>
        <p:spPr>
          <a:xfrm>
            <a:off x="0" y="0"/>
            <a:ext cx="11582400" cy="775855"/>
          </a:xfrm>
        </p:spPr>
        <p:txBody>
          <a:bodyPr/>
          <a:lstStyle/>
          <a:p>
            <a:pPr algn="l"/>
            <a:r>
              <a:rPr lang="fr-FR" sz="3200" dirty="0">
                <a:latin typeface="Montserrat"/>
              </a:rPr>
              <a:t>Slide 5.3. – Coûts de</a:t>
            </a:r>
            <a:r>
              <a:rPr lang="fr-FR" sz="2900" dirty="0">
                <a:latin typeface="Montserrat"/>
              </a:rPr>
              <a:t> maîtrise foncière</a:t>
            </a:r>
            <a:endParaRPr lang="fr-FR" sz="2900" b="0" dirty="0">
              <a:latin typeface="Montserrat"/>
            </a:endParaRPr>
          </a:p>
        </p:txBody>
      </p:sp>
      <p:sp>
        <p:nvSpPr>
          <p:cNvPr id="12" name="Espace réservé du contenu 2">
            <a:extLst>
              <a:ext uri="{FF2B5EF4-FFF2-40B4-BE49-F238E27FC236}">
                <a16:creationId xmlns:a16="http://schemas.microsoft.com/office/drawing/2014/main" id="{32F4DFAF-4F16-A4A4-1E61-60B4E0C13152}"/>
              </a:ext>
            </a:extLst>
          </p:cNvPr>
          <p:cNvSpPr txBox="1">
            <a:spLocks/>
          </p:cNvSpPr>
          <p:nvPr/>
        </p:nvSpPr>
        <p:spPr>
          <a:xfrm>
            <a:off x="494270" y="1509881"/>
            <a:ext cx="11198058" cy="4846469"/>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600" dirty="0">
                <a:latin typeface="Montserrat"/>
                <a:ea typeface="Calibri" panose="020F0502020204030204" pitchFamily="34" charset="0"/>
                <a:cs typeface="Times New Roman"/>
              </a:rPr>
              <a:t>Objectif : </a:t>
            </a:r>
            <a:r>
              <a:rPr lang="fr-FR" sz="1600" b="0" dirty="0">
                <a:latin typeface="Montserrat"/>
                <a:ea typeface="Calibri" panose="020F0502020204030204" pitchFamily="34" charset="0"/>
                <a:cs typeface="Times New Roman"/>
              </a:rPr>
              <a:t>Donner une vue d’ensemble sur les enjeux liés à la maîtrise foncière (acquisition + éviction)</a:t>
            </a:r>
            <a:endParaRPr lang="fr-FR" sz="1600" b="0" dirty="0">
              <a:latin typeface="Montserrat" panose="00000500000000000000" pitchFamily="2" charset="0"/>
              <a:ea typeface="Calibri" panose="020F0502020204030204" pitchFamily="34" charset="0"/>
              <a:cs typeface="Times New Roman" panose="02020603050405020304" pitchFamily="18" charset="0"/>
            </a:endParaRPr>
          </a:p>
          <a:p>
            <a:pPr algn="just">
              <a:lnSpc>
                <a:spcPct val="107000"/>
              </a:lnSpc>
            </a:pPr>
            <a:r>
              <a:rPr lang="fr-FR" sz="1600" dirty="0">
                <a:latin typeface="Montserrat"/>
                <a:ea typeface="Calibri" panose="020F0502020204030204" pitchFamily="34" charset="0"/>
                <a:cs typeface="Times New Roman"/>
              </a:rPr>
              <a:t>Responsable de la rédaction : </a:t>
            </a:r>
            <a:r>
              <a:rPr lang="fr-FR" sz="1600" b="0" dirty="0">
                <a:latin typeface="Montserrat"/>
                <a:ea typeface="Calibri" panose="020F0502020204030204" pitchFamily="34" charset="0"/>
                <a:cs typeface="Times New Roman"/>
              </a:rPr>
              <a:t>DFP (préciser pilote)</a:t>
            </a:r>
            <a:endParaRPr lang="fr-FR" sz="1600" b="0">
              <a:latin typeface="Montserrat" panose="00000500000000000000" pitchFamily="2" charset="0"/>
              <a:ea typeface="Calibri" panose="020F0502020204030204" pitchFamily="34" charset="0"/>
              <a:cs typeface="Times New Roman" panose="02020603050405020304" pitchFamily="18" charset="0"/>
            </a:endParaRPr>
          </a:p>
          <a:p>
            <a:pPr algn="just">
              <a:lnSpc>
                <a:spcPct val="107000"/>
              </a:lnSpc>
            </a:pPr>
            <a:r>
              <a:rPr lang="fr-FR" sz="1600" dirty="0">
                <a:latin typeface="Montserrat"/>
                <a:ea typeface="Calibri" panose="020F0502020204030204" pitchFamily="34" charset="0"/>
                <a:cs typeface="Times New Roman"/>
              </a:rPr>
              <a:t>Données intégrées :</a:t>
            </a:r>
          </a:p>
          <a:p>
            <a:pPr marL="285750" indent="-285750" algn="just">
              <a:lnSpc>
                <a:spcPct val="107000"/>
              </a:lnSpc>
              <a:buFont typeface="Calibri"/>
              <a:buChar char="-"/>
            </a:pPr>
            <a:r>
              <a:rPr lang="fr-FR" sz="1400" b="0" dirty="0">
                <a:solidFill>
                  <a:schemeClr val="tx1"/>
                </a:solidFill>
                <a:latin typeface="Montserrat"/>
                <a:ea typeface="Calibri" panose="020F0502020204030204" pitchFamily="34" charset="0"/>
                <a:cs typeface="Times New Roman"/>
              </a:rPr>
              <a:t>Estimation acquisitions (avec date de mise à jour et source + évolution sur 4 ans du poste foncier)</a:t>
            </a:r>
            <a:endParaRPr lang="fr-FR" sz="1400" b="0" dirty="0">
              <a:solidFill>
                <a:schemeClr val="tx1"/>
              </a:solidFill>
              <a:latin typeface="Montserrat" panose="00000500000000000000" pitchFamily="2" charset="0"/>
              <a:ea typeface="Calibri" panose="020F0502020204030204" pitchFamily="34" charset="0"/>
              <a:cs typeface="Times New Roman" panose="02020603050405020304" pitchFamily="18" charset="0"/>
            </a:endParaRPr>
          </a:p>
          <a:p>
            <a:pPr marL="285750" indent="-285750" algn="just">
              <a:lnSpc>
                <a:spcPct val="107000"/>
              </a:lnSpc>
              <a:buFont typeface="Calibri,Sans-Serif"/>
              <a:buChar char="-"/>
            </a:pPr>
            <a:r>
              <a:rPr lang="fr-FR" sz="1400" b="0" dirty="0">
                <a:solidFill>
                  <a:schemeClr val="tx1"/>
                </a:solidFill>
                <a:latin typeface="Montserrat"/>
                <a:cs typeface="Times New Roman"/>
              </a:rPr>
              <a:t>Estimation acquisitions EPFIF (avec date de mise à jour et source + évolution sur 4 ans du poste foncier)</a:t>
            </a:r>
          </a:p>
          <a:p>
            <a:pPr marL="285750" indent="-285750" algn="just">
              <a:lnSpc>
                <a:spcPct val="107000"/>
              </a:lnSpc>
              <a:buFont typeface="Calibri"/>
              <a:buChar char="-"/>
            </a:pPr>
            <a:r>
              <a:rPr lang="fr-FR" sz="1400" b="0" dirty="0">
                <a:solidFill>
                  <a:schemeClr val="tx1"/>
                </a:solidFill>
                <a:latin typeface="Montserrat"/>
                <a:cs typeface="Times New Roman"/>
              </a:rPr>
              <a:t>Estimation évictions (avec date de mise à jour et source + évolution sur 4 ans du poste foncier)</a:t>
            </a:r>
            <a:endParaRPr lang="fr-FR" sz="1400" b="0" dirty="0">
              <a:solidFill>
                <a:schemeClr val="tx1"/>
              </a:solidFill>
              <a:latin typeface="Arial"/>
              <a:cs typeface="Arial"/>
            </a:endParaRPr>
          </a:p>
          <a:p>
            <a:pPr marL="285750" indent="-285750" algn="just">
              <a:lnSpc>
                <a:spcPct val="107000"/>
              </a:lnSpc>
              <a:buFont typeface="Calibri"/>
              <a:buChar char="-"/>
            </a:pPr>
            <a:r>
              <a:rPr lang="fr-FR" sz="1400" b="0" dirty="0">
                <a:solidFill>
                  <a:schemeClr val="tx1"/>
                </a:solidFill>
                <a:latin typeface="Montserrat"/>
                <a:cs typeface="Times New Roman"/>
              </a:rPr>
              <a:t>Aléas fonciers pris en compte au bilan</a:t>
            </a:r>
            <a:endParaRPr lang="fr-FR" sz="1400" b="0" dirty="0">
              <a:solidFill>
                <a:schemeClr val="tx1"/>
              </a:solidFill>
              <a:latin typeface="Montserrat"/>
              <a:ea typeface="Calibri" panose="020F0502020204030204" pitchFamily="34" charset="0"/>
              <a:cs typeface="Times New Roman"/>
            </a:endParaRPr>
          </a:p>
          <a:p>
            <a:pPr marL="285750" indent="-285750" algn="just">
              <a:lnSpc>
                <a:spcPct val="107000"/>
              </a:lnSpc>
              <a:buFont typeface="Calibri"/>
              <a:buChar char="-"/>
            </a:pPr>
            <a:endParaRPr lang="fr-FR" sz="1400" b="0" strike="sngStrike" dirty="0">
              <a:solidFill>
                <a:srgbClr val="221454"/>
              </a:solidFill>
              <a:highlight>
                <a:srgbClr val="FFFF00"/>
              </a:highlight>
              <a:latin typeface="Arial"/>
              <a:ea typeface="Calibri" panose="020F0502020204030204" pitchFamily="34" charset="0"/>
              <a:cs typeface="Arial"/>
            </a:endParaRPr>
          </a:p>
          <a:p>
            <a:pPr marL="342900" indent="-342900" algn="just">
              <a:lnSpc>
                <a:spcPct val="107000"/>
              </a:lnSpc>
              <a:buFontTx/>
              <a:buChar char="-"/>
            </a:pPr>
            <a:endParaRPr lang="fr-FR" dirty="0">
              <a:ea typeface="Calibri" panose="020F0502020204030204" pitchFamily="34" charset="0"/>
              <a:cs typeface="Times New Roman" panose="02020603050405020304" pitchFamily="18" charset="0"/>
            </a:endParaRPr>
          </a:p>
          <a:p>
            <a:pPr marL="342900" indent="-342900" algn="just">
              <a:lnSpc>
                <a:spcPct val="107000"/>
              </a:lnSpc>
              <a:buFontTx/>
              <a:buChar char="-"/>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0302125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8672945" cy="846349"/>
          </a:xfrm>
        </p:spPr>
        <p:txBody>
          <a:bodyPr>
            <a:normAutofit fontScale="90000"/>
          </a:bodyPr>
          <a:lstStyle/>
          <a:p>
            <a:pPr algn="l"/>
            <a:r>
              <a:rPr lang="fr-FR" sz="3200" dirty="0"/>
              <a:t>5.3.1. Evolutions à terminaison – Maîtrise foncière  </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182380" y="2340500"/>
            <a:ext cx="11887200" cy="3405136"/>
          </a:xfrm>
        </p:spPr>
        <p:txBody>
          <a:bodyPr anchor="t" anchorCtr="0">
            <a:normAutofit lnSpcReduction="10000"/>
          </a:bodyPr>
          <a:lstStyle/>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Principales évolutions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 poste </a:t>
            </a:r>
            <a:r>
              <a:rPr lang="fr-FR" sz="12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de dépense </a:t>
            </a:r>
            <a:r>
              <a:rPr lang="fr-FR" sz="1200" b="0" dirty="0">
                <a:latin typeface="Montserrat" panose="00000500000000000000" pitchFamily="2" charset="0"/>
                <a:ea typeface="Calibri" panose="020F0502020204030204" pitchFamily="34" charset="0"/>
                <a:cs typeface="Times New Roman" panose="02020603050405020304" pitchFamily="18" charset="0"/>
              </a:rPr>
              <a:t>« acquisition (A) » est inchangé, en baisse, en hausse (éventuellement légère, forte) de +/-XX%, soit +/-XX k€ HT, s’établissant à … M€ HT. Cette évolution est due à une augmentation, une baisse du poste XXXX.</a:t>
            </a:r>
          </a:p>
          <a:p>
            <a:pPr algn="just">
              <a:lnSpc>
                <a:spcPct val="107000"/>
              </a:lnSpc>
            </a:pPr>
            <a:r>
              <a:rPr lang="fr-FR" sz="1200" b="0" dirty="0">
                <a:highlight>
                  <a:srgbClr val="FFFF00"/>
                </a:highlight>
                <a:latin typeface="Montserrat"/>
                <a:cs typeface="Times New Roman"/>
              </a:rPr>
              <a:t>Le poste </a:t>
            </a:r>
            <a:r>
              <a:rPr lang="fr-FR" sz="1200" b="0" dirty="0">
                <a:solidFill>
                  <a:srgbClr val="EA515A"/>
                </a:solidFill>
                <a:highlight>
                  <a:srgbClr val="FFFF00"/>
                </a:highlight>
                <a:latin typeface="Montserrat"/>
                <a:cs typeface="Times New Roman"/>
              </a:rPr>
              <a:t>de dépense </a:t>
            </a:r>
            <a:r>
              <a:rPr lang="fr-FR" sz="1200" b="0" dirty="0">
                <a:highlight>
                  <a:srgbClr val="FFFF00"/>
                </a:highlight>
                <a:latin typeface="Montserrat"/>
                <a:cs typeface="Times New Roman"/>
              </a:rPr>
              <a:t>« EVICTIONS » est inchangé, en baisse, en hausse (éventuellement légère, forte) de +/-XX%, soit +/-XX k€ HT, s’établissant à … M€ HT. Cette évolution est due à une augmentation, une baisse du poste XXXX.</a:t>
            </a:r>
            <a:endParaRPr lang="fr-FR" dirty="0">
              <a:highlight>
                <a:srgbClr val="FFFF00"/>
              </a:highlight>
              <a:latin typeface="Montserrat"/>
              <a:cs typeface="Times New Roman"/>
            </a:endParaRPr>
          </a:p>
          <a:p>
            <a:pPr algn="just">
              <a:lnSpc>
                <a:spcPct val="107000"/>
              </a:lnSpc>
            </a:pPr>
            <a:endParaRPr lang="fr-FR" sz="1200" b="0" dirty="0">
              <a:latin typeface="Montserrat"/>
              <a:ea typeface="Calibri" panose="020F0502020204030204" pitchFamily="34" charset="0"/>
              <a:cs typeface="Times New Roman"/>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Aléas spécifiques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Les aléas pour le poste « acquisition » sont stables, en baisse, en hausse de +/-XX%, soit +/-XX k€ HT, s’établissant à … M€ HT. Cette évolution est liée à une augmentation, une baisse du poste XXXX, la nécessité de couvrir telle ou telle nouvelle dépense, etc… </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Optimisations identifiées</a:t>
            </a:r>
          </a:p>
          <a:p>
            <a:pPr lvl="0"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À N+1</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les résultats des études de pollutions des sols, etc… devraient permettre une optimisation d’environ + XX k€ HT. </a:t>
            </a:r>
          </a:p>
          <a:p>
            <a:pPr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A terminaison</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les résultats des études de pollutions des sols, etc… devraient permettre une optimisation d’environ + XX k€ HT. </a:t>
            </a:r>
          </a:p>
          <a:p>
            <a:pPr lvl="0" algn="just">
              <a:lnSpc>
                <a:spcPct val="107000"/>
              </a:lnSpc>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106</a:t>
            </a:fld>
            <a:endParaRPr lang="fr-FR">
              <a:solidFill>
                <a:schemeClr val="bg1">
                  <a:lumMod val="65000"/>
                </a:schemeClr>
              </a:solidFill>
            </a:endParaRPr>
          </a:p>
        </p:txBody>
      </p:sp>
      <p:sp>
        <p:nvSpPr>
          <p:cNvPr id="6" name="Titre 1">
            <a:extLst>
              <a:ext uri="{FF2B5EF4-FFF2-40B4-BE49-F238E27FC236}">
                <a16:creationId xmlns:a16="http://schemas.microsoft.com/office/drawing/2014/main" id="{3C550214-8A48-41C9-AE7F-44F0ECFF79EF}"/>
              </a:ext>
            </a:extLst>
          </p:cNvPr>
          <p:cNvSpPr txBox="1">
            <a:spLocks/>
          </p:cNvSpPr>
          <p:nvPr/>
        </p:nvSpPr>
        <p:spPr>
          <a:xfrm>
            <a:off x="7789250"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dirty="0"/>
              <a:t>Nom opération – Commune – Code opérationnel</a:t>
            </a:r>
            <a:endParaRPr lang="fr-FR" dirty="0"/>
          </a:p>
        </p:txBody>
      </p:sp>
      <p:pic>
        <p:nvPicPr>
          <p:cNvPr id="1026" name="Image 12">
            <a:extLst>
              <a:ext uri="{FF2B5EF4-FFF2-40B4-BE49-F238E27FC236}">
                <a16:creationId xmlns:a16="http://schemas.microsoft.com/office/drawing/2014/main" id="{F75887A9-8282-ADA1-2425-EBD29E9542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380" y="993350"/>
            <a:ext cx="11887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4606279"/>
      </p:ext>
    </p:extLst>
  </p:cSld>
  <p:clrMapOvr>
    <a:masterClrMapping/>
  </p:clrMapOvr>
  <p:extLst>
    <p:ext uri="{6950BFC3-D8DA-4A85-94F7-54DA5524770B}">
      <p188:commentRel xmlns:p188="http://schemas.microsoft.com/office/powerpoint/2018/8/main" r:id="rId2"/>
    </p:ext>
  </p:extLs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0972800" cy="618836"/>
          </a:xfrm>
        </p:spPr>
        <p:txBody>
          <a:bodyPr/>
          <a:lstStyle/>
          <a:p>
            <a:pPr algn="l"/>
            <a:r>
              <a:rPr lang="fr-FR" sz="3200" dirty="0">
                <a:latin typeface="Montserrat"/>
              </a:rPr>
              <a:t>Slide 5.4 – Gestion </a:t>
            </a:r>
            <a:r>
              <a:rPr lang="fr-FR" sz="3200" dirty="0">
                <a:highlight>
                  <a:srgbClr val="00FFFF"/>
                </a:highlight>
                <a:latin typeface="Montserrat"/>
              </a:rPr>
              <a:t>patrimoniale</a:t>
            </a:r>
            <a:endParaRPr lang="fr-FR" dirty="0">
              <a:highlight>
                <a:srgbClr val="00FFFF"/>
              </a:highlight>
            </a:endParaRP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4846469"/>
          </a:xfrm>
        </p:spPr>
        <p:txBody>
          <a:bodyPr anchor="t" anchorCtr="0">
            <a:noAutofit/>
          </a:bodyPr>
          <a:lstStyle/>
          <a:p>
            <a:pPr algn="just">
              <a:lnSpc>
                <a:spcPct val="107000"/>
              </a:lnSpc>
            </a:pPr>
            <a:r>
              <a:rPr lang="fr-FR" sz="1600" dirty="0">
                <a:latin typeface="Montserrat"/>
                <a:ea typeface="Calibri" panose="020F0502020204030204" pitchFamily="34" charset="0"/>
                <a:cs typeface="Times New Roman"/>
              </a:rPr>
              <a:t>Objectif : </a:t>
            </a:r>
            <a:r>
              <a:rPr lang="fr-FR" sz="1600" b="0" dirty="0">
                <a:latin typeface="Montserrat"/>
                <a:ea typeface="Calibri" panose="020F0502020204030204" pitchFamily="34" charset="0"/>
                <a:cs typeface="Times New Roman"/>
              </a:rPr>
              <a:t>Donner une vue d’ensemble sur les enjeux liés au portage (gestion technique, impôts et taxes)</a:t>
            </a:r>
            <a:endParaRPr lang="fr-FR" sz="1600" b="0" dirty="0">
              <a:latin typeface="Montserrat" panose="00000500000000000000" pitchFamily="2" charset="0"/>
              <a:ea typeface="Calibri" panose="020F0502020204030204" pitchFamily="34" charset="0"/>
              <a:cs typeface="Times New Roman" panose="02020603050405020304" pitchFamily="18" charset="0"/>
            </a:endParaRPr>
          </a:p>
          <a:p>
            <a:pPr algn="just">
              <a:lnSpc>
                <a:spcPct val="107000"/>
              </a:lnSpc>
            </a:pPr>
            <a:r>
              <a:rPr lang="fr-FR" sz="1600" dirty="0">
                <a:latin typeface="Montserrat"/>
                <a:ea typeface="Calibri" panose="020F0502020204030204" pitchFamily="34" charset="0"/>
                <a:cs typeface="Times New Roman"/>
              </a:rPr>
              <a:t>Responsable de la rédaction : </a:t>
            </a:r>
            <a:r>
              <a:rPr lang="fr-FR" sz="1600" b="0" dirty="0">
                <a:latin typeface="Montserrat"/>
                <a:ea typeface="Calibri" panose="020F0502020204030204" pitchFamily="34" charset="0"/>
                <a:cs typeface="Times New Roman"/>
              </a:rPr>
              <a:t>DFP (ROF et gestionnaire de patrimoine)</a:t>
            </a:r>
          </a:p>
          <a:p>
            <a:pPr lvl="0" algn="just">
              <a:lnSpc>
                <a:spcPct val="107000"/>
              </a:lnSpc>
            </a:pPr>
            <a:r>
              <a:rPr lang="fr-FR" sz="1600" dirty="0">
                <a:effectLst/>
                <a:latin typeface="Montserrat"/>
                <a:ea typeface="Calibri" panose="020F0502020204030204" pitchFamily="34" charset="0"/>
                <a:cs typeface="Times New Roman"/>
              </a:rPr>
              <a:t>Données </a:t>
            </a:r>
            <a:r>
              <a:rPr lang="fr-FR" sz="1600" dirty="0">
                <a:latin typeface="Montserrat"/>
                <a:ea typeface="Calibri" panose="020F0502020204030204" pitchFamily="34" charset="0"/>
                <a:cs typeface="Times New Roman"/>
              </a:rPr>
              <a:t>intégrées :</a:t>
            </a:r>
          </a:p>
          <a:p>
            <a:pPr marL="285750" indent="-285750" algn="just">
              <a:lnSpc>
                <a:spcPct val="107000"/>
              </a:lnSpc>
              <a:buFont typeface="Calibri"/>
              <a:buChar char="-"/>
            </a:pPr>
            <a:r>
              <a:rPr lang="fr-FR" sz="1600" b="0" dirty="0">
                <a:solidFill>
                  <a:schemeClr val="tx1"/>
                </a:solidFill>
                <a:latin typeface="Montserrat"/>
                <a:cs typeface="Times New Roman"/>
              </a:rPr>
              <a:t> Principales mesures de gestion patrimoniale du site (sécurisation, entretien...)</a:t>
            </a:r>
            <a:endParaRPr lang="en-US" sz="1600" b="0" dirty="0">
              <a:solidFill>
                <a:schemeClr val="tx1"/>
              </a:solidFill>
              <a:latin typeface="Montserrat"/>
              <a:cs typeface="Times New Roman"/>
            </a:endParaRPr>
          </a:p>
          <a:p>
            <a:pPr marL="285750" indent="-285750" algn="just">
              <a:lnSpc>
                <a:spcPct val="107000"/>
              </a:lnSpc>
              <a:buFont typeface="Calibri"/>
              <a:buChar char="-"/>
            </a:pPr>
            <a:r>
              <a:rPr lang="fr-FR" sz="1600" b="0" dirty="0">
                <a:solidFill>
                  <a:schemeClr val="tx1"/>
                </a:solidFill>
                <a:latin typeface="Montserrat"/>
                <a:cs typeface="Times New Roman"/>
              </a:rPr>
              <a:t> </a:t>
            </a:r>
            <a:r>
              <a:rPr lang="fr-FR" sz="1600" b="0" dirty="0">
                <a:solidFill>
                  <a:schemeClr val="tx1"/>
                </a:solidFill>
                <a:latin typeface="Montserrat"/>
                <a:ea typeface="Calibri" panose="020F0502020204030204" pitchFamily="34" charset="0"/>
                <a:cs typeface="Times New Roman"/>
              </a:rPr>
              <a:t>Points de vigilance / Enjeux des prochains mois </a:t>
            </a:r>
            <a:endParaRPr lang="fr-FR" sz="1600" b="0" dirty="0">
              <a:solidFill>
                <a:schemeClr val="tx1"/>
              </a:solidFill>
              <a:latin typeface="Montserrat" panose="00000500000000000000" pitchFamily="2" charset="0"/>
              <a:ea typeface="Calibri" panose="020F0502020204030204" pitchFamily="34" charset="0"/>
              <a:cs typeface="Times New Roman" panose="02020603050405020304" pitchFamily="18" charset="0"/>
            </a:endParaRPr>
          </a:p>
          <a:p>
            <a:pPr marL="285750" indent="-285750" algn="just">
              <a:lnSpc>
                <a:spcPct val="107000"/>
              </a:lnSpc>
              <a:buFont typeface="Calibri,Sans-Serif"/>
              <a:buChar char="-"/>
            </a:pPr>
            <a:r>
              <a:rPr lang="fr-FR" sz="1600" b="0" dirty="0">
                <a:solidFill>
                  <a:schemeClr val="tx1"/>
                </a:solidFill>
                <a:latin typeface="Montserrat"/>
                <a:cs typeface="Times New Roman"/>
              </a:rPr>
              <a:t> Coûts de gestion [estimation à terminaison + chronique annuelle]</a:t>
            </a:r>
            <a:endParaRPr lang="en-US" sz="1600" b="0" dirty="0">
              <a:solidFill>
                <a:schemeClr val="tx1"/>
              </a:solidFill>
              <a:latin typeface="Montserrat"/>
              <a:cs typeface="Times New Roman"/>
            </a:endParaRPr>
          </a:p>
          <a:p>
            <a:pPr marL="342900" indent="-342900" algn="just">
              <a:lnSpc>
                <a:spcPct val="107000"/>
              </a:lnSpc>
              <a:buFont typeface="Calibri,Sans-Serif"/>
              <a:buChar char="-"/>
            </a:pPr>
            <a:r>
              <a:rPr lang="fr-FR" sz="1600" b="0" dirty="0">
                <a:solidFill>
                  <a:schemeClr val="tx1"/>
                </a:solidFill>
                <a:latin typeface="Montserrat"/>
                <a:cs typeface="Times New Roman"/>
              </a:rPr>
              <a:t>Impôts fonciers payés [estimation à terminaison + chronique annuelle]</a:t>
            </a:r>
          </a:p>
          <a:p>
            <a:pPr marL="342900" indent="-342900" algn="just">
              <a:lnSpc>
                <a:spcPct val="107000"/>
              </a:lnSpc>
              <a:buFont typeface="Calibri,Sans-Serif"/>
              <a:buChar char="-"/>
            </a:pPr>
            <a:r>
              <a:rPr lang="fr-FR" sz="1600" b="0" dirty="0">
                <a:solidFill>
                  <a:schemeClr val="tx1"/>
                </a:solidFill>
                <a:latin typeface="Montserrat"/>
                <a:ea typeface="Calibri"/>
                <a:cs typeface="Times New Roman"/>
              </a:rPr>
              <a:t>Aléas pris au bilan </a:t>
            </a:r>
            <a:endParaRPr lang="fr-FR" sz="1600" b="0" dirty="0">
              <a:solidFill>
                <a:schemeClr val="tx1"/>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107</a:t>
            </a:fld>
            <a:endParaRPr lang="fr-FR">
              <a:solidFill>
                <a:schemeClr val="bg1">
                  <a:lumMod val="65000"/>
                </a:schemeClr>
              </a:solidFill>
            </a:endParaRPr>
          </a:p>
        </p:txBody>
      </p:sp>
    </p:spTree>
    <p:extLst>
      <p:ext uri="{BB962C8B-B14F-4D97-AF65-F5344CB8AC3E}">
        <p14:creationId xmlns:p14="http://schemas.microsoft.com/office/powerpoint/2010/main" val="23639112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108</a:t>
            </a:fld>
            <a:endParaRPr lang="fr-FR">
              <a:solidFill>
                <a:schemeClr val="bg1">
                  <a:lumMod val="65000"/>
                </a:schemeClr>
              </a:solidFill>
            </a:endParaRPr>
          </a:p>
        </p:txBody>
      </p:sp>
      <p:sp>
        <p:nvSpPr>
          <p:cNvPr id="7" name="Titre 1">
            <a:extLst>
              <a:ext uri="{FF2B5EF4-FFF2-40B4-BE49-F238E27FC236}">
                <a16:creationId xmlns:a16="http://schemas.microsoft.com/office/drawing/2014/main" id="{BC61AA38-4F4E-17C3-3303-4D800E517952}"/>
              </a:ext>
            </a:extLst>
          </p:cNvPr>
          <p:cNvSpPr>
            <a:spLocks noGrp="1"/>
          </p:cNvSpPr>
          <p:nvPr>
            <p:ph type="title"/>
          </p:nvPr>
        </p:nvSpPr>
        <p:spPr>
          <a:xfrm>
            <a:off x="0" y="0"/>
            <a:ext cx="12193731" cy="1066222"/>
          </a:xfrm>
        </p:spPr>
        <p:txBody>
          <a:bodyPr>
            <a:normAutofit/>
          </a:bodyPr>
          <a:lstStyle/>
          <a:p>
            <a:pPr algn="l"/>
            <a:r>
              <a:rPr lang="fr-FR" sz="3200" dirty="0">
                <a:latin typeface="Montserrat"/>
              </a:rPr>
              <a:t>Slide 5.4. – Gestion patrimoniale</a:t>
            </a:r>
            <a:endParaRPr lang="fr-FR" sz="3200" b="0" dirty="0">
              <a:latin typeface="Montserrat"/>
            </a:endParaRPr>
          </a:p>
        </p:txBody>
      </p:sp>
      <p:sp>
        <p:nvSpPr>
          <p:cNvPr id="4" name="Espace réservé du contenu 3">
            <a:extLst>
              <a:ext uri="{FF2B5EF4-FFF2-40B4-BE49-F238E27FC236}">
                <a16:creationId xmlns:a16="http://schemas.microsoft.com/office/drawing/2014/main" id="{67D0E16A-94D2-AD17-4A5E-567124CE13E0}"/>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val="76409919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8369300" cy="844510"/>
          </a:xfrm>
        </p:spPr>
        <p:txBody>
          <a:bodyPr>
            <a:normAutofit fontScale="90000"/>
          </a:bodyPr>
          <a:lstStyle/>
          <a:p>
            <a:pPr algn="l"/>
            <a:r>
              <a:rPr lang="fr-FR" sz="3200" dirty="0">
                <a:latin typeface="Montserrat"/>
              </a:rPr>
              <a:t>5.4.1. Evolutions à terminaison – gestion patrimoniale</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109</a:t>
            </a:fld>
            <a:endParaRPr lang="fr-FR">
              <a:solidFill>
                <a:schemeClr val="bg1">
                  <a:lumMod val="65000"/>
                </a:schemeClr>
              </a:solidFill>
            </a:endParaRPr>
          </a:p>
        </p:txBody>
      </p:sp>
      <p:sp>
        <p:nvSpPr>
          <p:cNvPr id="6" name="Titre 1">
            <a:extLst>
              <a:ext uri="{FF2B5EF4-FFF2-40B4-BE49-F238E27FC236}">
                <a16:creationId xmlns:a16="http://schemas.microsoft.com/office/drawing/2014/main" id="{3C550214-8A48-41C9-AE7F-44F0ECFF79EF}"/>
              </a:ext>
            </a:extLst>
          </p:cNvPr>
          <p:cNvSpPr txBox="1">
            <a:spLocks/>
          </p:cNvSpPr>
          <p:nvPr/>
        </p:nvSpPr>
        <p:spPr>
          <a:xfrm>
            <a:off x="7789250"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pic>
        <p:nvPicPr>
          <p:cNvPr id="8" name="Image 7">
            <a:extLst>
              <a:ext uri="{FF2B5EF4-FFF2-40B4-BE49-F238E27FC236}">
                <a16:creationId xmlns:a16="http://schemas.microsoft.com/office/drawing/2014/main" id="{BF51C88E-E10C-7386-4401-FD80659FF7D5}"/>
              </a:ext>
            </a:extLst>
          </p:cNvPr>
          <p:cNvPicPr>
            <a:picLocks noChangeAspect="1"/>
          </p:cNvPicPr>
          <p:nvPr/>
        </p:nvPicPr>
        <p:blipFill>
          <a:blip r:embed="rId3"/>
          <a:stretch>
            <a:fillRect/>
          </a:stretch>
        </p:blipFill>
        <p:spPr>
          <a:xfrm>
            <a:off x="182380" y="973380"/>
            <a:ext cx="10525125" cy="1238250"/>
          </a:xfrm>
          <a:prstGeom prst="rect">
            <a:avLst/>
          </a:prstGeom>
        </p:spPr>
      </p:pic>
      <p:sp>
        <p:nvSpPr>
          <p:cNvPr id="9" name="Espace réservé du contenu 2">
            <a:extLst>
              <a:ext uri="{FF2B5EF4-FFF2-40B4-BE49-F238E27FC236}">
                <a16:creationId xmlns:a16="http://schemas.microsoft.com/office/drawing/2014/main" id="{3C3F8B12-34D4-161A-1AC9-A76C359ADB10}"/>
              </a:ext>
            </a:extLst>
          </p:cNvPr>
          <p:cNvSpPr>
            <a:spLocks noGrp="1"/>
          </p:cNvSpPr>
          <p:nvPr>
            <p:ph idx="1"/>
          </p:nvPr>
        </p:nvSpPr>
        <p:spPr>
          <a:xfrm>
            <a:off x="182380" y="2340500"/>
            <a:ext cx="11887200" cy="3405136"/>
          </a:xfrm>
        </p:spPr>
        <p:txBody>
          <a:bodyPr anchor="t" anchorCtr="0">
            <a:normAutofit/>
          </a:bodyPr>
          <a:lstStyle/>
          <a:p>
            <a:pPr lvl="0" algn="just">
              <a:lnSpc>
                <a:spcPct val="107000"/>
              </a:lnSpc>
            </a:pPr>
            <a:r>
              <a:rPr lang="fr-FR" sz="1400">
                <a:latin typeface="Montserrat" panose="00000500000000000000" pitchFamily="2" charset="0"/>
                <a:ea typeface="Calibri" panose="020F0502020204030204" pitchFamily="34" charset="0"/>
                <a:cs typeface="Times New Roman" panose="02020603050405020304" pitchFamily="18" charset="0"/>
              </a:rPr>
              <a:t>Principales évolutions</a:t>
            </a:r>
          </a:p>
          <a:p>
            <a:pPr lvl="0" algn="just">
              <a:lnSpc>
                <a:spcPct val="107000"/>
              </a:lnSpc>
            </a:pPr>
            <a:r>
              <a:rPr lang="fr-FR" sz="1200" b="0">
                <a:latin typeface="Montserrat" panose="00000500000000000000" pitchFamily="2" charset="0"/>
                <a:ea typeface="Calibri" panose="020F0502020204030204" pitchFamily="34" charset="0"/>
                <a:cs typeface="Times New Roman" panose="02020603050405020304" pitchFamily="18" charset="0"/>
              </a:rPr>
              <a:t>Le poste </a:t>
            </a:r>
            <a:r>
              <a:rPr lang="fr-FR" sz="1200" b="0">
                <a:solidFill>
                  <a:srgbClr val="EA515A"/>
                </a:solidFill>
                <a:latin typeface="Montserrat" panose="00000500000000000000" pitchFamily="2" charset="0"/>
                <a:ea typeface="Calibri" panose="020F0502020204030204" pitchFamily="34" charset="0"/>
                <a:cs typeface="Times New Roman" panose="02020603050405020304" pitchFamily="18" charset="0"/>
              </a:rPr>
              <a:t>de dépense </a:t>
            </a:r>
            <a:r>
              <a:rPr lang="fr-FR" sz="1200" b="0">
                <a:latin typeface="Montserrat" panose="00000500000000000000" pitchFamily="2" charset="0"/>
                <a:ea typeface="Calibri" panose="020F0502020204030204" pitchFamily="34" charset="0"/>
                <a:cs typeface="Times New Roman" panose="02020603050405020304" pitchFamily="18" charset="0"/>
              </a:rPr>
              <a:t>« gestion foncière – gestion de site (E) » est inchangé, en baisse, en hausse (éventuellement légère, forte) de +/-XX%, soit +/-XX k€ HT, s’établissant à … M€ HT. Cette évolution est due à une augmentation, une baisse du poste XXXX.</a:t>
            </a:r>
          </a:p>
          <a:p>
            <a:pPr lvl="0" algn="just">
              <a:lnSpc>
                <a:spcPct val="107000"/>
              </a:lnSpc>
            </a:pPr>
            <a:endParaRPr lang="fr-FR" sz="140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a:latin typeface="Montserrat" panose="00000500000000000000" pitchFamily="2" charset="0"/>
                <a:ea typeface="Calibri" panose="020F0502020204030204" pitchFamily="34" charset="0"/>
                <a:cs typeface="Times New Roman" panose="02020603050405020304" pitchFamily="18" charset="0"/>
              </a:rPr>
              <a:t>Aléas spécifiques</a:t>
            </a:r>
          </a:p>
          <a:p>
            <a:pPr lvl="0" algn="just">
              <a:lnSpc>
                <a:spcPct val="107000"/>
              </a:lnSpc>
            </a:pPr>
            <a:r>
              <a:rPr lang="fr-FR" sz="1200" b="0">
                <a:latin typeface="Montserrat" panose="00000500000000000000" pitchFamily="2" charset="0"/>
                <a:ea typeface="Calibri" panose="020F0502020204030204" pitchFamily="34" charset="0"/>
                <a:cs typeface="Times New Roman" panose="02020603050405020304" pitchFamily="18" charset="0"/>
              </a:rPr>
              <a:t>Les aléas pour le poste « gestion foncière » sont stables, en baisse, en hausse de +/-XX%, soit +/-XX k€ HT, s’établissant à … M€ HT. Cette évolution est liée à une augmentation, une baisse du poste XXXX, la nécessité de couvrir telle ou telle nouvelle dépense, etc… </a:t>
            </a:r>
          </a:p>
          <a:p>
            <a:pPr lvl="0" algn="just">
              <a:lnSpc>
                <a:spcPct val="107000"/>
              </a:lnSpc>
            </a:pPr>
            <a:endParaRPr lang="fr-FR" sz="140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a:latin typeface="Montserrat" panose="00000500000000000000" pitchFamily="2" charset="0"/>
                <a:ea typeface="Calibri" panose="020F0502020204030204" pitchFamily="34" charset="0"/>
                <a:cs typeface="Times New Roman" panose="02020603050405020304" pitchFamily="18" charset="0"/>
              </a:rPr>
              <a:t>Optimisations identifiées</a:t>
            </a:r>
          </a:p>
          <a:p>
            <a:pPr lvl="0" algn="just">
              <a:lnSpc>
                <a:spcPct val="107000"/>
              </a:lnSpc>
            </a:pPr>
            <a:r>
              <a:rPr lang="fr-FR" sz="1200" b="0" u="sng">
                <a:latin typeface="Montserrat" panose="00000500000000000000" pitchFamily="2" charset="0"/>
                <a:ea typeface="Calibri" panose="020F0502020204030204" pitchFamily="34" charset="0"/>
                <a:cs typeface="Times New Roman" panose="02020603050405020304" pitchFamily="18" charset="0"/>
              </a:rPr>
              <a:t>À N+1</a:t>
            </a:r>
            <a:r>
              <a:rPr lang="fr-FR" sz="1200" b="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algn="just">
              <a:lnSpc>
                <a:spcPct val="107000"/>
              </a:lnSpc>
            </a:pPr>
            <a:r>
              <a:rPr lang="fr-FR" sz="1200" b="0" u="sng">
                <a:latin typeface="Montserrat" panose="00000500000000000000" pitchFamily="2" charset="0"/>
                <a:ea typeface="Calibri" panose="020F0502020204030204" pitchFamily="34" charset="0"/>
                <a:cs typeface="Times New Roman" panose="02020603050405020304" pitchFamily="18" charset="0"/>
              </a:rPr>
              <a:t>A terminaison</a:t>
            </a:r>
            <a:r>
              <a:rPr lang="fr-FR" sz="1200" b="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lvl="0" algn="just">
              <a:lnSpc>
                <a:spcPct val="107000"/>
              </a:lnSpc>
            </a:pPr>
            <a:endParaRPr lang="fr-FR" sz="1400" b="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4107810"/>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0"/>
            <a:ext cx="10972800" cy="1143000"/>
          </a:xfrm>
        </p:spPr>
        <p:txBody>
          <a:bodyPr/>
          <a:lstStyle/>
          <a:p>
            <a:r>
              <a:rPr lang="fr-FR" sz="3200"/>
              <a:t>Calendrier des revues de projet</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233997"/>
            <a:ext cx="11198058" cy="5122354"/>
          </a:xfrm>
        </p:spPr>
        <p:txBody>
          <a:bodyPr anchor="ctr" anchorCtr="0">
            <a:normAutofit/>
          </a:bodyPr>
          <a:lstStyle/>
          <a:p>
            <a:pPr marL="342900" lvl="0" indent="-342900" algn="just">
              <a:lnSpc>
                <a:spcPct val="107000"/>
              </a:lnSpc>
              <a:buFont typeface="Calibri" panose="020F0502020204030204" pitchFamily="34" charset="0"/>
              <a:buChar char="-"/>
            </a:pPr>
            <a:r>
              <a:rPr lang="fr-FR" sz="2000" b="0">
                <a:effectLst/>
                <a:latin typeface="Montserrat"/>
                <a:ea typeface="Calibri" panose="020F0502020204030204" pitchFamily="34" charset="0"/>
                <a:cs typeface="Times New Roman"/>
              </a:rPr>
              <a:t>Critères de planification des revues de projet</a:t>
            </a:r>
          </a:p>
          <a:p>
            <a:pPr marL="414655" lvl="1" indent="-342900" algn="just">
              <a:lnSpc>
                <a:spcPct val="107000"/>
              </a:lnSpc>
              <a:buFont typeface="Calibri" panose="020F0502020204030204" pitchFamily="34" charset="0"/>
              <a:buChar char="-"/>
            </a:pPr>
            <a:endParaRPr lang="fr-FR" sz="1600" b="0">
              <a:effectLst/>
              <a:latin typeface="Montserrat" panose="00000500000000000000" pitchFamily="2" charset="0"/>
              <a:ea typeface="Calibri" panose="020F0502020204030204" pitchFamily="34" charset="0"/>
              <a:cs typeface="Times New Roman" panose="02020603050405020304" pitchFamily="18" charset="0"/>
            </a:endParaRPr>
          </a:p>
          <a:p>
            <a:pPr marL="414655" lvl="1" indent="-342900" algn="just">
              <a:lnSpc>
                <a:spcPct val="107000"/>
              </a:lnSpc>
              <a:buFont typeface="Calibri" panose="020F0502020204030204" pitchFamily="34" charset="0"/>
              <a:buChar char="-"/>
            </a:pPr>
            <a:r>
              <a:rPr lang="fr-FR" sz="1600" b="0">
                <a:effectLst/>
                <a:latin typeface="Montserrat"/>
                <a:ea typeface="Calibri" panose="020F0502020204030204" pitchFamily="34" charset="0"/>
                <a:cs typeface="Times New Roman"/>
              </a:rPr>
              <a:t>Fréquence : 1 revue par an</a:t>
            </a:r>
            <a:r>
              <a:rPr lang="fr-FR" sz="1600" b="0">
                <a:latin typeface="Montserrat"/>
                <a:ea typeface="Calibri" panose="020F0502020204030204" pitchFamily="34" charset="0"/>
                <a:cs typeface="Times New Roman"/>
              </a:rPr>
              <a:t> </a:t>
            </a:r>
            <a:endParaRPr lang="fr-FR" sz="1600" b="0">
              <a:effectLst/>
              <a:latin typeface="Montserrat" panose="00000500000000000000" pitchFamily="2" charset="0"/>
              <a:ea typeface="Calibri" panose="020F0502020204030204" pitchFamily="34" charset="0"/>
              <a:cs typeface="Times New Roman" panose="02020603050405020304" pitchFamily="18" charset="0"/>
            </a:endParaRPr>
          </a:p>
          <a:p>
            <a:pPr marL="414655" lvl="1" indent="-342900" algn="just">
              <a:lnSpc>
                <a:spcPct val="107000"/>
              </a:lnSpc>
              <a:buFont typeface="Calibri" panose="020F0502020204030204" pitchFamily="34" charset="0"/>
              <a:buChar char="-"/>
            </a:pPr>
            <a:r>
              <a:rPr lang="fr-FR" sz="1600" b="0">
                <a:latin typeface="Montserrat"/>
                <a:ea typeface="Calibri" panose="020F0502020204030204" pitchFamily="34" charset="0"/>
                <a:cs typeface="Times New Roman"/>
              </a:rPr>
              <a:t>Calendrier détaillée arrêté chaque année en janvier entre DGAA et DJF</a:t>
            </a:r>
          </a:p>
          <a:p>
            <a:pPr marL="414655" lvl="1" indent="-342900" algn="just">
              <a:lnSpc>
                <a:spcPct val="107000"/>
              </a:lnSpc>
              <a:buFont typeface="Calibri" panose="020F0502020204030204" pitchFamily="34" charset="0"/>
              <a:buChar char="-"/>
            </a:pPr>
            <a:endParaRPr lang="fr-FR" sz="1600" b="0">
              <a:effectLst/>
              <a:latin typeface="Montserrat" panose="00000500000000000000" pitchFamily="2" charset="0"/>
              <a:ea typeface="Calibri" panose="020F0502020204030204" pitchFamily="34" charset="0"/>
              <a:cs typeface="Times New Roman" panose="02020603050405020304" pitchFamily="18" charset="0"/>
            </a:endParaRPr>
          </a:p>
          <a:p>
            <a:pPr marL="414655" lvl="1" indent="-342900" algn="just">
              <a:lnSpc>
                <a:spcPct val="107000"/>
              </a:lnSpc>
              <a:buFont typeface="Calibri" panose="020F0502020204030204" pitchFamily="34" charset="0"/>
              <a:buChar char="-"/>
            </a:pPr>
            <a:r>
              <a:rPr lang="fr-FR" sz="1600" b="0">
                <a:effectLst/>
                <a:latin typeface="Montserrat"/>
                <a:ea typeface="Calibri" panose="020F0502020204030204" pitchFamily="34" charset="0"/>
                <a:cs typeface="Times New Roman"/>
              </a:rPr>
              <a:t>Nature des opérations :</a:t>
            </a:r>
          </a:p>
          <a:p>
            <a:pPr marL="414655" lvl="2" indent="-342900" algn="just">
              <a:lnSpc>
                <a:spcPct val="107000"/>
              </a:lnSpc>
              <a:buFont typeface="Courier New" panose="02070309020205020404" pitchFamily="49" charset="0"/>
              <a:buChar char="o"/>
            </a:pPr>
            <a:r>
              <a:rPr lang="fr-FR" sz="1400" b="0">
                <a:effectLst/>
                <a:latin typeface="Montserrat"/>
                <a:ea typeface="Calibri" panose="020F0502020204030204" pitchFamily="34" charset="0"/>
                <a:cs typeface="Times New Roman"/>
              </a:rPr>
              <a:t>Priorité 1 : Opérations </a:t>
            </a:r>
            <a:r>
              <a:rPr lang="fr-FR" sz="1400" b="0">
                <a:latin typeface="Montserrat"/>
                <a:ea typeface="Calibri" panose="020F0502020204030204" pitchFamily="34" charset="0"/>
                <a:cs typeface="Times New Roman"/>
              </a:rPr>
              <a:t>soumises à production de CRACL : </a:t>
            </a:r>
            <a:r>
              <a:rPr lang="fr-FR" sz="1400" b="0">
                <a:effectLst/>
                <a:latin typeface="Montserrat"/>
                <a:ea typeface="Calibri" panose="020F0502020204030204" pitchFamily="34" charset="0"/>
                <a:cs typeface="Times New Roman"/>
              </a:rPr>
              <a:t>Revues conduites au printemps entre </a:t>
            </a:r>
            <a:r>
              <a:rPr lang="fr-FR" sz="1400" b="1">
                <a:effectLst/>
                <a:latin typeface="Montserrat"/>
                <a:ea typeface="Calibri" panose="020F0502020204030204" pitchFamily="34" charset="0"/>
                <a:cs typeface="Times New Roman"/>
              </a:rPr>
              <a:t>mi-mars et fin avril</a:t>
            </a:r>
            <a:endParaRPr lang="fr-FR" sz="1400" b="1">
              <a:effectLst/>
              <a:highlight>
                <a:srgbClr val="FFFF00"/>
              </a:highlight>
              <a:latin typeface="Montserrat"/>
              <a:ea typeface="Calibri" panose="020F0502020204030204" pitchFamily="34" charset="0"/>
              <a:cs typeface="Times New Roman"/>
            </a:endParaRPr>
          </a:p>
          <a:p>
            <a:pPr marL="414655" lvl="2" indent="-342900" algn="just">
              <a:lnSpc>
                <a:spcPct val="107000"/>
              </a:lnSpc>
              <a:buFont typeface="Courier New" panose="02070309020205020404" pitchFamily="49" charset="0"/>
              <a:buChar char="o"/>
            </a:pPr>
            <a:r>
              <a:rPr lang="fr-FR" sz="1400" b="0">
                <a:effectLst/>
                <a:latin typeface="Montserrat"/>
                <a:ea typeface="Calibri" panose="020F0502020204030204" pitchFamily="34" charset="0"/>
                <a:cs typeface="Times New Roman"/>
              </a:rPr>
              <a:t>Priorité 2 : Opérations en PI soumises contractuellement à la </a:t>
            </a:r>
            <a:r>
              <a:rPr lang="fr-FR" sz="1400">
                <a:latin typeface="Montserrat"/>
                <a:ea typeface="Calibri" panose="020F0502020204030204" pitchFamily="34" charset="0"/>
                <a:cs typeface="Times New Roman"/>
              </a:rPr>
              <a:t>production </a:t>
            </a:r>
            <a:r>
              <a:rPr lang="fr-FR" sz="1400" b="0">
                <a:effectLst/>
                <a:latin typeface="Montserrat"/>
                <a:ea typeface="Calibri" panose="020F0502020204030204" pitchFamily="34" charset="0"/>
                <a:cs typeface="Times New Roman"/>
              </a:rPr>
              <a:t>de bilans annuels actualisés : </a:t>
            </a:r>
            <a:r>
              <a:rPr lang="fr-FR" sz="1400" b="1">
                <a:effectLst/>
                <a:latin typeface="Montserrat"/>
                <a:ea typeface="Calibri" panose="020F0502020204030204" pitchFamily="34" charset="0"/>
                <a:cs typeface="Times New Roman"/>
              </a:rPr>
              <a:t>entre mi-mars et mi-juin (au plus tard 1 mois avant date contractuelle de transmission du Bilan)</a:t>
            </a:r>
            <a:r>
              <a:rPr lang="fr-FR" sz="1400" b="1">
                <a:highlight>
                  <a:srgbClr val="FFFF00"/>
                </a:highlight>
                <a:latin typeface="Montserrat"/>
                <a:ea typeface="Calibri" panose="020F0502020204030204" pitchFamily="34" charset="0"/>
                <a:cs typeface="Times New Roman"/>
              </a:rPr>
              <a:t> </a:t>
            </a:r>
            <a:endParaRPr lang="fr-FR" sz="1400" b="1">
              <a:effectLst/>
              <a:highlight>
                <a:srgbClr val="FFFF00"/>
              </a:highlight>
              <a:latin typeface="Montserrat" panose="00000500000000000000" pitchFamily="2" charset="0"/>
              <a:ea typeface="Calibri" panose="020F0502020204030204" pitchFamily="34" charset="0"/>
              <a:cs typeface="Times New Roman" panose="02020603050405020304" pitchFamily="18" charset="0"/>
            </a:endParaRPr>
          </a:p>
          <a:p>
            <a:pPr marL="414655" lvl="2" indent="-342900" algn="just">
              <a:lnSpc>
                <a:spcPct val="107000"/>
              </a:lnSpc>
              <a:buFont typeface="Courier New" panose="02070309020205020404" pitchFamily="49" charset="0"/>
              <a:buChar char="o"/>
            </a:pPr>
            <a:r>
              <a:rPr lang="fr-FR" sz="1400">
                <a:latin typeface="Montserrat"/>
                <a:ea typeface="Calibri" panose="020F0502020204030204" pitchFamily="34" charset="0"/>
                <a:cs typeface="Times New Roman"/>
              </a:rPr>
              <a:t>Priorité 3 : Opérations soumises à production d’une SOFIA : </a:t>
            </a:r>
            <a:r>
              <a:rPr lang="fr-FR" sz="1400" b="1">
                <a:latin typeface="Montserrat"/>
                <a:ea typeface="Calibri" panose="020F0502020204030204" pitchFamily="34" charset="0"/>
                <a:cs typeface="Times New Roman"/>
              </a:rPr>
              <a:t>entre fin avril et fin mai</a:t>
            </a:r>
            <a:endParaRPr lang="fr-FR" sz="1400" b="1">
              <a:highlight>
                <a:srgbClr val="FFFF00"/>
              </a:highlight>
              <a:latin typeface="Montserrat"/>
              <a:ea typeface="Calibri" panose="020F0502020204030204" pitchFamily="34" charset="0"/>
              <a:cs typeface="Times New Roman"/>
            </a:endParaRPr>
          </a:p>
          <a:p>
            <a:pPr marL="414655" lvl="2" indent="-342900" algn="just">
              <a:lnSpc>
                <a:spcPct val="107000"/>
              </a:lnSpc>
              <a:buFont typeface="Courier New" panose="02070309020205020404" pitchFamily="49" charset="0"/>
              <a:buChar char="o"/>
            </a:pPr>
            <a:r>
              <a:rPr lang="fr-FR" sz="1400">
                <a:latin typeface="Montserrat"/>
                <a:ea typeface="Calibri" panose="020F0502020204030204" pitchFamily="34" charset="0"/>
                <a:cs typeface="Times New Roman"/>
              </a:rPr>
              <a:t>Autres opérations : </a:t>
            </a:r>
            <a:r>
              <a:rPr lang="fr-FR" sz="1400" b="1">
                <a:latin typeface="Montserrat"/>
                <a:ea typeface="Calibri" panose="020F0502020204030204" pitchFamily="34" charset="0"/>
                <a:cs typeface="Times New Roman"/>
              </a:rPr>
              <a:t>mi-mars – début avril ou fin avril – mi-juin</a:t>
            </a:r>
            <a:endParaRPr lang="fr-FR" sz="1400" b="1">
              <a:effectLst/>
              <a:latin typeface="Montserrat"/>
              <a:ea typeface="Calibri" panose="020F0502020204030204" pitchFamily="34" charset="0"/>
              <a:cs typeface="Times New Roman"/>
            </a:endParaRPr>
          </a:p>
          <a:p>
            <a:pPr marL="414655" lvl="1" indent="-342900" algn="just">
              <a:lnSpc>
                <a:spcPct val="107000"/>
              </a:lnSpc>
              <a:buFont typeface="Calibri" panose="020F0502020204030204" pitchFamily="34" charset="0"/>
              <a:buChar char="-"/>
            </a:pPr>
            <a:endParaRPr lang="fr-FR" sz="1600" b="0">
              <a:latin typeface="Montserrat" panose="00000500000000000000" pitchFamily="2" charset="0"/>
              <a:cs typeface="Times New Roman" panose="02020603050405020304" pitchFamily="18" charset="0"/>
            </a:endParaRPr>
          </a:p>
          <a:p>
            <a:pPr marL="414655" lvl="1" indent="-342900" algn="just">
              <a:lnSpc>
                <a:spcPct val="107000"/>
              </a:lnSpc>
              <a:buFont typeface="Calibri" panose="020F0502020204030204" pitchFamily="34" charset="0"/>
              <a:buChar char="-"/>
            </a:pPr>
            <a:endParaRPr lang="fr-FR" sz="1600" b="0">
              <a:latin typeface="Montserrat" panose="00000500000000000000" pitchFamily="2" charset="0"/>
              <a:cs typeface="Times New Roman" panose="02020603050405020304" pitchFamily="18" charset="0"/>
            </a:endParaRPr>
          </a:p>
          <a:p>
            <a:pPr marL="414655" lvl="1" indent="-342900" algn="just">
              <a:lnSpc>
                <a:spcPct val="107000"/>
              </a:lnSpc>
              <a:buFont typeface="Calibri" panose="020F0502020204030204" pitchFamily="34" charset="0"/>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a:p>
            <a:pPr marL="457200" indent="-457200">
              <a:buAutoNum type="arabicPeriod"/>
            </a:pPr>
            <a:endParaRPr lang="fr-FR" sz="2000" b="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11</a:t>
            </a:fld>
            <a:endParaRPr lang="fr-FR">
              <a:solidFill>
                <a:schemeClr val="bg1">
                  <a:lumMod val="65000"/>
                </a:schemeClr>
              </a:solidFill>
            </a:endParaRPr>
          </a:p>
        </p:txBody>
      </p:sp>
    </p:spTree>
    <p:extLst>
      <p:ext uri="{BB962C8B-B14F-4D97-AF65-F5344CB8AC3E}">
        <p14:creationId xmlns:p14="http://schemas.microsoft.com/office/powerpoint/2010/main" val="421048276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0972800" cy="618836"/>
          </a:xfrm>
        </p:spPr>
        <p:txBody>
          <a:bodyPr/>
          <a:lstStyle/>
          <a:p>
            <a:pPr algn="l"/>
            <a:r>
              <a:rPr lang="fr-FR" sz="3200" dirty="0">
                <a:latin typeface="Montserrat"/>
              </a:rPr>
              <a:t>Slide 5.5 – Gestion </a:t>
            </a:r>
            <a:r>
              <a:rPr lang="fr-FR" sz="3200" dirty="0">
                <a:highlight>
                  <a:srgbClr val="00FFFF"/>
                </a:highlight>
                <a:latin typeface="Montserrat"/>
              </a:rPr>
              <a:t>locative</a:t>
            </a:r>
            <a:endParaRPr lang="fr-FR" dirty="0">
              <a:highlight>
                <a:srgbClr val="00FFFF"/>
              </a:highlight>
            </a:endParaRP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4846469"/>
          </a:xfrm>
        </p:spPr>
        <p:txBody>
          <a:bodyPr anchor="t" anchorCtr="0">
            <a:noAutofit/>
          </a:bodyPr>
          <a:lstStyle/>
          <a:p>
            <a:pPr algn="just">
              <a:lnSpc>
                <a:spcPct val="107000"/>
              </a:lnSpc>
            </a:pPr>
            <a:r>
              <a:rPr lang="fr-FR" sz="1600" dirty="0">
                <a:latin typeface="Montserrat"/>
                <a:ea typeface="Calibri" panose="020F0502020204030204" pitchFamily="34" charset="0"/>
                <a:cs typeface="Times New Roman"/>
              </a:rPr>
              <a:t>Objectif : </a:t>
            </a:r>
            <a:r>
              <a:rPr lang="fr-FR" sz="1600" b="0" dirty="0">
                <a:latin typeface="Montserrat"/>
                <a:ea typeface="Calibri" panose="020F0502020204030204" pitchFamily="34" charset="0"/>
                <a:cs typeface="Times New Roman"/>
              </a:rPr>
              <a:t>Donner une vue d’ensemble sur les enjeux liés à l'occupation</a:t>
            </a:r>
            <a:endParaRPr lang="fr-FR" sz="1600" b="0" dirty="0">
              <a:latin typeface="Montserrat" panose="00000500000000000000" pitchFamily="2" charset="0"/>
              <a:ea typeface="Calibri" panose="020F0502020204030204" pitchFamily="34" charset="0"/>
              <a:cs typeface="Times New Roman" panose="02020603050405020304" pitchFamily="18" charset="0"/>
            </a:endParaRPr>
          </a:p>
          <a:p>
            <a:pPr algn="just">
              <a:lnSpc>
                <a:spcPct val="107000"/>
              </a:lnSpc>
            </a:pPr>
            <a:r>
              <a:rPr lang="fr-FR" sz="1600" dirty="0">
                <a:latin typeface="Montserrat"/>
                <a:ea typeface="Calibri" panose="020F0502020204030204" pitchFamily="34" charset="0"/>
                <a:cs typeface="Times New Roman"/>
              </a:rPr>
              <a:t>Responsable de la rédaction : </a:t>
            </a:r>
            <a:r>
              <a:rPr lang="fr-FR" sz="1600" b="0" dirty="0">
                <a:latin typeface="Montserrat"/>
                <a:ea typeface="Calibri" panose="020F0502020204030204" pitchFamily="34" charset="0"/>
                <a:cs typeface="Times New Roman"/>
              </a:rPr>
              <a:t>DFP (ROF, gestionnaire locative, gestionnaire de patrimoine)</a:t>
            </a:r>
          </a:p>
          <a:p>
            <a:pPr lvl="0" algn="just">
              <a:lnSpc>
                <a:spcPct val="107000"/>
              </a:lnSpc>
            </a:pPr>
            <a:r>
              <a:rPr lang="fr-FR" sz="1600" dirty="0">
                <a:effectLst/>
                <a:latin typeface="Montserrat"/>
                <a:ea typeface="Calibri" panose="020F0502020204030204" pitchFamily="34" charset="0"/>
                <a:cs typeface="Times New Roman"/>
              </a:rPr>
              <a:t>Données </a:t>
            </a:r>
            <a:r>
              <a:rPr lang="fr-FR" sz="1600" dirty="0">
                <a:latin typeface="Montserrat"/>
                <a:ea typeface="Calibri" panose="020F0502020204030204" pitchFamily="34" charset="0"/>
                <a:cs typeface="Times New Roman"/>
              </a:rPr>
              <a:t>intégrées :</a:t>
            </a:r>
          </a:p>
          <a:p>
            <a:pPr marL="285750" indent="-285750" algn="just">
              <a:lnSpc>
                <a:spcPct val="107000"/>
              </a:lnSpc>
              <a:buFont typeface="Calibri"/>
              <a:buChar char="-"/>
            </a:pPr>
            <a:r>
              <a:rPr lang="fr-FR" sz="1600" b="0" dirty="0">
                <a:solidFill>
                  <a:schemeClr val="tx1"/>
                </a:solidFill>
                <a:latin typeface="Montserrat"/>
                <a:cs typeface="Times New Roman"/>
              </a:rPr>
              <a:t> Actions relatives à la gestion locative du site (nombre et type de COP...) </a:t>
            </a:r>
            <a:endParaRPr lang="en-US" sz="1600" b="0" dirty="0">
              <a:solidFill>
                <a:schemeClr val="tx1"/>
              </a:solidFill>
              <a:latin typeface="Montserrat"/>
              <a:cs typeface="Times New Roman"/>
            </a:endParaRPr>
          </a:p>
          <a:p>
            <a:pPr marL="285750" indent="-285750" algn="just">
              <a:lnSpc>
                <a:spcPct val="107000"/>
              </a:lnSpc>
              <a:buFont typeface="Calibri"/>
              <a:buChar char="-"/>
            </a:pPr>
            <a:r>
              <a:rPr lang="fr-FR" sz="1600" b="0" dirty="0">
                <a:solidFill>
                  <a:schemeClr val="tx1"/>
                </a:solidFill>
                <a:latin typeface="Montserrat"/>
                <a:ea typeface="Calibri"/>
                <a:cs typeface="Times New Roman"/>
              </a:rPr>
              <a:t> Expulsions / relogements </a:t>
            </a:r>
            <a:endParaRPr lang="fr-FR" sz="1600" b="0" dirty="0">
              <a:solidFill>
                <a:schemeClr val="tx1"/>
              </a:solidFill>
              <a:latin typeface="Montserrat" panose="00000500000000000000" pitchFamily="2" charset="0"/>
              <a:ea typeface="Calibri"/>
              <a:cs typeface="Times New Roman" panose="02020603050405020304" pitchFamily="18" charset="0"/>
            </a:endParaRPr>
          </a:p>
          <a:p>
            <a:pPr marL="285750" indent="-285750" algn="just">
              <a:lnSpc>
                <a:spcPct val="107000"/>
              </a:lnSpc>
              <a:buFont typeface="Calibri"/>
              <a:buChar char="-"/>
            </a:pPr>
            <a:r>
              <a:rPr lang="fr-FR" sz="1600" b="0" dirty="0">
                <a:solidFill>
                  <a:schemeClr val="tx1"/>
                </a:solidFill>
                <a:latin typeface="Montserrat"/>
                <a:ea typeface="Calibri"/>
                <a:cs typeface="Times New Roman"/>
              </a:rPr>
              <a:t> Zoom sur les dossiers à enjeux des prochains mois </a:t>
            </a:r>
            <a:endParaRPr lang="fr-FR" sz="1600" b="0" dirty="0">
              <a:solidFill>
                <a:schemeClr val="tx1"/>
              </a:solidFill>
              <a:latin typeface="Montserrat" panose="00000500000000000000" pitchFamily="2" charset="0"/>
              <a:ea typeface="Calibri"/>
              <a:cs typeface="Times New Roman" panose="02020603050405020304" pitchFamily="18" charset="0"/>
            </a:endParaRPr>
          </a:p>
          <a:p>
            <a:pPr marL="285750" indent="-285750" algn="just">
              <a:lnSpc>
                <a:spcPct val="107000"/>
              </a:lnSpc>
              <a:buFont typeface="Calibri,Sans-Serif"/>
              <a:buChar char="-"/>
            </a:pPr>
            <a:r>
              <a:rPr lang="fr-FR" sz="1600" b="0" dirty="0">
                <a:solidFill>
                  <a:schemeClr val="tx1"/>
                </a:solidFill>
                <a:latin typeface="Montserrat"/>
                <a:cs typeface="Times New Roman"/>
              </a:rPr>
              <a:t> Recettes de gestion [estimation à terminaison + chronique annuelle]</a:t>
            </a:r>
            <a:endParaRPr lang="en-US" sz="1600" b="0" dirty="0">
              <a:solidFill>
                <a:schemeClr val="tx1"/>
              </a:solidFill>
              <a:latin typeface="Montserrat"/>
              <a:cs typeface="Times New Roman"/>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110</a:t>
            </a:fld>
            <a:endParaRPr lang="fr-FR">
              <a:solidFill>
                <a:schemeClr val="bg1">
                  <a:lumMod val="65000"/>
                </a:schemeClr>
              </a:solidFill>
            </a:endParaRPr>
          </a:p>
        </p:txBody>
      </p:sp>
    </p:spTree>
    <p:extLst>
      <p:ext uri="{BB962C8B-B14F-4D97-AF65-F5344CB8AC3E}">
        <p14:creationId xmlns:p14="http://schemas.microsoft.com/office/powerpoint/2010/main" val="258481405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0972800" cy="618836"/>
          </a:xfrm>
        </p:spPr>
        <p:txBody>
          <a:bodyPr/>
          <a:lstStyle/>
          <a:p>
            <a:pPr algn="l"/>
            <a:r>
              <a:rPr lang="fr-FR" sz="3200" dirty="0">
                <a:latin typeface="Montserrat"/>
              </a:rPr>
              <a:t>Slide 5.5 – Gestion </a:t>
            </a:r>
            <a:r>
              <a:rPr lang="fr-FR" sz="3200" dirty="0">
                <a:highlight>
                  <a:srgbClr val="00FFFF"/>
                </a:highlight>
                <a:latin typeface="Montserrat"/>
              </a:rPr>
              <a:t>locative</a:t>
            </a:r>
            <a:endParaRPr lang="fr-FR" dirty="0">
              <a:highlight>
                <a:srgbClr val="00FFFF"/>
              </a:highlight>
            </a:endParaRP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4846469"/>
          </a:xfrm>
        </p:spPr>
        <p:txBody>
          <a:bodyPr anchor="t" anchorCtr="0">
            <a:noAutofit/>
          </a:bodyPr>
          <a:lstStyle/>
          <a:p>
            <a:pPr algn="just">
              <a:lnSpc>
                <a:spcPct val="107000"/>
              </a:lnSpc>
            </a:pPr>
            <a:r>
              <a:rPr lang="fr-FR" sz="1600" b="0" dirty="0">
                <a:solidFill>
                  <a:schemeClr val="tx1"/>
                </a:solidFill>
                <a:latin typeface="Montserrat"/>
                <a:cs typeface="Times New Roman"/>
              </a:rPr>
              <a:t>XXXXXX</a:t>
            </a:r>
            <a:endParaRPr lang="en-US" sz="1600" b="0" dirty="0">
              <a:solidFill>
                <a:schemeClr val="tx1"/>
              </a:solidFill>
              <a:latin typeface="Montserrat"/>
              <a:cs typeface="Times New Roman"/>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111</a:t>
            </a:fld>
            <a:endParaRPr lang="fr-FR">
              <a:solidFill>
                <a:schemeClr val="bg1">
                  <a:lumMod val="65000"/>
                </a:schemeClr>
              </a:solidFill>
            </a:endParaRPr>
          </a:p>
        </p:txBody>
      </p:sp>
    </p:spTree>
    <p:extLst>
      <p:ext uri="{BB962C8B-B14F-4D97-AF65-F5344CB8AC3E}">
        <p14:creationId xmlns:p14="http://schemas.microsoft.com/office/powerpoint/2010/main" val="359846207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8369300" cy="844510"/>
          </a:xfrm>
        </p:spPr>
        <p:txBody>
          <a:bodyPr>
            <a:normAutofit fontScale="90000"/>
          </a:bodyPr>
          <a:lstStyle/>
          <a:p>
            <a:pPr algn="l"/>
            <a:r>
              <a:rPr lang="fr-FR" sz="3200" dirty="0">
                <a:latin typeface="Montserrat"/>
              </a:rPr>
              <a:t>5.5. Evolutions à terminaison – gestion locative</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112</a:t>
            </a:fld>
            <a:endParaRPr lang="fr-FR">
              <a:solidFill>
                <a:schemeClr val="bg1">
                  <a:lumMod val="65000"/>
                </a:schemeClr>
              </a:solidFill>
            </a:endParaRPr>
          </a:p>
        </p:txBody>
      </p:sp>
      <p:sp>
        <p:nvSpPr>
          <p:cNvPr id="6" name="Titre 1">
            <a:extLst>
              <a:ext uri="{FF2B5EF4-FFF2-40B4-BE49-F238E27FC236}">
                <a16:creationId xmlns:a16="http://schemas.microsoft.com/office/drawing/2014/main" id="{3C550214-8A48-41C9-AE7F-44F0ECFF79EF}"/>
              </a:ext>
            </a:extLst>
          </p:cNvPr>
          <p:cNvSpPr txBox="1">
            <a:spLocks/>
          </p:cNvSpPr>
          <p:nvPr/>
        </p:nvSpPr>
        <p:spPr>
          <a:xfrm>
            <a:off x="7789250"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sp>
        <p:nvSpPr>
          <p:cNvPr id="9" name="Espace réservé du contenu 2">
            <a:extLst>
              <a:ext uri="{FF2B5EF4-FFF2-40B4-BE49-F238E27FC236}">
                <a16:creationId xmlns:a16="http://schemas.microsoft.com/office/drawing/2014/main" id="{3C3F8B12-34D4-161A-1AC9-A76C359ADB10}"/>
              </a:ext>
            </a:extLst>
          </p:cNvPr>
          <p:cNvSpPr>
            <a:spLocks noGrp="1"/>
          </p:cNvSpPr>
          <p:nvPr>
            <p:ph idx="1"/>
          </p:nvPr>
        </p:nvSpPr>
        <p:spPr>
          <a:xfrm>
            <a:off x="182380" y="2340500"/>
            <a:ext cx="11887200" cy="3405136"/>
          </a:xfrm>
        </p:spPr>
        <p:txBody>
          <a:bodyPr anchor="t" anchorCtr="0">
            <a:normAutofit/>
          </a:bodyPr>
          <a:lstStyle/>
          <a:p>
            <a:pPr lvl="0" algn="just">
              <a:lnSpc>
                <a:spcPct val="107000"/>
              </a:lnSpc>
            </a:pPr>
            <a:r>
              <a:rPr lang="fr-FR" sz="1400" dirty="0">
                <a:latin typeface="Montserrat"/>
                <a:ea typeface="Calibri" panose="020F0502020204030204" pitchFamily="34" charset="0"/>
                <a:cs typeface="Times New Roman"/>
              </a:rPr>
              <a:t>Principales évolutions</a:t>
            </a:r>
          </a:p>
          <a:p>
            <a:pPr algn="just">
              <a:lnSpc>
                <a:spcPct val="107000"/>
              </a:lnSpc>
            </a:pPr>
            <a:r>
              <a:rPr lang="fr-FR" sz="1200" b="0" dirty="0">
                <a:latin typeface="Montserrat"/>
                <a:ea typeface="Calibri" panose="020F0502020204030204" pitchFamily="34" charset="0"/>
                <a:cs typeface="Times New Roman"/>
              </a:rPr>
              <a:t>Le poste </a:t>
            </a:r>
            <a:r>
              <a:rPr lang="fr-FR" sz="1200" b="0" dirty="0">
                <a:solidFill>
                  <a:srgbClr val="EA515A"/>
                </a:solidFill>
                <a:latin typeface="Montserrat"/>
                <a:ea typeface="Calibri" panose="020F0502020204030204" pitchFamily="34" charset="0"/>
                <a:cs typeface="Times New Roman"/>
              </a:rPr>
              <a:t>de </a:t>
            </a:r>
            <a:r>
              <a:rPr lang="fr-FR" sz="1200" b="0" dirty="0">
                <a:solidFill>
                  <a:srgbClr val="EA515A"/>
                </a:solidFill>
                <a:highlight>
                  <a:srgbClr val="FFFF00"/>
                </a:highlight>
                <a:latin typeface="Montserrat"/>
                <a:ea typeface="Calibri" panose="020F0502020204030204" pitchFamily="34" charset="0"/>
                <a:cs typeface="Times New Roman"/>
              </a:rPr>
              <a:t>recettes </a:t>
            </a:r>
            <a:r>
              <a:rPr lang="fr-FR" sz="1200" b="0" dirty="0">
                <a:latin typeface="Montserrat"/>
                <a:ea typeface="Calibri" panose="020F0502020204030204" pitchFamily="34" charset="0"/>
                <a:cs typeface="Times New Roman"/>
              </a:rPr>
              <a:t>« gestion </a:t>
            </a:r>
            <a:r>
              <a:rPr lang="fr-FR" sz="1200" b="0" dirty="0">
                <a:highlight>
                  <a:srgbClr val="FFFF00"/>
                </a:highlight>
                <a:latin typeface="Montserrat"/>
                <a:ea typeface="Calibri" panose="020F0502020204030204" pitchFamily="34" charset="0"/>
                <a:cs typeface="Times New Roman"/>
              </a:rPr>
              <a:t>locative </a:t>
            </a:r>
            <a:r>
              <a:rPr lang="fr-FR" sz="1200" b="0" dirty="0">
                <a:latin typeface="Montserrat"/>
                <a:ea typeface="Calibri" panose="020F0502020204030204" pitchFamily="34" charset="0"/>
                <a:cs typeface="Times New Roman"/>
              </a:rPr>
              <a:t>» est inchangé, en baisse, en hausse (éventuellement légère, forte) de +/-XX%, soit +/-XX k€ HT, s’établissant à … M€ HT. Cette évolution est due à une augmentation, une baisse du poste XXXX.</a:t>
            </a:r>
          </a:p>
          <a:p>
            <a:pPr lvl="0" algn="just">
              <a:lnSpc>
                <a:spcPct val="107000"/>
              </a:lnSpc>
            </a:pPr>
            <a:endParaRPr lang="fr-FR" sz="140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a:ea typeface="Calibri" panose="020F0502020204030204" pitchFamily="34" charset="0"/>
                <a:cs typeface="Times New Roman"/>
              </a:rPr>
              <a:t>Aléas spécifiques</a:t>
            </a:r>
          </a:p>
          <a:p>
            <a:pPr algn="just">
              <a:lnSpc>
                <a:spcPct val="107000"/>
              </a:lnSpc>
            </a:pPr>
            <a:r>
              <a:rPr lang="fr-FR" sz="1200" b="0" dirty="0">
                <a:latin typeface="Montserrat"/>
                <a:ea typeface="Calibri" panose="020F0502020204030204" pitchFamily="34" charset="0"/>
                <a:cs typeface="Times New Roman"/>
              </a:rPr>
              <a:t>Les aléas pour le poste « gestion </a:t>
            </a:r>
            <a:r>
              <a:rPr lang="fr-FR" sz="1200" b="0" dirty="0">
                <a:highlight>
                  <a:srgbClr val="FFFF00"/>
                </a:highlight>
                <a:latin typeface="Montserrat"/>
                <a:ea typeface="Calibri" panose="020F0502020204030204" pitchFamily="34" charset="0"/>
                <a:cs typeface="Times New Roman"/>
              </a:rPr>
              <a:t>locative </a:t>
            </a:r>
            <a:r>
              <a:rPr lang="fr-FR" sz="1200" b="0" dirty="0">
                <a:latin typeface="Montserrat"/>
                <a:ea typeface="Calibri" panose="020F0502020204030204" pitchFamily="34" charset="0"/>
                <a:cs typeface="Times New Roman"/>
              </a:rPr>
              <a:t>» sont stables, en baisse, en hausse de +/-XX%, soit +/-XX k€ HT, s’établissant à … M€ HT. Cette évolution est liée à une augmentation, une baisse du poste XXXX, la nécessité de couvrir telle ou telle nouvelle dépense, etc… </a:t>
            </a:r>
            <a:endParaRPr lang="fr-FR" sz="1200" b="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endParaRPr lang="fr-FR" sz="140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a:ea typeface="Calibri" panose="020F0502020204030204" pitchFamily="34" charset="0"/>
                <a:cs typeface="Times New Roman"/>
              </a:rPr>
              <a:t>Optimisations identifiées</a:t>
            </a:r>
          </a:p>
          <a:p>
            <a:pPr algn="just">
              <a:lnSpc>
                <a:spcPct val="107000"/>
              </a:lnSpc>
            </a:pPr>
            <a:r>
              <a:rPr lang="fr-FR" sz="1200" b="0" u="sng" dirty="0">
                <a:latin typeface="Montserrat"/>
                <a:ea typeface="Calibri" panose="020F0502020204030204" pitchFamily="34" charset="0"/>
                <a:cs typeface="Times New Roman"/>
              </a:rPr>
              <a:t>À N+1</a:t>
            </a:r>
            <a:r>
              <a:rPr lang="fr-FR" sz="1200" b="0" dirty="0">
                <a:latin typeface="Montserrat"/>
                <a:ea typeface="Calibri" panose="020F0502020204030204" pitchFamily="34" charset="0"/>
                <a:cs typeface="Times New Roman"/>
              </a:rPr>
              <a:t>, la non-consommation de telle ou telle provision, l’abandon de telle dépense, etc… devraient permettre une optimisation d’environ + XX k€ HT. </a:t>
            </a:r>
          </a:p>
          <a:p>
            <a:pPr lvl="0" algn="just">
              <a:lnSpc>
                <a:spcPct val="107000"/>
              </a:lnSpc>
            </a:pPr>
            <a:r>
              <a:rPr lang="fr-FR" sz="1200" b="0" u="sng" dirty="0">
                <a:latin typeface="Montserrat"/>
                <a:ea typeface="Calibri" panose="020F0502020204030204" pitchFamily="34" charset="0"/>
                <a:cs typeface="Times New Roman"/>
              </a:rPr>
              <a:t>A terminaison</a:t>
            </a:r>
            <a:r>
              <a:rPr lang="fr-FR" sz="1200" b="0" dirty="0">
                <a:latin typeface="Montserrat"/>
                <a:ea typeface="Calibri" panose="020F0502020204030204" pitchFamily="34" charset="0"/>
                <a:cs typeface="Times New Roman"/>
              </a:rPr>
              <a:t>, la non-consommation de telle ou telle provision, l’abandon de telle dépense, etc… devraient permettre une optimisation d’environ + XX k€ HT. </a:t>
            </a:r>
            <a:endParaRPr lang="fr-FR" sz="1200" b="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endParaRPr lang="fr-FR" sz="1400" b="0">
              <a:latin typeface="Montserrat" panose="00000500000000000000" pitchFamily="2" charset="0"/>
              <a:ea typeface="Calibri" panose="020F0502020204030204" pitchFamily="34" charset="0"/>
              <a:cs typeface="Times New Roman" panose="02020603050405020304" pitchFamily="18" charset="0"/>
            </a:endParaRPr>
          </a:p>
        </p:txBody>
      </p:sp>
      <p:graphicFrame>
        <p:nvGraphicFramePr>
          <p:cNvPr id="3" name="Tableau 2">
            <a:extLst>
              <a:ext uri="{FF2B5EF4-FFF2-40B4-BE49-F238E27FC236}">
                <a16:creationId xmlns:a16="http://schemas.microsoft.com/office/drawing/2014/main" id="{AF91F280-C41C-1B62-B346-9F6AA44A0751}"/>
              </a:ext>
            </a:extLst>
          </p:cNvPr>
          <p:cNvGraphicFramePr>
            <a:graphicFrameLocks noGrp="1"/>
          </p:cNvGraphicFramePr>
          <p:nvPr>
            <p:extLst>
              <p:ext uri="{D42A27DB-BD31-4B8C-83A1-F6EECF244321}">
                <p14:modId xmlns:p14="http://schemas.microsoft.com/office/powerpoint/2010/main" val="3389931725"/>
              </p:ext>
            </p:extLst>
          </p:nvPr>
        </p:nvGraphicFramePr>
        <p:xfrm>
          <a:off x="1605280" y="1098296"/>
          <a:ext cx="8168643" cy="1112520"/>
        </p:xfrm>
        <a:graphic>
          <a:graphicData uri="http://schemas.openxmlformats.org/drawingml/2006/table">
            <a:tbl>
              <a:tblPr firstRow="1" bandRow="1">
                <a:tableStyleId>{5C22544A-7EE6-4342-B048-85BDC9FD1C3A}</a:tableStyleId>
              </a:tblPr>
              <a:tblGrid>
                <a:gridCol w="1166949">
                  <a:extLst>
                    <a:ext uri="{9D8B030D-6E8A-4147-A177-3AD203B41FA5}">
                      <a16:colId xmlns:a16="http://schemas.microsoft.com/office/drawing/2014/main" val="1360633834"/>
                    </a:ext>
                  </a:extLst>
                </a:gridCol>
                <a:gridCol w="1166949">
                  <a:extLst>
                    <a:ext uri="{9D8B030D-6E8A-4147-A177-3AD203B41FA5}">
                      <a16:colId xmlns:a16="http://schemas.microsoft.com/office/drawing/2014/main" val="68440129"/>
                    </a:ext>
                  </a:extLst>
                </a:gridCol>
                <a:gridCol w="1166949">
                  <a:extLst>
                    <a:ext uri="{9D8B030D-6E8A-4147-A177-3AD203B41FA5}">
                      <a16:colId xmlns:a16="http://schemas.microsoft.com/office/drawing/2014/main" val="409452958"/>
                    </a:ext>
                  </a:extLst>
                </a:gridCol>
                <a:gridCol w="1166949">
                  <a:extLst>
                    <a:ext uri="{9D8B030D-6E8A-4147-A177-3AD203B41FA5}">
                      <a16:colId xmlns:a16="http://schemas.microsoft.com/office/drawing/2014/main" val="1564562665"/>
                    </a:ext>
                  </a:extLst>
                </a:gridCol>
                <a:gridCol w="1166949">
                  <a:extLst>
                    <a:ext uri="{9D8B030D-6E8A-4147-A177-3AD203B41FA5}">
                      <a16:colId xmlns:a16="http://schemas.microsoft.com/office/drawing/2014/main" val="935083838"/>
                    </a:ext>
                  </a:extLst>
                </a:gridCol>
                <a:gridCol w="1166949">
                  <a:extLst>
                    <a:ext uri="{9D8B030D-6E8A-4147-A177-3AD203B41FA5}">
                      <a16:colId xmlns:a16="http://schemas.microsoft.com/office/drawing/2014/main" val="2391542429"/>
                    </a:ext>
                  </a:extLst>
                </a:gridCol>
                <a:gridCol w="1166949">
                  <a:extLst>
                    <a:ext uri="{9D8B030D-6E8A-4147-A177-3AD203B41FA5}">
                      <a16:colId xmlns:a16="http://schemas.microsoft.com/office/drawing/2014/main" val="3597812788"/>
                    </a:ext>
                  </a:extLst>
                </a:gridCol>
              </a:tblGrid>
              <a:tr h="370840">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extLst>
                  <a:ext uri="{0D108BD9-81ED-4DB2-BD59-A6C34878D82A}">
                    <a16:rowId xmlns:a16="http://schemas.microsoft.com/office/drawing/2014/main" val="534962305"/>
                  </a:ext>
                </a:extLst>
              </a:tr>
              <a:tr h="370840">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extLst>
                  <a:ext uri="{0D108BD9-81ED-4DB2-BD59-A6C34878D82A}">
                    <a16:rowId xmlns:a16="http://schemas.microsoft.com/office/drawing/2014/main" val="3416855224"/>
                  </a:ext>
                </a:extLst>
              </a:tr>
              <a:tr h="370840">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tc>
                  <a:txBody>
                    <a:bodyPr/>
                    <a:lstStyle/>
                    <a:p>
                      <a:endParaRPr lang="fr-CA"/>
                    </a:p>
                  </a:txBody>
                  <a:tcPr/>
                </a:tc>
                <a:extLst>
                  <a:ext uri="{0D108BD9-81ED-4DB2-BD59-A6C34878D82A}">
                    <a16:rowId xmlns:a16="http://schemas.microsoft.com/office/drawing/2014/main" val="1093093435"/>
                  </a:ext>
                </a:extLst>
              </a:tr>
            </a:tbl>
          </a:graphicData>
        </a:graphic>
      </p:graphicFrame>
    </p:spTree>
    <p:extLst>
      <p:ext uri="{BB962C8B-B14F-4D97-AF65-F5344CB8AC3E}">
        <p14:creationId xmlns:p14="http://schemas.microsoft.com/office/powerpoint/2010/main" val="3202481802"/>
      </p:ext>
    </p:extLst>
  </p:cSld>
  <p:clrMapOvr>
    <a:masterClrMapping/>
  </p:clrMapOvr>
  <p:extLst>
    <p:ext uri="{6950BFC3-D8DA-4A85-94F7-54DA5524770B}">
      <p188:commentRel xmlns:p188="http://schemas.microsoft.com/office/powerpoint/2018/8/main" r:id="rId2"/>
    </p:ext>
  </p:extLs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113</a:t>
            </a:fld>
            <a:endParaRPr lang="fr-FR">
              <a:solidFill>
                <a:schemeClr val="bg1">
                  <a:lumMod val="65000"/>
                </a:schemeClr>
              </a:solidFill>
            </a:endParaRPr>
          </a:p>
        </p:txBody>
      </p:sp>
      <p:sp>
        <p:nvSpPr>
          <p:cNvPr id="8" name="Espace réservé du contenu 2">
            <a:extLst>
              <a:ext uri="{FF2B5EF4-FFF2-40B4-BE49-F238E27FC236}">
                <a16:creationId xmlns:a16="http://schemas.microsoft.com/office/drawing/2014/main" id="{8B01AE33-093B-F4BF-FBD3-3B8E93046AAB}"/>
              </a:ext>
            </a:extLst>
          </p:cNvPr>
          <p:cNvSpPr txBox="1">
            <a:spLocks/>
          </p:cNvSpPr>
          <p:nvPr/>
        </p:nvSpPr>
        <p:spPr>
          <a:xfrm>
            <a:off x="494270" y="1509881"/>
            <a:ext cx="11198058" cy="4846469"/>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r>
              <a:rPr lang="fr-FR" sz="1600" dirty="0">
                <a:latin typeface="Montserrat"/>
                <a:cs typeface="Times New Roman"/>
              </a:rPr>
              <a:t>Objectif</a:t>
            </a:r>
            <a:r>
              <a:rPr lang="fr-FR" sz="1600" b="0" dirty="0">
                <a:latin typeface="Montserrat"/>
                <a:cs typeface="Times New Roman"/>
              </a:rPr>
              <a:t> : Acter de la stratégie de gestion de la ou des phases basculant en phase active d’aménagement afin de faciliter la passation à la DT pour le pilotage de travaux et la gestion des biens </a:t>
            </a:r>
            <a:endParaRPr lang="fr-FR"/>
          </a:p>
          <a:p>
            <a:pPr algn="just"/>
            <a:r>
              <a:rPr lang="fr-FR" sz="1600" dirty="0">
                <a:latin typeface="Montserrat"/>
                <a:cs typeface="Times New Roman"/>
              </a:rPr>
              <a:t>Responsable de la rédaction</a:t>
            </a:r>
            <a:r>
              <a:rPr lang="fr-FR" sz="1600" b="0" dirty="0">
                <a:latin typeface="Montserrat"/>
                <a:cs typeface="Times New Roman"/>
              </a:rPr>
              <a:t> : DFP (gestionnaire)</a:t>
            </a:r>
            <a:endParaRPr lang="fr-FR">
              <a:cs typeface="Times New Roman"/>
            </a:endParaRPr>
          </a:p>
          <a:p>
            <a:pPr algn="just"/>
            <a:r>
              <a:rPr lang="fr-FR" sz="1600" dirty="0">
                <a:latin typeface="Montserrat"/>
                <a:cs typeface="Times New Roman"/>
              </a:rPr>
              <a:t>Données intégrées : </a:t>
            </a:r>
            <a:endParaRPr lang="fr-FR"/>
          </a:p>
          <a:p>
            <a:pPr marL="285750" indent="-285750" algn="just">
              <a:buChar char="•"/>
            </a:pPr>
            <a:r>
              <a:rPr lang="fr-FR" sz="1600" b="0" dirty="0">
                <a:latin typeface="Montserrat"/>
                <a:cs typeface="Times New Roman"/>
              </a:rPr>
              <a:t>Biens concernés par le transfert (Plan)</a:t>
            </a:r>
            <a:endParaRPr lang="fr-FR" sz="1600">
              <a:cs typeface="Times New Roman"/>
            </a:endParaRPr>
          </a:p>
          <a:p>
            <a:pPr marL="285750" indent="-285750" algn="just">
              <a:buChar char="•"/>
            </a:pPr>
            <a:r>
              <a:rPr lang="fr-FR" sz="1600" b="0" dirty="0">
                <a:latin typeface="Montserrat"/>
                <a:cs typeface="Times New Roman"/>
              </a:rPr>
              <a:t>Date prévisionnelle de passation à la DT (notification du premier marché de travaux)</a:t>
            </a:r>
            <a:endParaRPr lang="fr-FR" sz="1600" b="0">
              <a:cs typeface="Times New Roman"/>
            </a:endParaRPr>
          </a:p>
          <a:p>
            <a:pPr marL="285750" indent="-285750" algn="just">
              <a:buChar char="•"/>
            </a:pPr>
            <a:r>
              <a:rPr lang="fr-FR" sz="1600" b="0" dirty="0">
                <a:latin typeface="Montserrat"/>
                <a:cs typeface="Times New Roman"/>
              </a:rPr>
              <a:t>Gestion du site à date (sécurisation, nombre de gardiens, travaux en cours, point sur les réseaux…)</a:t>
            </a:r>
            <a:endParaRPr lang="fr-FR" sz="1600">
              <a:cs typeface="Times New Roman"/>
            </a:endParaRPr>
          </a:p>
          <a:p>
            <a:pPr marL="285750" indent="-285750" algn="just">
              <a:buChar char="•"/>
            </a:pPr>
            <a:r>
              <a:rPr lang="fr-FR" sz="1600" b="0" dirty="0">
                <a:latin typeface="Montserrat"/>
                <a:cs typeface="Times New Roman"/>
              </a:rPr>
              <a:t>Actions complémentaires à engager par la DFP en amont de la passation (avec précisions sur les coûts associés et justification des éventuelles dérogations au process Limites de prestations) </a:t>
            </a:r>
            <a:endParaRPr lang="fr-FR" sz="1600"/>
          </a:p>
          <a:p>
            <a:pPr marL="285750" indent="-285750" algn="just">
              <a:buChar char="•"/>
            </a:pPr>
            <a:r>
              <a:rPr lang="fr-FR" sz="1600" b="0" dirty="0">
                <a:latin typeface="Montserrat"/>
                <a:cs typeface="Times New Roman"/>
              </a:rPr>
              <a:t>Points de vigilance concernant la gestion des biens après transfert à la DT </a:t>
            </a:r>
            <a:endParaRPr lang="fr-FR" sz="1600"/>
          </a:p>
          <a:p>
            <a:pPr algn="just"/>
            <a:endParaRPr lang="fr-FR" sz="1600" b="0" dirty="0">
              <a:latin typeface="Montserrat"/>
              <a:cs typeface="Times New Roman"/>
            </a:endParaRPr>
          </a:p>
          <a:p>
            <a:pPr algn="just"/>
            <a:r>
              <a:rPr lang="fr-FR" sz="1600" dirty="0">
                <a:latin typeface="Montserrat"/>
                <a:cs typeface="Times New Roman"/>
              </a:rPr>
              <a:t>Outils SMQE : </a:t>
            </a:r>
            <a:endParaRPr lang="fr-FR" sz="1600" b="0" dirty="0">
              <a:latin typeface="Montserrat"/>
              <a:cs typeface="Times New Roman"/>
            </a:endParaRPr>
          </a:p>
          <a:p>
            <a:pPr algn="just">
              <a:lnSpc>
                <a:spcPct val="107000"/>
              </a:lnSpc>
            </a:pPr>
            <a:endParaRPr lang="fr-FR" sz="1600" b="0">
              <a:solidFill>
                <a:srgbClr val="EA515A"/>
              </a:solidFill>
              <a:latin typeface="Montserrat" panose="00000500000000000000" pitchFamily="2" charset="0"/>
              <a:cs typeface="Times New Roman" panose="02020603050405020304" pitchFamily="18" charset="0"/>
            </a:endParaRPr>
          </a:p>
          <a:p>
            <a:pPr marL="342900" indent="-342900" algn="just">
              <a:lnSpc>
                <a:spcPct val="107000"/>
              </a:lnSpc>
              <a:buFontTx/>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p:txBody>
      </p:sp>
      <p:sp>
        <p:nvSpPr>
          <p:cNvPr id="7" name="Titre 1">
            <a:extLst>
              <a:ext uri="{FF2B5EF4-FFF2-40B4-BE49-F238E27FC236}">
                <a16:creationId xmlns:a16="http://schemas.microsoft.com/office/drawing/2014/main" id="{599C178B-E77B-9A16-6A99-F6A69F6835FE}"/>
              </a:ext>
            </a:extLst>
          </p:cNvPr>
          <p:cNvSpPr txBox="1">
            <a:spLocks/>
          </p:cNvSpPr>
          <p:nvPr/>
        </p:nvSpPr>
        <p:spPr>
          <a:xfrm>
            <a:off x="300182" y="0"/>
            <a:ext cx="10972800" cy="65578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l"/>
            <a:r>
              <a:rPr lang="fr-FR" sz="3200" dirty="0">
                <a:latin typeface="Montserrat"/>
              </a:rPr>
              <a:t>Slide 5.6 – transfert gestion DFP </a:t>
            </a:r>
            <a:r>
              <a:rPr lang="fr-FR" sz="3200" dirty="0">
                <a:latin typeface="Montserrat"/>
                <a:sym typeface="Wingdings" panose="05000000000000000000" pitchFamily="2" charset="2"/>
              </a:rPr>
              <a:t> DT</a:t>
            </a:r>
            <a:endParaRPr lang="fr-FR" sz="3200" dirty="0">
              <a:highlight>
                <a:srgbClr val="FFFF00"/>
              </a:highlight>
              <a:latin typeface="Montserrat"/>
            </a:endParaRPr>
          </a:p>
        </p:txBody>
      </p:sp>
      <p:graphicFrame>
        <p:nvGraphicFramePr>
          <p:cNvPr id="3" name="Tableau 2">
            <a:extLst>
              <a:ext uri="{FF2B5EF4-FFF2-40B4-BE49-F238E27FC236}">
                <a16:creationId xmlns:a16="http://schemas.microsoft.com/office/drawing/2014/main" id="{ACE05D6A-ED9B-84E3-F0B0-D2CB088D1269}"/>
              </a:ext>
            </a:extLst>
          </p:cNvPr>
          <p:cNvGraphicFramePr>
            <a:graphicFrameLocks noGrp="1"/>
          </p:cNvGraphicFramePr>
          <p:nvPr/>
        </p:nvGraphicFramePr>
        <p:xfrm>
          <a:off x="2575131" y="4736910"/>
          <a:ext cx="6692898" cy="506730"/>
        </p:xfrm>
        <a:graphic>
          <a:graphicData uri="http://schemas.openxmlformats.org/drawingml/2006/table">
            <a:tbl>
              <a:tblPr firstRow="1">
                <a:tableStyleId>{5C22544A-7EE6-4342-B048-85BDC9FD1C3A}</a:tableStyleId>
              </a:tblPr>
              <a:tblGrid>
                <a:gridCol w="405740">
                  <a:extLst>
                    <a:ext uri="{9D8B030D-6E8A-4147-A177-3AD203B41FA5}">
                      <a16:colId xmlns:a16="http://schemas.microsoft.com/office/drawing/2014/main" val="3361574965"/>
                    </a:ext>
                  </a:extLst>
                </a:gridCol>
                <a:gridCol w="1550059">
                  <a:extLst>
                    <a:ext uri="{9D8B030D-6E8A-4147-A177-3AD203B41FA5}">
                      <a16:colId xmlns:a16="http://schemas.microsoft.com/office/drawing/2014/main" val="664007081"/>
                    </a:ext>
                  </a:extLst>
                </a:gridCol>
                <a:gridCol w="2019299">
                  <a:extLst>
                    <a:ext uri="{9D8B030D-6E8A-4147-A177-3AD203B41FA5}">
                      <a16:colId xmlns:a16="http://schemas.microsoft.com/office/drawing/2014/main" val="1780379459"/>
                    </a:ext>
                  </a:extLst>
                </a:gridCol>
                <a:gridCol w="2717800">
                  <a:extLst>
                    <a:ext uri="{9D8B030D-6E8A-4147-A177-3AD203B41FA5}">
                      <a16:colId xmlns:a16="http://schemas.microsoft.com/office/drawing/2014/main" val="831160449"/>
                    </a:ext>
                  </a:extLst>
                </a:gridCol>
              </a:tblGrid>
              <a:tr h="238125">
                <a:tc>
                  <a:txBody>
                    <a:bodyPr/>
                    <a:lstStyle/>
                    <a:p>
                      <a:pPr algn="l" fontAlgn="b"/>
                      <a:r>
                        <a:rPr lang="fr-FR" sz="800" u="none" strike="noStrike" dirty="0">
                          <a:effectLst/>
                        </a:rPr>
                        <a:t>Code slide</a:t>
                      </a:r>
                      <a:endParaRPr lang="fr-FR" sz="8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dirty="0">
                          <a:effectLst/>
                        </a:rPr>
                        <a:t>Dénomination slides</a:t>
                      </a:r>
                      <a:endParaRPr lang="fr-FR" sz="8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dirty="0">
                          <a:effectLst/>
                        </a:rPr>
                        <a:t>Dénomination du document </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dirty="0">
                          <a:effectLst/>
                        </a:rPr>
                        <a:t>raccourci vers le serveur</a:t>
                      </a:r>
                      <a:endParaRPr lang="fr-FR" sz="8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84665655"/>
                  </a:ext>
                </a:extLst>
              </a:tr>
              <a:tr h="190500">
                <a:tc>
                  <a:txBody>
                    <a:bodyPr/>
                    <a:lstStyle/>
                    <a:p>
                      <a:pPr algn="l" fontAlgn="ctr"/>
                      <a:r>
                        <a:rPr lang="fr-FR" sz="800" u="none" strike="noStrike" dirty="0">
                          <a:effectLst/>
                        </a:rPr>
                        <a:t>5.4.bis</a:t>
                      </a:r>
                      <a:endParaRPr lang="fr-FR"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dirty="0">
                          <a:effectLst/>
                        </a:rPr>
                        <a:t>Transfert foncier DFP / DT</a:t>
                      </a:r>
                      <a:endParaRPr lang="fr-FR"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lvl="0" algn="l">
                        <a:buNone/>
                      </a:pPr>
                      <a:r>
                        <a:rPr lang="fr-FR" sz="800" b="0" i="0" u="none" strike="noStrike" noProof="0" dirty="0">
                          <a:effectLst/>
                          <a:latin typeface="Calibri"/>
                        </a:rPr>
                        <a:t>PROC_R2_Limites de prestation DFP-DT_20230424</a:t>
                      </a:r>
                      <a:endParaRPr lang="fr-FR" dirty="0"/>
                    </a:p>
                  </a:txBody>
                  <a:tcPr marL="9525" marR="9525" marT="9525" marB="0" anchor="ctr"/>
                </a:tc>
                <a:tc>
                  <a:txBody>
                    <a:bodyPr/>
                    <a:lstStyle/>
                    <a:p>
                      <a:pPr lvl="0" algn="l">
                        <a:buNone/>
                      </a:pPr>
                      <a:r>
                        <a:rPr lang="fr-FR" sz="800" b="0" i="0" u="none" strike="noStrike" noProof="0" dirty="0">
                          <a:effectLst/>
                          <a:latin typeface="Calibri"/>
                        </a:rPr>
                        <a:t>G:\Qualité et Développement Durable\R2 Gestion patrimoniale\2. Doctrine\</a:t>
                      </a:r>
                      <a:r>
                        <a:rPr lang="fr-FR" sz="800" b="0" i="0" u="none" strike="noStrike" noProof="0" dirty="0" err="1">
                          <a:effectLst/>
                          <a:latin typeface="Calibri"/>
                        </a:rPr>
                        <a:t>Limites_prestation_DFP_DT</a:t>
                      </a:r>
                      <a:endParaRPr lang="fr-FR" dirty="0" err="1"/>
                    </a:p>
                  </a:txBody>
                  <a:tcPr marL="9525" marR="9525" marT="9525" marB="0" anchor="ctr"/>
                </a:tc>
                <a:extLst>
                  <a:ext uri="{0D108BD9-81ED-4DB2-BD59-A6C34878D82A}">
                    <a16:rowId xmlns:a16="http://schemas.microsoft.com/office/drawing/2014/main" val="4591186"/>
                  </a:ext>
                </a:extLst>
              </a:tr>
            </a:tbl>
          </a:graphicData>
        </a:graphic>
      </p:graphicFrame>
    </p:spTree>
    <p:extLst>
      <p:ext uri="{BB962C8B-B14F-4D97-AF65-F5344CB8AC3E}">
        <p14:creationId xmlns:p14="http://schemas.microsoft.com/office/powerpoint/2010/main" val="289869552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114</a:t>
            </a:fld>
            <a:endParaRPr lang="fr-FR">
              <a:solidFill>
                <a:schemeClr val="bg1">
                  <a:lumMod val="65000"/>
                </a:schemeClr>
              </a:solidFill>
            </a:endParaRPr>
          </a:p>
        </p:txBody>
      </p:sp>
      <p:sp>
        <p:nvSpPr>
          <p:cNvPr id="8" name="Espace réservé du contenu 2">
            <a:extLst>
              <a:ext uri="{FF2B5EF4-FFF2-40B4-BE49-F238E27FC236}">
                <a16:creationId xmlns:a16="http://schemas.microsoft.com/office/drawing/2014/main" id="{8B01AE33-093B-F4BF-FBD3-3B8E93046AAB}"/>
              </a:ext>
            </a:extLst>
          </p:cNvPr>
          <p:cNvSpPr txBox="1">
            <a:spLocks/>
          </p:cNvSpPr>
          <p:nvPr/>
        </p:nvSpPr>
        <p:spPr>
          <a:xfrm>
            <a:off x="494270" y="1509881"/>
            <a:ext cx="11198058" cy="4846469"/>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600" b="0" dirty="0">
                <a:latin typeface="Montserrat" panose="00000500000000000000" pitchFamily="2" charset="0"/>
                <a:cs typeface="Times New Roman" panose="02020603050405020304" pitchFamily="18" charset="0"/>
              </a:rPr>
              <a:t>XXXXXXXXXXXXX</a:t>
            </a:r>
          </a:p>
          <a:p>
            <a:pPr marL="34290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2" name="Titre 1">
            <a:extLst>
              <a:ext uri="{FF2B5EF4-FFF2-40B4-BE49-F238E27FC236}">
                <a16:creationId xmlns:a16="http://schemas.microsoft.com/office/drawing/2014/main" id="{48CAF68E-4E39-41B1-4DF0-EE911FCB3EE3}"/>
              </a:ext>
            </a:extLst>
          </p:cNvPr>
          <p:cNvSpPr txBox="1">
            <a:spLocks/>
          </p:cNvSpPr>
          <p:nvPr/>
        </p:nvSpPr>
        <p:spPr>
          <a:xfrm>
            <a:off x="300182" y="0"/>
            <a:ext cx="10972800" cy="65578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l"/>
            <a:r>
              <a:rPr lang="fr-FR" sz="3200" dirty="0">
                <a:latin typeface="Montserrat"/>
              </a:rPr>
              <a:t>Slide 5.6 – transfert gestion DFP </a:t>
            </a:r>
            <a:r>
              <a:rPr lang="fr-FR" sz="3200" dirty="0">
                <a:latin typeface="Montserrat"/>
                <a:sym typeface="Wingdings" panose="05000000000000000000" pitchFamily="2" charset="2"/>
              </a:rPr>
              <a:t> DT</a:t>
            </a:r>
            <a:endParaRPr lang="fr-FR" sz="3200" dirty="0">
              <a:highlight>
                <a:srgbClr val="FFFF00"/>
              </a:highlight>
              <a:latin typeface="Montserrat"/>
            </a:endParaRPr>
          </a:p>
        </p:txBody>
      </p:sp>
    </p:spTree>
    <p:extLst>
      <p:ext uri="{BB962C8B-B14F-4D97-AF65-F5344CB8AC3E}">
        <p14:creationId xmlns:p14="http://schemas.microsoft.com/office/powerpoint/2010/main" val="132677009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5.7 – Bilan de l’action de la DFP sur l’année N-1 </a:t>
            </a:r>
            <a:r>
              <a:rPr lang="fr-FR" sz="3200" dirty="0">
                <a:highlight>
                  <a:srgbClr val="FFFF00"/>
                </a:highlight>
              </a:rPr>
              <a:t>&gt; A ne pas activer</a:t>
            </a:r>
            <a:endParaRPr lang="fr-FR" dirty="0">
              <a:highlight>
                <a:srgbClr val="FFFF00"/>
              </a:highlight>
            </a:endParaRP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Evaluer les moyens mobilisés et les résultats obtenus et les mettre en perspective avec les enjeux de l’année N+1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DFP (préciser pilote)</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chemeClr val="tx1"/>
                </a:solidFill>
                <a:latin typeface="Montserrat" panose="00000500000000000000" pitchFamily="2" charset="0"/>
                <a:ea typeface="Calibri" panose="020F0502020204030204" pitchFamily="34" charset="0"/>
                <a:cs typeface="Times New Roman" panose="02020603050405020304" pitchFamily="18" charset="0"/>
              </a:rPr>
              <a:t>A préciser</a:t>
            </a:r>
          </a:p>
          <a:p>
            <a:pPr marL="342900" lvl="0" indent="-342900" algn="just">
              <a:lnSpc>
                <a:spcPct val="107000"/>
              </a:lnSpc>
              <a:buFontTx/>
              <a:buChar char="-"/>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115</a:t>
            </a:fld>
            <a:endParaRPr lang="fr-FR">
              <a:solidFill>
                <a:schemeClr val="bg1">
                  <a:lumMod val="65000"/>
                </a:schemeClr>
              </a:solidFill>
            </a:endParaRPr>
          </a:p>
        </p:txBody>
      </p:sp>
      <p:sp>
        <p:nvSpPr>
          <p:cNvPr id="6" name="ZoneTexte 5">
            <a:extLst>
              <a:ext uri="{FF2B5EF4-FFF2-40B4-BE49-F238E27FC236}">
                <a16:creationId xmlns:a16="http://schemas.microsoft.com/office/drawing/2014/main" id="{33659F31-3F22-D25A-92CF-7BFFC10D67DC}"/>
              </a:ext>
            </a:extLst>
          </p:cNvPr>
          <p:cNvSpPr txBox="1"/>
          <p:nvPr/>
        </p:nvSpPr>
        <p:spPr>
          <a:xfrm>
            <a:off x="-1" y="0"/>
            <a:ext cx="2352676" cy="307777"/>
          </a:xfrm>
          <a:prstGeom prst="rect">
            <a:avLst/>
          </a:prstGeom>
          <a:solidFill>
            <a:schemeClr val="accent2"/>
          </a:solidFill>
          <a:ln>
            <a:solidFill>
              <a:schemeClr val="tx1"/>
            </a:solidFill>
          </a:ln>
        </p:spPr>
        <p:txBody>
          <a:bodyPr wrap="square" rtlCol="0">
            <a:spAutoFit/>
          </a:bodyPr>
          <a:lstStyle/>
          <a:p>
            <a:r>
              <a:rPr lang="fr-FR" sz="1400" b="1" dirty="0"/>
              <a:t>Bloc 2 (ne pas compléter)</a:t>
            </a:r>
          </a:p>
        </p:txBody>
      </p:sp>
    </p:spTree>
    <p:extLst>
      <p:ext uri="{BB962C8B-B14F-4D97-AF65-F5344CB8AC3E}">
        <p14:creationId xmlns:p14="http://schemas.microsoft.com/office/powerpoint/2010/main" val="269498462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5.8 – Evaluation prestataire DFP </a:t>
            </a:r>
            <a:r>
              <a:rPr lang="fr-FR" sz="2800" dirty="0">
                <a:highlight>
                  <a:srgbClr val="FFFF00"/>
                </a:highlight>
              </a:rPr>
              <a:t>&gt; A ne pas activer</a:t>
            </a:r>
            <a:endParaRPr lang="fr-FR" dirty="0">
              <a:highlight>
                <a:srgbClr val="FFFF00"/>
              </a:highlight>
            </a:endParaRP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A préciser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DFP (préciser pilote)</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chemeClr val="tx1"/>
                </a:solidFill>
                <a:latin typeface="Montserrat" panose="00000500000000000000" pitchFamily="2" charset="0"/>
                <a:ea typeface="Calibri" panose="020F0502020204030204" pitchFamily="34" charset="0"/>
                <a:cs typeface="Times New Roman" panose="02020603050405020304" pitchFamily="18" charset="0"/>
              </a:rPr>
              <a:t>A préciser</a:t>
            </a:r>
          </a:p>
          <a:p>
            <a:pPr marL="342900" lvl="0" indent="-342900" algn="just">
              <a:lnSpc>
                <a:spcPct val="107000"/>
              </a:lnSpc>
              <a:buFontTx/>
              <a:buChar char="-"/>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116</a:t>
            </a:fld>
            <a:endParaRPr lang="fr-FR">
              <a:solidFill>
                <a:schemeClr val="bg1">
                  <a:lumMod val="65000"/>
                </a:schemeClr>
              </a:solidFill>
            </a:endParaRPr>
          </a:p>
        </p:txBody>
      </p:sp>
      <p:sp>
        <p:nvSpPr>
          <p:cNvPr id="6" name="ZoneTexte 5">
            <a:extLst>
              <a:ext uri="{FF2B5EF4-FFF2-40B4-BE49-F238E27FC236}">
                <a16:creationId xmlns:a16="http://schemas.microsoft.com/office/drawing/2014/main" id="{5B8FBB9B-DF0B-C31E-6761-152C437B7ACA}"/>
              </a:ext>
            </a:extLst>
          </p:cNvPr>
          <p:cNvSpPr txBox="1"/>
          <p:nvPr/>
        </p:nvSpPr>
        <p:spPr>
          <a:xfrm>
            <a:off x="-1" y="0"/>
            <a:ext cx="2352676" cy="307777"/>
          </a:xfrm>
          <a:prstGeom prst="rect">
            <a:avLst/>
          </a:prstGeom>
          <a:solidFill>
            <a:schemeClr val="accent2"/>
          </a:solidFill>
          <a:ln>
            <a:solidFill>
              <a:schemeClr val="tx1"/>
            </a:solidFill>
          </a:ln>
        </p:spPr>
        <p:txBody>
          <a:bodyPr wrap="square" rtlCol="0">
            <a:spAutoFit/>
          </a:bodyPr>
          <a:lstStyle/>
          <a:p>
            <a:r>
              <a:rPr lang="fr-FR" sz="1400" b="1" dirty="0"/>
              <a:t>Bloc 2 (ne pas compléter)</a:t>
            </a:r>
          </a:p>
        </p:txBody>
      </p:sp>
    </p:spTree>
    <p:extLst>
      <p:ext uri="{BB962C8B-B14F-4D97-AF65-F5344CB8AC3E}">
        <p14:creationId xmlns:p14="http://schemas.microsoft.com/office/powerpoint/2010/main" val="250699088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117</a:t>
            </a:fld>
            <a:endParaRPr lang="fr-FR">
              <a:solidFill>
                <a:schemeClr val="bg1">
                  <a:lumMod val="65000"/>
                </a:schemeClr>
              </a:solidFill>
            </a:endParaRPr>
          </a:p>
        </p:txBody>
      </p:sp>
      <p:sp>
        <p:nvSpPr>
          <p:cNvPr id="4" name="Titre 1">
            <a:extLst>
              <a:ext uri="{FF2B5EF4-FFF2-40B4-BE49-F238E27FC236}">
                <a16:creationId xmlns:a16="http://schemas.microsoft.com/office/drawing/2014/main" id="{3DCE704E-F7CB-403D-A8A2-D789416B9FCF}"/>
              </a:ext>
            </a:extLst>
          </p:cNvPr>
          <p:cNvSpPr>
            <a:spLocks noGrp="1"/>
          </p:cNvSpPr>
          <p:nvPr>
            <p:ph type="title"/>
          </p:nvPr>
        </p:nvSpPr>
        <p:spPr>
          <a:xfrm>
            <a:off x="0" y="97438"/>
            <a:ext cx="12192000" cy="576817"/>
          </a:xfrm>
        </p:spPr>
        <p:txBody>
          <a:bodyPr>
            <a:noAutofit/>
          </a:bodyPr>
          <a:lstStyle/>
          <a:p>
            <a:pPr algn="l"/>
            <a:r>
              <a:rPr lang="fr-FR" sz="2400" dirty="0"/>
              <a:t>5. FONCIER &gt;&gt; RELEVE DE DECISIONS</a:t>
            </a:r>
            <a:endParaRPr lang="fr-FR" sz="2000" dirty="0"/>
          </a:p>
        </p:txBody>
      </p:sp>
      <p:sp>
        <p:nvSpPr>
          <p:cNvPr id="3" name="Espace réservé du contenu 2">
            <a:extLst>
              <a:ext uri="{FF2B5EF4-FFF2-40B4-BE49-F238E27FC236}">
                <a16:creationId xmlns:a16="http://schemas.microsoft.com/office/drawing/2014/main" id="{A9E7E060-A6C0-CB82-A46C-22D234A993CE}"/>
              </a:ext>
            </a:extLst>
          </p:cNvPr>
          <p:cNvSpPr>
            <a:spLocks noGrp="1"/>
          </p:cNvSpPr>
          <p:nvPr>
            <p:ph idx="1"/>
          </p:nvPr>
        </p:nvSpPr>
        <p:spPr>
          <a:xfrm>
            <a:off x="494270" y="674255"/>
            <a:ext cx="11198058" cy="5682096"/>
          </a:xfrm>
          <a:solidFill>
            <a:schemeClr val="bg1">
              <a:lumMod val="95000"/>
            </a:schemeClr>
          </a:solidFill>
          <a:ln w="3175">
            <a:solidFill>
              <a:schemeClr val="tx1"/>
            </a:solidFill>
            <a:prstDash val="sysDot"/>
          </a:ln>
        </p:spPr>
        <p:txBody>
          <a:bodyPr anchor="t" anchorCtr="0">
            <a:noAutofit/>
          </a:bodyPr>
          <a:lstStyle/>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b="0" dirty="0">
                <a:latin typeface="Montserrat" panose="00000500000000000000" pitchFamily="2"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65860225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105696-C7BA-30A6-6A4E-27E399ABA717}"/>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16006B5-FF74-C49B-1DC3-8A9B3D82164C}"/>
              </a:ext>
            </a:extLst>
          </p:cNvPr>
          <p:cNvSpPr>
            <a:spLocks noGrp="1"/>
          </p:cNvSpPr>
          <p:nvPr>
            <p:ph type="body" sz="quarter" idx="11"/>
          </p:nvPr>
        </p:nvSpPr>
        <p:spPr/>
        <p:txBody>
          <a:bodyPr/>
          <a:lstStyle/>
          <a:p>
            <a:endParaRPr lang="fr-FR" dirty="0"/>
          </a:p>
        </p:txBody>
      </p:sp>
      <p:sp>
        <p:nvSpPr>
          <p:cNvPr id="4" name="Titre 3">
            <a:extLst>
              <a:ext uri="{FF2B5EF4-FFF2-40B4-BE49-F238E27FC236}">
                <a16:creationId xmlns:a16="http://schemas.microsoft.com/office/drawing/2014/main" id="{5F26E097-7900-09F2-AB99-60BBF6A4551D}"/>
              </a:ext>
            </a:extLst>
          </p:cNvPr>
          <p:cNvSpPr>
            <a:spLocks noGrp="1"/>
          </p:cNvSpPr>
          <p:nvPr>
            <p:ph type="ctrTitle"/>
          </p:nvPr>
        </p:nvSpPr>
        <p:spPr>
          <a:xfrm>
            <a:off x="3334327" y="2733964"/>
            <a:ext cx="8389426" cy="1154546"/>
          </a:xfrm>
        </p:spPr>
        <p:txBody>
          <a:bodyPr/>
          <a:lstStyle/>
          <a:p>
            <a:r>
              <a:rPr lang="fr-FR" sz="4800" dirty="0"/>
              <a:t>6. ETUDES</a:t>
            </a:r>
          </a:p>
        </p:txBody>
      </p:sp>
      <p:grpSp>
        <p:nvGrpSpPr>
          <p:cNvPr id="2" name="Groupe 1">
            <a:extLst>
              <a:ext uri="{FF2B5EF4-FFF2-40B4-BE49-F238E27FC236}">
                <a16:creationId xmlns:a16="http://schemas.microsoft.com/office/drawing/2014/main" id="{69D3A734-A1D6-1DA1-A37B-6F7CC2E7677A}"/>
              </a:ext>
            </a:extLst>
          </p:cNvPr>
          <p:cNvGrpSpPr/>
          <p:nvPr/>
        </p:nvGrpSpPr>
        <p:grpSpPr>
          <a:xfrm>
            <a:off x="224481" y="361088"/>
            <a:ext cx="1926114" cy="6135823"/>
            <a:chOff x="319652" y="0"/>
            <a:chExt cx="1926114" cy="6135823"/>
          </a:xfrm>
        </p:grpSpPr>
        <p:sp>
          <p:nvSpPr>
            <p:cNvPr id="5" name="Rectangle : coins arrondis 4">
              <a:hlinkClick r:id="rId2" action="ppaction://hlinksldjump"/>
              <a:extLst>
                <a:ext uri="{FF2B5EF4-FFF2-40B4-BE49-F238E27FC236}">
                  <a16:creationId xmlns:a16="http://schemas.microsoft.com/office/drawing/2014/main" id="{2F349568-EEA8-62D1-09BA-C9BEBE63317B}"/>
                </a:ext>
              </a:extLst>
            </p:cNvPr>
            <p:cNvSpPr/>
            <p:nvPr/>
          </p:nvSpPr>
          <p:spPr>
            <a:xfrm>
              <a:off x="319652" y="566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0. SYNTHESE</a:t>
              </a:r>
            </a:p>
          </p:txBody>
        </p:sp>
        <p:sp>
          <p:nvSpPr>
            <p:cNvPr id="7" name="Rectangle : coins arrondis 6">
              <a:hlinkClick r:id="rId3" action="ppaction://hlinksldjump"/>
              <a:extLst>
                <a:ext uri="{FF2B5EF4-FFF2-40B4-BE49-F238E27FC236}">
                  <a16:creationId xmlns:a16="http://schemas.microsoft.com/office/drawing/2014/main" id="{7B4F02EE-1094-5890-5E2B-D77DAB90D6E5}"/>
                </a:ext>
              </a:extLst>
            </p:cNvPr>
            <p:cNvSpPr/>
            <p:nvPr/>
          </p:nvSpPr>
          <p:spPr>
            <a:xfrm>
              <a:off x="319652" y="10883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 CADRES POLITIQUES ET CONTRACTUELS</a:t>
              </a:r>
            </a:p>
          </p:txBody>
        </p:sp>
        <p:sp>
          <p:nvSpPr>
            <p:cNvPr id="8" name="Rectangle : coins arrondis 7">
              <a:hlinkClick r:id="rId4" action="ppaction://hlinksldjump"/>
              <a:extLst>
                <a:ext uri="{FF2B5EF4-FFF2-40B4-BE49-F238E27FC236}">
                  <a16:creationId xmlns:a16="http://schemas.microsoft.com/office/drawing/2014/main" id="{706C9BC0-7E5C-29A7-D134-13A4F7594AF2}"/>
                </a:ext>
              </a:extLst>
            </p:cNvPr>
            <p:cNvSpPr/>
            <p:nvPr/>
          </p:nvSpPr>
          <p:spPr>
            <a:xfrm>
              <a:off x="319652" y="161024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2. PROCEDURES</a:t>
              </a:r>
            </a:p>
          </p:txBody>
        </p:sp>
        <p:sp>
          <p:nvSpPr>
            <p:cNvPr id="9" name="Rectangle : coins arrondis 8">
              <a:hlinkClick r:id="rId5" action="ppaction://hlinksldjump"/>
              <a:extLst>
                <a:ext uri="{FF2B5EF4-FFF2-40B4-BE49-F238E27FC236}">
                  <a16:creationId xmlns:a16="http://schemas.microsoft.com/office/drawing/2014/main" id="{48F109F1-2F90-F0B5-2596-98FEEBEBD95A}"/>
                </a:ext>
              </a:extLst>
            </p:cNvPr>
            <p:cNvSpPr/>
            <p:nvPr/>
          </p:nvSpPr>
          <p:spPr>
            <a:xfrm>
              <a:off x="319652" y="2132099"/>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3. OBJECTIFS ENVIRONNEMENTAUX</a:t>
              </a:r>
            </a:p>
          </p:txBody>
        </p:sp>
        <p:sp>
          <p:nvSpPr>
            <p:cNvPr id="10" name="Rectangle : coins arrondis 9">
              <a:hlinkClick r:id="rId6" action="ppaction://hlinksldjump"/>
              <a:extLst>
                <a:ext uri="{FF2B5EF4-FFF2-40B4-BE49-F238E27FC236}">
                  <a16:creationId xmlns:a16="http://schemas.microsoft.com/office/drawing/2014/main" id="{9621C013-8739-420B-D4F5-6A4F2F436583}"/>
                </a:ext>
              </a:extLst>
            </p:cNvPr>
            <p:cNvSpPr/>
            <p:nvPr/>
          </p:nvSpPr>
          <p:spPr>
            <a:xfrm>
              <a:off x="319652" y="2651318"/>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4. PROGRAMMATION</a:t>
              </a:r>
            </a:p>
          </p:txBody>
        </p:sp>
        <p:sp>
          <p:nvSpPr>
            <p:cNvPr id="11" name="Rectangle : coins arrondis 10">
              <a:hlinkClick r:id="rId7" action="ppaction://hlinksldjump"/>
              <a:extLst>
                <a:ext uri="{FF2B5EF4-FFF2-40B4-BE49-F238E27FC236}">
                  <a16:creationId xmlns:a16="http://schemas.microsoft.com/office/drawing/2014/main" id="{DE6F8203-B812-033F-E783-ACE7710D9564}"/>
                </a:ext>
              </a:extLst>
            </p:cNvPr>
            <p:cNvSpPr/>
            <p:nvPr/>
          </p:nvSpPr>
          <p:spPr>
            <a:xfrm>
              <a:off x="319652" y="3170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5. FONCIER</a:t>
              </a:r>
            </a:p>
          </p:txBody>
        </p:sp>
        <p:sp>
          <p:nvSpPr>
            <p:cNvPr id="12" name="Rectangle : coins arrondis 11">
              <a:hlinkClick r:id="rId8" action="ppaction://hlinksldjump"/>
              <a:extLst>
                <a:ext uri="{FF2B5EF4-FFF2-40B4-BE49-F238E27FC236}">
                  <a16:creationId xmlns:a16="http://schemas.microsoft.com/office/drawing/2014/main" id="{AAB8299C-C257-B203-34FB-647A43F92841}"/>
                </a:ext>
              </a:extLst>
            </p:cNvPr>
            <p:cNvSpPr/>
            <p:nvPr/>
          </p:nvSpPr>
          <p:spPr>
            <a:xfrm>
              <a:off x="319652" y="3689756"/>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6. ETUDES</a:t>
              </a:r>
            </a:p>
          </p:txBody>
        </p:sp>
        <p:sp>
          <p:nvSpPr>
            <p:cNvPr id="13" name="Rectangle : coins arrondis 12">
              <a:hlinkClick r:id="rId9" action="ppaction://hlinksldjump"/>
              <a:extLst>
                <a:ext uri="{FF2B5EF4-FFF2-40B4-BE49-F238E27FC236}">
                  <a16:creationId xmlns:a16="http://schemas.microsoft.com/office/drawing/2014/main" id="{5FF9D841-46EB-6396-FCC9-33436F6F395E}"/>
                </a:ext>
              </a:extLst>
            </p:cNvPr>
            <p:cNvSpPr/>
            <p:nvPr/>
          </p:nvSpPr>
          <p:spPr>
            <a:xfrm>
              <a:off x="319652" y="420897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7. TRAVAUX</a:t>
              </a:r>
            </a:p>
          </p:txBody>
        </p:sp>
        <p:sp>
          <p:nvSpPr>
            <p:cNvPr id="14" name="ZoneTexte 13">
              <a:extLst>
                <a:ext uri="{FF2B5EF4-FFF2-40B4-BE49-F238E27FC236}">
                  <a16:creationId xmlns:a16="http://schemas.microsoft.com/office/drawing/2014/main" id="{D6E319C7-A5E3-8D95-171E-14ADE9757725}"/>
                </a:ext>
              </a:extLst>
            </p:cNvPr>
            <p:cNvSpPr txBox="1"/>
            <p:nvPr/>
          </p:nvSpPr>
          <p:spPr>
            <a:xfrm>
              <a:off x="319652" y="76261"/>
              <a:ext cx="1311563" cy="369332"/>
            </a:xfrm>
            <a:prstGeom prst="rect">
              <a:avLst/>
            </a:prstGeom>
            <a:noFill/>
          </p:spPr>
          <p:txBody>
            <a:bodyPr wrap="square" rtlCol="0">
              <a:spAutoFit/>
            </a:bodyPr>
            <a:lstStyle/>
            <a:p>
              <a:r>
                <a:rPr lang="fr-FR" b="1" i="1" dirty="0">
                  <a:latin typeface="Montserrat" panose="00000500000000000000" pitchFamily="2" charset="0"/>
                </a:rPr>
                <a:t>Aller à… </a:t>
              </a:r>
            </a:p>
          </p:txBody>
        </p:sp>
        <p:pic>
          <p:nvPicPr>
            <p:cNvPr id="15" name="Image 14">
              <a:extLst>
                <a:ext uri="{FF2B5EF4-FFF2-40B4-BE49-F238E27FC236}">
                  <a16:creationId xmlns:a16="http://schemas.microsoft.com/office/drawing/2014/main" id="{292248CD-D8F2-E2AB-8606-2EEC241CD7C2}"/>
                </a:ext>
              </a:extLst>
            </p:cNvPr>
            <p:cNvPicPr>
              <a:picLocks noChangeAspect="1"/>
            </p:cNvPicPr>
            <p:nvPr/>
          </p:nvPicPr>
          <p:blipFill rotWithShape="1">
            <a:blip r:embed="rId10">
              <a:clrChange>
                <a:clrFrom>
                  <a:srgbClr val="FFFFFF"/>
                </a:clrFrom>
                <a:clrTo>
                  <a:srgbClr val="FFFFFF">
                    <a:alpha val="0"/>
                  </a:srgbClr>
                </a:clrTo>
              </a:clrChange>
            </a:blip>
            <a:srcRect l="21232" t="21344" r="24844" b="15183"/>
            <a:stretch/>
          </p:blipFill>
          <p:spPr>
            <a:xfrm>
              <a:off x="1409542" y="0"/>
              <a:ext cx="443345" cy="521854"/>
            </a:xfrm>
            <a:prstGeom prst="rect">
              <a:avLst/>
            </a:prstGeom>
          </p:spPr>
        </p:pic>
        <p:sp>
          <p:nvSpPr>
            <p:cNvPr id="16" name="Rectangle : coins arrondis 15">
              <a:hlinkClick r:id="rId11" action="ppaction://hlinksldjump"/>
              <a:extLst>
                <a:ext uri="{FF2B5EF4-FFF2-40B4-BE49-F238E27FC236}">
                  <a16:creationId xmlns:a16="http://schemas.microsoft.com/office/drawing/2014/main" id="{3497465A-CA34-3440-9B61-94F82EA4ED68}"/>
                </a:ext>
              </a:extLst>
            </p:cNvPr>
            <p:cNvSpPr/>
            <p:nvPr/>
          </p:nvSpPr>
          <p:spPr>
            <a:xfrm>
              <a:off x="319652" y="4728194"/>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8. RECETTES</a:t>
              </a:r>
            </a:p>
          </p:txBody>
        </p:sp>
        <p:sp>
          <p:nvSpPr>
            <p:cNvPr id="17" name="Rectangle : coins arrondis 16">
              <a:hlinkClick r:id="rId12" action="ppaction://hlinksldjump"/>
              <a:extLst>
                <a:ext uri="{FF2B5EF4-FFF2-40B4-BE49-F238E27FC236}">
                  <a16:creationId xmlns:a16="http://schemas.microsoft.com/office/drawing/2014/main" id="{24E09362-A04F-7B06-A896-D30636D3889D}"/>
                </a:ext>
              </a:extLst>
            </p:cNvPr>
            <p:cNvSpPr/>
            <p:nvPr/>
          </p:nvSpPr>
          <p:spPr>
            <a:xfrm>
              <a:off x="319652" y="5252252"/>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9. PLAN DE CHARGES</a:t>
              </a:r>
            </a:p>
          </p:txBody>
        </p:sp>
        <p:sp>
          <p:nvSpPr>
            <p:cNvPr id="18" name="Rectangle : coins arrondis 17">
              <a:hlinkClick r:id="rId13" action="ppaction://hlinksldjump"/>
              <a:extLst>
                <a:ext uri="{FF2B5EF4-FFF2-40B4-BE49-F238E27FC236}">
                  <a16:creationId xmlns:a16="http://schemas.microsoft.com/office/drawing/2014/main" id="{0216D7AD-3AC3-21E2-945A-F792D2133B59}"/>
                </a:ext>
              </a:extLst>
            </p:cNvPr>
            <p:cNvSpPr/>
            <p:nvPr/>
          </p:nvSpPr>
          <p:spPr>
            <a:xfrm>
              <a:off x="319652" y="57664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10. CARTO RISQUES</a:t>
              </a:r>
            </a:p>
          </p:txBody>
        </p:sp>
      </p:grpSp>
    </p:spTree>
    <p:extLst>
      <p:ext uri="{BB962C8B-B14F-4D97-AF65-F5344CB8AC3E}">
        <p14:creationId xmlns:p14="http://schemas.microsoft.com/office/powerpoint/2010/main" val="29347453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6.1 – Etudes</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214606"/>
            <a:ext cx="11198058" cy="4846469"/>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Donner à voir les enjeux à 3 ans en termes d’études</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Chef de Projet (DDOI au moment de la transmission)</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a:solidFill>
                  <a:schemeClr val="tx1"/>
                </a:solidFill>
                <a:latin typeface="Montserrat" panose="00000500000000000000" pitchFamily="2" charset="0"/>
                <a:ea typeface="Calibri" panose="020F0502020204030204" pitchFamily="34" charset="0"/>
                <a:cs typeface="Times New Roman" panose="02020603050405020304" pitchFamily="18" charset="0"/>
              </a:rPr>
              <a:t>Suivi des études réglementaires</a:t>
            </a:r>
          </a:p>
          <a:p>
            <a:pPr marL="342900" lvl="0" indent="-342900" algn="just">
              <a:lnSpc>
                <a:spcPct val="107000"/>
              </a:lnSpc>
              <a:buFontTx/>
              <a:buChar char="-"/>
            </a:pPr>
            <a:r>
              <a:rPr lang="fr-FR" sz="1600" b="0">
                <a:solidFill>
                  <a:schemeClr val="tx1"/>
                </a:solidFill>
                <a:latin typeface="Montserrat" panose="00000500000000000000" pitchFamily="2" charset="0"/>
                <a:ea typeface="Calibri" panose="020F0502020204030204" pitchFamily="34" charset="0"/>
                <a:cs typeface="Times New Roman" panose="02020603050405020304" pitchFamily="18" charset="0"/>
              </a:rPr>
              <a:t>Suivi des processus</a:t>
            </a:r>
          </a:p>
          <a:p>
            <a:pPr marL="342900" lvl="0" indent="-342900" algn="just">
              <a:lnSpc>
                <a:spcPct val="107000"/>
              </a:lnSpc>
              <a:buFontTx/>
              <a:buChar char="-"/>
            </a:pPr>
            <a:r>
              <a:rPr lang="fr-FR" sz="1600" b="0">
                <a:solidFill>
                  <a:schemeClr val="tx1"/>
                </a:solidFill>
                <a:latin typeface="Montserrat" panose="00000500000000000000" pitchFamily="2" charset="0"/>
                <a:ea typeface="Calibri" panose="020F0502020204030204" pitchFamily="34" charset="0"/>
                <a:cs typeface="Times New Roman" panose="02020603050405020304" pitchFamily="18" charset="0"/>
              </a:rPr>
              <a:t>Enjeux liés aux études </a:t>
            </a:r>
          </a:p>
          <a:p>
            <a:pPr lvl="0" algn="just">
              <a:lnSpc>
                <a:spcPct val="107000"/>
              </a:lnSpc>
            </a:pPr>
            <a:r>
              <a:rPr lang="fr-FR" sz="1600">
                <a:solidFill>
                  <a:schemeClr val="tx1"/>
                </a:solidFill>
                <a:latin typeface="Montserrat" panose="00000500000000000000" pitchFamily="2" charset="0"/>
                <a:ea typeface="Calibri" panose="020F0502020204030204" pitchFamily="34" charset="0"/>
                <a:cs typeface="Times New Roman" panose="02020603050405020304" pitchFamily="18" charset="0"/>
              </a:rPr>
              <a:t>Outils SMQE : </a:t>
            </a:r>
          </a:p>
          <a:p>
            <a:pPr marL="342900" lvl="0" indent="-342900" algn="just">
              <a:lnSpc>
                <a:spcPct val="107000"/>
              </a:lnSpc>
              <a:buFontTx/>
              <a:buChar char="-"/>
            </a:pPr>
            <a:endPar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119</a:t>
            </a:fld>
            <a:endParaRPr lang="fr-FR">
              <a:solidFill>
                <a:schemeClr val="bg1">
                  <a:lumMod val="65000"/>
                </a:schemeClr>
              </a:solidFill>
            </a:endParaRPr>
          </a:p>
        </p:txBody>
      </p:sp>
      <p:graphicFrame>
        <p:nvGraphicFramePr>
          <p:cNvPr id="4" name="Tableau 3">
            <a:extLst>
              <a:ext uri="{FF2B5EF4-FFF2-40B4-BE49-F238E27FC236}">
                <a16:creationId xmlns:a16="http://schemas.microsoft.com/office/drawing/2014/main" id="{AECE693E-EA08-DB70-3E62-E51E9302592B}"/>
              </a:ext>
            </a:extLst>
          </p:cNvPr>
          <p:cNvGraphicFramePr>
            <a:graphicFrameLocks noGrp="1"/>
          </p:cNvGraphicFramePr>
          <p:nvPr>
            <p:extLst>
              <p:ext uri="{D42A27DB-BD31-4B8C-83A1-F6EECF244321}">
                <p14:modId xmlns:p14="http://schemas.microsoft.com/office/powerpoint/2010/main" val="2604370486"/>
              </p:ext>
            </p:extLst>
          </p:nvPr>
        </p:nvGraphicFramePr>
        <p:xfrm>
          <a:off x="2335129" y="3878263"/>
          <a:ext cx="7747000" cy="760095"/>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68245888"/>
                    </a:ext>
                  </a:extLst>
                </a:gridCol>
                <a:gridCol w="1689100">
                  <a:extLst>
                    <a:ext uri="{9D8B030D-6E8A-4147-A177-3AD203B41FA5}">
                      <a16:colId xmlns:a16="http://schemas.microsoft.com/office/drawing/2014/main" val="246057358"/>
                    </a:ext>
                  </a:extLst>
                </a:gridCol>
                <a:gridCol w="2019300">
                  <a:extLst>
                    <a:ext uri="{9D8B030D-6E8A-4147-A177-3AD203B41FA5}">
                      <a16:colId xmlns:a16="http://schemas.microsoft.com/office/drawing/2014/main" val="1954793699"/>
                    </a:ext>
                  </a:extLst>
                </a:gridCol>
                <a:gridCol w="3771900">
                  <a:extLst>
                    <a:ext uri="{9D8B030D-6E8A-4147-A177-3AD203B41FA5}">
                      <a16:colId xmlns:a16="http://schemas.microsoft.com/office/drawing/2014/main" val="2860740958"/>
                    </a:ext>
                  </a:extLst>
                </a:gridCol>
              </a:tblGrid>
              <a:tr h="23812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66666787"/>
                  </a:ext>
                </a:extLst>
              </a:tr>
              <a:tr h="190500">
                <a:tc>
                  <a:txBody>
                    <a:bodyPr/>
                    <a:lstStyle/>
                    <a:p>
                      <a:pPr algn="l" fontAlgn="ctr"/>
                      <a:r>
                        <a:rPr lang="fr-FR" sz="800" u="none" strike="noStrike">
                          <a:effectLst/>
                        </a:rPr>
                        <a:t>6.1.</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Etudes – synthèse des enjeux à 3 ans</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Check List des études (R4 F1)</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"G:\Qualité et Développement Durable\R4 Montage et Conception des opérations\Check List des études (R4 F1).xlsx"</a:t>
                      </a:r>
                      <a:endParaRPr lang="fr-FR" sz="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746704439"/>
                  </a:ext>
                </a:extLst>
              </a:tr>
              <a:tr h="190500">
                <a:tc>
                  <a:txBody>
                    <a:bodyPr/>
                    <a:lstStyle/>
                    <a:p>
                      <a:pPr algn="l" fontAlgn="ctr"/>
                      <a:r>
                        <a:rPr lang="fr-FR" sz="800" u="none" strike="noStrike">
                          <a:effectLst/>
                        </a:rPr>
                        <a:t>6.1.</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Etudes – synthèse des enjeux à 3 ans</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R0 A 005bis_Tableau de bord de suivi des opérations OPTIONNEL (V1 - 2020).xlsx</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b"/>
                      <a:r>
                        <a:rPr lang="fr-FR" sz="800" u="none" strike="noStrike">
                          <a:effectLst/>
                        </a:rPr>
                        <a:t>G:\Qualité et Développement Durable\R0 Pilotage des opérations\A Pilotage Opération</a:t>
                      </a:r>
                      <a:endParaRPr lang="fr-FR" sz="8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95906229"/>
                  </a:ext>
                </a:extLst>
              </a:tr>
            </a:tbl>
          </a:graphicData>
        </a:graphic>
      </p:graphicFrame>
    </p:spTree>
    <p:extLst>
      <p:ext uri="{BB962C8B-B14F-4D97-AF65-F5344CB8AC3E}">
        <p14:creationId xmlns:p14="http://schemas.microsoft.com/office/powerpoint/2010/main" val="1604616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0"/>
            <a:ext cx="10972800" cy="1143000"/>
          </a:xfrm>
        </p:spPr>
        <p:txBody>
          <a:bodyPr/>
          <a:lstStyle/>
          <a:p>
            <a:r>
              <a:rPr lang="fr-FR" sz="3200"/>
              <a:t>Déploiement de la revue  de projet</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040033"/>
            <a:ext cx="11198058" cy="5122354"/>
          </a:xfrm>
        </p:spPr>
        <p:txBody>
          <a:bodyPr anchor="ctr" anchorCtr="0">
            <a:normAutofit/>
          </a:bodyPr>
          <a:lstStyle/>
          <a:p>
            <a:pPr lvl="0" algn="just">
              <a:lnSpc>
                <a:spcPct val="107000"/>
              </a:lnSpc>
            </a:pPr>
            <a:r>
              <a:rPr lang="fr-FR" sz="2000">
                <a:latin typeface="Montserrat" panose="00000500000000000000" pitchFamily="2" charset="0"/>
                <a:ea typeface="Calibri" panose="020F0502020204030204" pitchFamily="34" charset="0"/>
                <a:cs typeface="Times New Roman" panose="02020603050405020304" pitchFamily="18" charset="0"/>
              </a:rPr>
              <a:t>Déclinaison du support de revue de projet </a:t>
            </a:r>
            <a:r>
              <a:rPr lang="fr-FR" sz="2000" u="sng">
                <a:latin typeface="Montserrat" panose="00000500000000000000" pitchFamily="2" charset="0"/>
                <a:ea typeface="Calibri" panose="020F0502020204030204" pitchFamily="34" charset="0"/>
                <a:cs typeface="Times New Roman" panose="02020603050405020304" pitchFamily="18" charset="0"/>
              </a:rPr>
              <a:t>en deux blocs</a:t>
            </a:r>
            <a:r>
              <a:rPr lang="fr-FR" sz="2000">
                <a:latin typeface="Montserrat" panose="00000500000000000000" pitchFamily="2" charset="0"/>
                <a:ea typeface="Calibri" panose="020F0502020204030204" pitchFamily="34" charset="0"/>
                <a:cs typeface="Times New Roman" panose="02020603050405020304" pitchFamily="18" charset="0"/>
              </a:rPr>
              <a:t> : Bloc 1 et Bloc 2</a:t>
            </a:r>
          </a:p>
          <a:p>
            <a:pPr marL="342900" lvl="0" indent="-342900" algn="just">
              <a:lnSpc>
                <a:spcPct val="107000"/>
              </a:lnSpc>
              <a:buFontTx/>
              <a:buChar char="-"/>
            </a:pPr>
            <a:r>
              <a:rPr lang="fr-FR" sz="2000" b="0">
                <a:effectLst/>
                <a:latin typeface="Montserrat" panose="00000500000000000000" pitchFamily="2" charset="0"/>
                <a:ea typeface="Calibri" panose="020F0502020204030204" pitchFamily="34" charset="0"/>
                <a:cs typeface="Times New Roman" panose="02020603050405020304" pitchFamily="18" charset="0"/>
              </a:rPr>
              <a:t>Bloc 1 : </a:t>
            </a:r>
          </a:p>
          <a:p>
            <a:pPr marL="414900" lvl="1" indent="-342900" algn="just">
              <a:lnSpc>
                <a:spcPct val="107000"/>
              </a:lnSpc>
              <a:buFontTx/>
              <a:buChar char="-"/>
            </a:pPr>
            <a:r>
              <a:rPr lang="fr-FR" sz="1600" b="0">
                <a:effectLst/>
                <a:latin typeface="Montserrat" panose="00000500000000000000" pitchFamily="2" charset="0"/>
                <a:ea typeface="Calibri" panose="020F0502020204030204" pitchFamily="34" charset="0"/>
                <a:cs typeface="Times New Roman" panose="02020603050405020304" pitchFamily="18" charset="0"/>
              </a:rPr>
              <a:t>Intégralement renseigné en 2023 pour toutes les opérations actives (hors opérations en phase de </a:t>
            </a:r>
            <a:r>
              <a:rPr lang="fr-FR" sz="1600" b="0" err="1">
                <a:effectLst/>
                <a:latin typeface="Montserrat" panose="00000500000000000000" pitchFamily="2" charset="0"/>
                <a:ea typeface="Calibri" panose="020F0502020204030204" pitchFamily="34" charset="0"/>
                <a:cs typeface="Times New Roman" panose="02020603050405020304" pitchFamily="18" charset="0"/>
              </a:rPr>
              <a:t>cloture</a:t>
            </a:r>
            <a:r>
              <a:rPr lang="fr-FR" sz="1600" b="0">
                <a:effectLst/>
                <a:latin typeface="Montserrat" panose="00000500000000000000" pitchFamily="2" charset="0"/>
                <a:ea typeface="Calibri" panose="020F0502020204030204" pitchFamily="34" charset="0"/>
                <a:cs typeface="Times New Roman" panose="02020603050405020304" pitchFamily="18" charset="0"/>
              </a:rPr>
              <a:t>)</a:t>
            </a:r>
          </a:p>
          <a:p>
            <a:pPr marL="414900" lvl="1" indent="-342900" algn="just">
              <a:lnSpc>
                <a:spcPct val="107000"/>
              </a:lnSpc>
              <a:buFontTx/>
              <a:buChar char="-"/>
            </a:pPr>
            <a:endParaRPr lang="fr-FR" sz="1600" b="0">
              <a:effectLst/>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r>
              <a:rPr lang="fr-FR" sz="2000" b="0">
                <a:latin typeface="Montserrat" panose="00000500000000000000" pitchFamily="2" charset="0"/>
                <a:ea typeface="Calibri" panose="020F0502020204030204" pitchFamily="34" charset="0"/>
                <a:cs typeface="Times New Roman" panose="02020603050405020304" pitchFamily="18" charset="0"/>
              </a:rPr>
              <a:t>Bloc 2 : </a:t>
            </a:r>
          </a:p>
          <a:p>
            <a:pPr marL="414900" lvl="1" indent="-342900" algn="just">
              <a:lnSpc>
                <a:spcPct val="107000"/>
              </a:lnSpc>
              <a:buFontTx/>
              <a:buChar char="-"/>
            </a:pPr>
            <a:r>
              <a:rPr lang="fr-FR" sz="1600" b="0">
                <a:latin typeface="Montserrat" panose="00000500000000000000" pitchFamily="2" charset="0"/>
                <a:ea typeface="Calibri" panose="020F0502020204030204" pitchFamily="34" charset="0"/>
                <a:cs typeface="Times New Roman" panose="02020603050405020304" pitchFamily="18" charset="0"/>
              </a:rPr>
              <a:t>Intégralement renseigné en 2023 pour une opération à définir par Directeur de Projet</a:t>
            </a:r>
          </a:p>
          <a:p>
            <a:pPr marL="414900" lvl="1" indent="-342900" algn="just">
              <a:lnSpc>
                <a:spcPct val="107000"/>
              </a:lnSpc>
              <a:buFontTx/>
              <a:buChar char="-"/>
            </a:pPr>
            <a:r>
              <a:rPr lang="fr-FR" sz="1600" b="0">
                <a:effectLst/>
                <a:latin typeface="Montserrat" panose="00000500000000000000" pitchFamily="2" charset="0"/>
                <a:ea typeface="Calibri" panose="020F0502020204030204" pitchFamily="34" charset="0"/>
                <a:cs typeface="Times New Roman" panose="02020603050405020304" pitchFamily="18" charset="0"/>
              </a:rPr>
              <a:t>Intégralement renseigné en 2024 pour l’ensemble des opérations</a:t>
            </a:r>
          </a:p>
          <a:p>
            <a:pPr algn="just">
              <a:lnSpc>
                <a:spcPct val="107000"/>
              </a:lnSpc>
            </a:pPr>
            <a:endParaRPr lang="fr-FR" sz="2000" b="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12</a:t>
            </a:fld>
            <a:endParaRPr lang="fr-FR">
              <a:solidFill>
                <a:schemeClr val="bg1">
                  <a:lumMod val="65000"/>
                </a:schemeClr>
              </a:solidFill>
            </a:endParaRPr>
          </a:p>
        </p:txBody>
      </p:sp>
    </p:spTree>
    <p:extLst>
      <p:ext uri="{BB962C8B-B14F-4D97-AF65-F5344CB8AC3E}">
        <p14:creationId xmlns:p14="http://schemas.microsoft.com/office/powerpoint/2010/main" val="36803690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1582400" cy="895350"/>
          </a:xfrm>
        </p:spPr>
        <p:txBody>
          <a:bodyPr/>
          <a:lstStyle/>
          <a:p>
            <a:pPr algn="l"/>
            <a:r>
              <a:rPr lang="fr-FR" sz="3200"/>
              <a:t>Slide 6.1 – Etudes</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120</a:t>
            </a:fld>
            <a:endParaRPr lang="fr-FR">
              <a:solidFill>
                <a:schemeClr val="bg1">
                  <a:lumMod val="65000"/>
                </a:schemeClr>
              </a:solidFill>
            </a:endParaRPr>
          </a:p>
        </p:txBody>
      </p:sp>
    </p:spTree>
    <p:extLst>
      <p:ext uri="{BB962C8B-B14F-4D97-AF65-F5344CB8AC3E}">
        <p14:creationId xmlns:p14="http://schemas.microsoft.com/office/powerpoint/2010/main" val="212128911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1"/>
            <a:ext cx="11582400" cy="578498"/>
          </a:xfrm>
        </p:spPr>
        <p:txBody>
          <a:bodyPr>
            <a:normAutofit fontScale="90000"/>
          </a:bodyPr>
          <a:lstStyle/>
          <a:p>
            <a:pPr algn="l"/>
            <a:r>
              <a:rPr lang="fr-FR" sz="3200"/>
              <a:t>6.1.1. Evolutions à terminaison - Etudes </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121</a:t>
            </a:fld>
            <a:endParaRPr lang="fr-FR">
              <a:solidFill>
                <a:schemeClr val="bg1">
                  <a:lumMod val="65000"/>
                </a:schemeClr>
              </a:solidFill>
            </a:endParaRPr>
          </a:p>
        </p:txBody>
      </p:sp>
      <p:sp>
        <p:nvSpPr>
          <p:cNvPr id="6" name="Titre 1">
            <a:extLst>
              <a:ext uri="{FF2B5EF4-FFF2-40B4-BE49-F238E27FC236}">
                <a16:creationId xmlns:a16="http://schemas.microsoft.com/office/drawing/2014/main" id="{3C550214-8A48-41C9-AE7F-44F0ECFF79EF}"/>
              </a:ext>
            </a:extLst>
          </p:cNvPr>
          <p:cNvSpPr txBox="1">
            <a:spLocks/>
          </p:cNvSpPr>
          <p:nvPr/>
        </p:nvSpPr>
        <p:spPr>
          <a:xfrm>
            <a:off x="7789250"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pic>
        <p:nvPicPr>
          <p:cNvPr id="2050" name="Picture 2">
            <a:extLst>
              <a:ext uri="{FF2B5EF4-FFF2-40B4-BE49-F238E27FC236}">
                <a16:creationId xmlns:a16="http://schemas.microsoft.com/office/drawing/2014/main" id="{7EEA4C04-05A9-42FC-729E-450C5BB676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380" y="921359"/>
            <a:ext cx="1188720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Espace réservé du contenu 2">
            <a:extLst>
              <a:ext uri="{FF2B5EF4-FFF2-40B4-BE49-F238E27FC236}">
                <a16:creationId xmlns:a16="http://schemas.microsoft.com/office/drawing/2014/main" id="{E156BD53-EFC9-1F8B-53E3-5569FA0E85F3}"/>
              </a:ext>
            </a:extLst>
          </p:cNvPr>
          <p:cNvSpPr>
            <a:spLocks noGrp="1"/>
          </p:cNvSpPr>
          <p:nvPr>
            <p:ph idx="1"/>
          </p:nvPr>
        </p:nvSpPr>
        <p:spPr>
          <a:xfrm>
            <a:off x="182380" y="2340500"/>
            <a:ext cx="11887200" cy="3405136"/>
          </a:xfrm>
        </p:spPr>
        <p:txBody>
          <a:bodyPr anchor="t" anchorCtr="0">
            <a:normAutofit/>
          </a:bodyPr>
          <a:lstStyle/>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Principales évolutions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 poste </a:t>
            </a:r>
            <a:r>
              <a:rPr lang="fr-FR" sz="12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de dépense </a:t>
            </a:r>
            <a:r>
              <a:rPr lang="fr-FR" sz="1200" b="0" dirty="0">
                <a:latin typeface="Montserrat" panose="00000500000000000000" pitchFamily="2" charset="0"/>
                <a:ea typeface="Calibri" panose="020F0502020204030204" pitchFamily="34" charset="0"/>
                <a:cs typeface="Times New Roman" panose="02020603050405020304" pitchFamily="18" charset="0"/>
              </a:rPr>
              <a:t>« études (B) » est inchangé, en baisse, en hausse (éventuellement légère, forte) de +/-XX%, soit +/-XX k€ HT, s’établissant à … M€ HT. Cette évolution est due à une augmentation, une baisse du poste XXXX.</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Aléas spécifiques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Les aléas pour le poste « études » sont stables, en baisse, en hausse de +/-XX%, soit +/-XX k€ HT, s’établissant à … M€ HT. Cette évolution est liée à une augmentation, une baisse du poste XXXX, la nécessité de couvrir telle ou telle nouvelle dépense, etc… </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Optimisations identifiées</a:t>
            </a:r>
          </a:p>
          <a:p>
            <a:pPr lvl="0"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À N+1</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A terminaison</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lvl="0" algn="just">
              <a:lnSpc>
                <a:spcPct val="107000"/>
              </a:lnSpc>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6968921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6.2. – Etudes – Evaluation des prestataires</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233656"/>
            <a:ext cx="11198058" cy="4846469"/>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Evaluer les prestataires mobilisés sur le projet</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Chef de Projet (à préciser)</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a:solidFill>
                  <a:schemeClr val="tx1"/>
                </a:solidFill>
                <a:latin typeface="Montserrat" panose="00000500000000000000" pitchFamily="2" charset="0"/>
                <a:ea typeface="Calibri" panose="020F0502020204030204" pitchFamily="34" charset="0"/>
                <a:cs typeface="Times New Roman" panose="02020603050405020304" pitchFamily="18" charset="0"/>
              </a:rPr>
              <a:t>A préciser</a:t>
            </a:r>
          </a:p>
          <a:p>
            <a:pPr marL="342900" lvl="0" indent="-342900" algn="just">
              <a:lnSpc>
                <a:spcPct val="107000"/>
              </a:lnSpc>
              <a:buFontTx/>
              <a:buChar char="-"/>
            </a:pPr>
            <a:endPar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122</a:t>
            </a:fld>
            <a:endParaRPr lang="fr-FR">
              <a:solidFill>
                <a:schemeClr val="bg1">
                  <a:lumMod val="65000"/>
                </a:schemeClr>
              </a:solidFill>
            </a:endParaRPr>
          </a:p>
        </p:txBody>
      </p:sp>
      <p:sp>
        <p:nvSpPr>
          <p:cNvPr id="6" name="ZoneTexte 5">
            <a:extLst>
              <a:ext uri="{FF2B5EF4-FFF2-40B4-BE49-F238E27FC236}">
                <a16:creationId xmlns:a16="http://schemas.microsoft.com/office/drawing/2014/main" id="{53193FA0-31D3-83E8-65D4-CF08D2A0B900}"/>
              </a:ext>
            </a:extLst>
          </p:cNvPr>
          <p:cNvSpPr txBox="1"/>
          <p:nvPr/>
        </p:nvSpPr>
        <p:spPr>
          <a:xfrm>
            <a:off x="-1" y="0"/>
            <a:ext cx="2352676" cy="307777"/>
          </a:xfrm>
          <a:prstGeom prst="rect">
            <a:avLst/>
          </a:prstGeom>
          <a:solidFill>
            <a:schemeClr val="accent2"/>
          </a:solidFill>
          <a:ln>
            <a:solidFill>
              <a:schemeClr val="tx1"/>
            </a:solidFill>
          </a:ln>
        </p:spPr>
        <p:txBody>
          <a:bodyPr wrap="square" rtlCol="0">
            <a:spAutoFit/>
          </a:bodyPr>
          <a:lstStyle/>
          <a:p>
            <a:r>
              <a:rPr lang="fr-FR" sz="1400" b="1" dirty="0"/>
              <a:t>Bloc 2 (ne pas compléter)</a:t>
            </a:r>
          </a:p>
        </p:txBody>
      </p:sp>
    </p:spTree>
    <p:extLst>
      <p:ext uri="{BB962C8B-B14F-4D97-AF65-F5344CB8AC3E}">
        <p14:creationId xmlns:p14="http://schemas.microsoft.com/office/powerpoint/2010/main" val="73002980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123</a:t>
            </a:fld>
            <a:endParaRPr lang="fr-FR">
              <a:solidFill>
                <a:schemeClr val="bg1">
                  <a:lumMod val="65000"/>
                </a:schemeClr>
              </a:solidFill>
            </a:endParaRPr>
          </a:p>
        </p:txBody>
      </p:sp>
      <p:sp>
        <p:nvSpPr>
          <p:cNvPr id="4" name="Titre 1">
            <a:extLst>
              <a:ext uri="{FF2B5EF4-FFF2-40B4-BE49-F238E27FC236}">
                <a16:creationId xmlns:a16="http://schemas.microsoft.com/office/drawing/2014/main" id="{3DCE704E-F7CB-403D-A8A2-D789416B9FCF}"/>
              </a:ext>
            </a:extLst>
          </p:cNvPr>
          <p:cNvSpPr>
            <a:spLocks noGrp="1"/>
          </p:cNvSpPr>
          <p:nvPr>
            <p:ph type="title"/>
          </p:nvPr>
        </p:nvSpPr>
        <p:spPr>
          <a:xfrm>
            <a:off x="0" y="97438"/>
            <a:ext cx="12192000" cy="576817"/>
          </a:xfrm>
        </p:spPr>
        <p:txBody>
          <a:bodyPr>
            <a:noAutofit/>
          </a:bodyPr>
          <a:lstStyle/>
          <a:p>
            <a:pPr algn="l"/>
            <a:r>
              <a:rPr lang="fr-FR" sz="2400" dirty="0"/>
              <a:t>6.ETUDES &gt;&gt; RELEVE DE DECISIONS</a:t>
            </a:r>
            <a:endParaRPr lang="fr-FR" sz="2000" dirty="0"/>
          </a:p>
        </p:txBody>
      </p:sp>
      <p:sp>
        <p:nvSpPr>
          <p:cNvPr id="3" name="Espace réservé du contenu 2">
            <a:extLst>
              <a:ext uri="{FF2B5EF4-FFF2-40B4-BE49-F238E27FC236}">
                <a16:creationId xmlns:a16="http://schemas.microsoft.com/office/drawing/2014/main" id="{A9E7E060-A6C0-CB82-A46C-22D234A993CE}"/>
              </a:ext>
            </a:extLst>
          </p:cNvPr>
          <p:cNvSpPr>
            <a:spLocks noGrp="1"/>
          </p:cNvSpPr>
          <p:nvPr>
            <p:ph idx="1"/>
          </p:nvPr>
        </p:nvSpPr>
        <p:spPr>
          <a:xfrm>
            <a:off x="494270" y="674255"/>
            <a:ext cx="11198058" cy="5682096"/>
          </a:xfrm>
          <a:solidFill>
            <a:schemeClr val="bg1">
              <a:lumMod val="95000"/>
            </a:schemeClr>
          </a:solidFill>
          <a:ln w="3175">
            <a:solidFill>
              <a:schemeClr val="tx1"/>
            </a:solidFill>
            <a:prstDash val="sysDot"/>
          </a:ln>
        </p:spPr>
        <p:txBody>
          <a:bodyPr anchor="t" anchorCtr="0">
            <a:noAutofit/>
          </a:bodyPr>
          <a:lstStyle/>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b="0" dirty="0">
                <a:latin typeface="Montserrat" panose="00000500000000000000" pitchFamily="2"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64603514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105696-C7BA-30A6-6A4E-27E399ABA717}"/>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16006B5-FF74-C49B-1DC3-8A9B3D82164C}"/>
              </a:ext>
            </a:extLst>
          </p:cNvPr>
          <p:cNvSpPr>
            <a:spLocks noGrp="1"/>
          </p:cNvSpPr>
          <p:nvPr>
            <p:ph type="body" sz="quarter" idx="11"/>
          </p:nvPr>
        </p:nvSpPr>
        <p:spPr/>
        <p:txBody>
          <a:bodyPr/>
          <a:lstStyle/>
          <a:p>
            <a:endParaRPr lang="fr-FR" dirty="0"/>
          </a:p>
        </p:txBody>
      </p:sp>
      <p:sp>
        <p:nvSpPr>
          <p:cNvPr id="4" name="Titre 3">
            <a:extLst>
              <a:ext uri="{FF2B5EF4-FFF2-40B4-BE49-F238E27FC236}">
                <a16:creationId xmlns:a16="http://schemas.microsoft.com/office/drawing/2014/main" id="{5F26E097-7900-09F2-AB99-60BBF6A4551D}"/>
              </a:ext>
            </a:extLst>
          </p:cNvPr>
          <p:cNvSpPr>
            <a:spLocks noGrp="1"/>
          </p:cNvSpPr>
          <p:nvPr>
            <p:ph type="ctrTitle"/>
          </p:nvPr>
        </p:nvSpPr>
        <p:spPr>
          <a:xfrm>
            <a:off x="3334327" y="2733964"/>
            <a:ext cx="8389426" cy="1154546"/>
          </a:xfrm>
        </p:spPr>
        <p:txBody>
          <a:bodyPr/>
          <a:lstStyle/>
          <a:p>
            <a:r>
              <a:rPr lang="fr-FR" sz="4800" dirty="0"/>
              <a:t>7. TRAVAUX</a:t>
            </a:r>
          </a:p>
        </p:txBody>
      </p:sp>
      <p:grpSp>
        <p:nvGrpSpPr>
          <p:cNvPr id="2" name="Groupe 1">
            <a:extLst>
              <a:ext uri="{FF2B5EF4-FFF2-40B4-BE49-F238E27FC236}">
                <a16:creationId xmlns:a16="http://schemas.microsoft.com/office/drawing/2014/main" id="{13A4CA06-08C4-045C-BB06-2A8B21D270EB}"/>
              </a:ext>
            </a:extLst>
          </p:cNvPr>
          <p:cNvGrpSpPr/>
          <p:nvPr/>
        </p:nvGrpSpPr>
        <p:grpSpPr>
          <a:xfrm>
            <a:off x="224481" y="361088"/>
            <a:ext cx="1926114" cy="6135823"/>
            <a:chOff x="319652" y="0"/>
            <a:chExt cx="1926114" cy="6135823"/>
          </a:xfrm>
        </p:grpSpPr>
        <p:sp>
          <p:nvSpPr>
            <p:cNvPr id="5" name="Rectangle : coins arrondis 4">
              <a:hlinkClick r:id="rId2" action="ppaction://hlinksldjump"/>
              <a:extLst>
                <a:ext uri="{FF2B5EF4-FFF2-40B4-BE49-F238E27FC236}">
                  <a16:creationId xmlns:a16="http://schemas.microsoft.com/office/drawing/2014/main" id="{2640AD94-7A4F-214F-BA19-01B02DDB03C2}"/>
                </a:ext>
              </a:extLst>
            </p:cNvPr>
            <p:cNvSpPr/>
            <p:nvPr/>
          </p:nvSpPr>
          <p:spPr>
            <a:xfrm>
              <a:off x="319652" y="566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0. SYNTHESE</a:t>
              </a:r>
            </a:p>
          </p:txBody>
        </p:sp>
        <p:sp>
          <p:nvSpPr>
            <p:cNvPr id="7" name="Rectangle : coins arrondis 6">
              <a:hlinkClick r:id="rId3" action="ppaction://hlinksldjump"/>
              <a:extLst>
                <a:ext uri="{FF2B5EF4-FFF2-40B4-BE49-F238E27FC236}">
                  <a16:creationId xmlns:a16="http://schemas.microsoft.com/office/drawing/2014/main" id="{92499785-E789-CDF1-74E5-B1797BBD6008}"/>
                </a:ext>
              </a:extLst>
            </p:cNvPr>
            <p:cNvSpPr/>
            <p:nvPr/>
          </p:nvSpPr>
          <p:spPr>
            <a:xfrm>
              <a:off x="319652" y="10883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 CADRES POLITIQUES ET CONTRACTUELS</a:t>
              </a:r>
            </a:p>
          </p:txBody>
        </p:sp>
        <p:sp>
          <p:nvSpPr>
            <p:cNvPr id="8" name="Rectangle : coins arrondis 7">
              <a:hlinkClick r:id="rId4" action="ppaction://hlinksldjump"/>
              <a:extLst>
                <a:ext uri="{FF2B5EF4-FFF2-40B4-BE49-F238E27FC236}">
                  <a16:creationId xmlns:a16="http://schemas.microsoft.com/office/drawing/2014/main" id="{BF568EFB-EFB8-A4E0-B931-084248BEB532}"/>
                </a:ext>
              </a:extLst>
            </p:cNvPr>
            <p:cNvSpPr/>
            <p:nvPr/>
          </p:nvSpPr>
          <p:spPr>
            <a:xfrm>
              <a:off x="319652" y="161024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2. PROCEDURES</a:t>
              </a:r>
            </a:p>
          </p:txBody>
        </p:sp>
        <p:sp>
          <p:nvSpPr>
            <p:cNvPr id="9" name="Rectangle : coins arrondis 8">
              <a:hlinkClick r:id="rId5" action="ppaction://hlinksldjump"/>
              <a:extLst>
                <a:ext uri="{FF2B5EF4-FFF2-40B4-BE49-F238E27FC236}">
                  <a16:creationId xmlns:a16="http://schemas.microsoft.com/office/drawing/2014/main" id="{D3F6E450-30B6-3A3D-19E3-0EA56FCD613B}"/>
                </a:ext>
              </a:extLst>
            </p:cNvPr>
            <p:cNvSpPr/>
            <p:nvPr/>
          </p:nvSpPr>
          <p:spPr>
            <a:xfrm>
              <a:off x="319652" y="2132099"/>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3. OBJECTIFS ENVIRONNEMENTAUX</a:t>
              </a:r>
            </a:p>
          </p:txBody>
        </p:sp>
        <p:sp>
          <p:nvSpPr>
            <p:cNvPr id="10" name="Rectangle : coins arrondis 9">
              <a:hlinkClick r:id="rId6" action="ppaction://hlinksldjump"/>
              <a:extLst>
                <a:ext uri="{FF2B5EF4-FFF2-40B4-BE49-F238E27FC236}">
                  <a16:creationId xmlns:a16="http://schemas.microsoft.com/office/drawing/2014/main" id="{8EED1C7D-387C-D6FA-0AF4-42757A8CD6EA}"/>
                </a:ext>
              </a:extLst>
            </p:cNvPr>
            <p:cNvSpPr/>
            <p:nvPr/>
          </p:nvSpPr>
          <p:spPr>
            <a:xfrm>
              <a:off x="319652" y="2651318"/>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4. PROGRAMMATION</a:t>
              </a:r>
            </a:p>
          </p:txBody>
        </p:sp>
        <p:sp>
          <p:nvSpPr>
            <p:cNvPr id="11" name="Rectangle : coins arrondis 10">
              <a:hlinkClick r:id="rId7" action="ppaction://hlinksldjump"/>
              <a:extLst>
                <a:ext uri="{FF2B5EF4-FFF2-40B4-BE49-F238E27FC236}">
                  <a16:creationId xmlns:a16="http://schemas.microsoft.com/office/drawing/2014/main" id="{9E064D21-CCFE-E459-D40D-7D4CDF4A34A2}"/>
                </a:ext>
              </a:extLst>
            </p:cNvPr>
            <p:cNvSpPr/>
            <p:nvPr/>
          </p:nvSpPr>
          <p:spPr>
            <a:xfrm>
              <a:off x="319652" y="3170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5. FONCIER</a:t>
              </a:r>
            </a:p>
          </p:txBody>
        </p:sp>
        <p:sp>
          <p:nvSpPr>
            <p:cNvPr id="12" name="Rectangle : coins arrondis 11">
              <a:hlinkClick r:id="rId8" action="ppaction://hlinksldjump"/>
              <a:extLst>
                <a:ext uri="{FF2B5EF4-FFF2-40B4-BE49-F238E27FC236}">
                  <a16:creationId xmlns:a16="http://schemas.microsoft.com/office/drawing/2014/main" id="{DC7865B6-983A-6605-D7E7-2E61676C0D95}"/>
                </a:ext>
              </a:extLst>
            </p:cNvPr>
            <p:cNvSpPr/>
            <p:nvPr/>
          </p:nvSpPr>
          <p:spPr>
            <a:xfrm>
              <a:off x="319652" y="3689756"/>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6. ETUDES</a:t>
              </a:r>
            </a:p>
          </p:txBody>
        </p:sp>
        <p:sp>
          <p:nvSpPr>
            <p:cNvPr id="13" name="Rectangle : coins arrondis 12">
              <a:hlinkClick r:id="rId9" action="ppaction://hlinksldjump"/>
              <a:extLst>
                <a:ext uri="{FF2B5EF4-FFF2-40B4-BE49-F238E27FC236}">
                  <a16:creationId xmlns:a16="http://schemas.microsoft.com/office/drawing/2014/main" id="{83DFD9C9-0A84-E9AC-F089-A2DB2C95C507}"/>
                </a:ext>
              </a:extLst>
            </p:cNvPr>
            <p:cNvSpPr/>
            <p:nvPr/>
          </p:nvSpPr>
          <p:spPr>
            <a:xfrm>
              <a:off x="319652" y="420897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7. TRAVAUX</a:t>
              </a:r>
            </a:p>
          </p:txBody>
        </p:sp>
        <p:sp>
          <p:nvSpPr>
            <p:cNvPr id="14" name="ZoneTexte 13">
              <a:extLst>
                <a:ext uri="{FF2B5EF4-FFF2-40B4-BE49-F238E27FC236}">
                  <a16:creationId xmlns:a16="http://schemas.microsoft.com/office/drawing/2014/main" id="{BAED7EC5-37EF-BACE-002F-94379E1E611E}"/>
                </a:ext>
              </a:extLst>
            </p:cNvPr>
            <p:cNvSpPr txBox="1"/>
            <p:nvPr/>
          </p:nvSpPr>
          <p:spPr>
            <a:xfrm>
              <a:off x="319652" y="76261"/>
              <a:ext cx="1311563" cy="369332"/>
            </a:xfrm>
            <a:prstGeom prst="rect">
              <a:avLst/>
            </a:prstGeom>
            <a:noFill/>
          </p:spPr>
          <p:txBody>
            <a:bodyPr wrap="square" rtlCol="0">
              <a:spAutoFit/>
            </a:bodyPr>
            <a:lstStyle/>
            <a:p>
              <a:r>
                <a:rPr lang="fr-FR" b="1" i="1" dirty="0">
                  <a:latin typeface="Montserrat" panose="00000500000000000000" pitchFamily="2" charset="0"/>
                </a:rPr>
                <a:t>Aller à… </a:t>
              </a:r>
            </a:p>
          </p:txBody>
        </p:sp>
        <p:pic>
          <p:nvPicPr>
            <p:cNvPr id="15" name="Image 14">
              <a:extLst>
                <a:ext uri="{FF2B5EF4-FFF2-40B4-BE49-F238E27FC236}">
                  <a16:creationId xmlns:a16="http://schemas.microsoft.com/office/drawing/2014/main" id="{54D62BA4-637D-61BA-FF5C-A7581C75C467}"/>
                </a:ext>
              </a:extLst>
            </p:cNvPr>
            <p:cNvPicPr>
              <a:picLocks noChangeAspect="1"/>
            </p:cNvPicPr>
            <p:nvPr/>
          </p:nvPicPr>
          <p:blipFill rotWithShape="1">
            <a:blip r:embed="rId10">
              <a:clrChange>
                <a:clrFrom>
                  <a:srgbClr val="FFFFFF"/>
                </a:clrFrom>
                <a:clrTo>
                  <a:srgbClr val="FFFFFF">
                    <a:alpha val="0"/>
                  </a:srgbClr>
                </a:clrTo>
              </a:clrChange>
            </a:blip>
            <a:srcRect l="21232" t="21344" r="24844" b="15183"/>
            <a:stretch/>
          </p:blipFill>
          <p:spPr>
            <a:xfrm>
              <a:off x="1409542" y="0"/>
              <a:ext cx="443345" cy="521854"/>
            </a:xfrm>
            <a:prstGeom prst="rect">
              <a:avLst/>
            </a:prstGeom>
          </p:spPr>
        </p:pic>
        <p:sp>
          <p:nvSpPr>
            <p:cNvPr id="16" name="Rectangle : coins arrondis 15">
              <a:hlinkClick r:id="rId11" action="ppaction://hlinksldjump"/>
              <a:extLst>
                <a:ext uri="{FF2B5EF4-FFF2-40B4-BE49-F238E27FC236}">
                  <a16:creationId xmlns:a16="http://schemas.microsoft.com/office/drawing/2014/main" id="{BCCCC917-350F-97AF-0109-0AC137272A84}"/>
                </a:ext>
              </a:extLst>
            </p:cNvPr>
            <p:cNvSpPr/>
            <p:nvPr/>
          </p:nvSpPr>
          <p:spPr>
            <a:xfrm>
              <a:off x="319652" y="4728194"/>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8. RECETTES</a:t>
              </a:r>
            </a:p>
          </p:txBody>
        </p:sp>
        <p:sp>
          <p:nvSpPr>
            <p:cNvPr id="17" name="Rectangle : coins arrondis 16">
              <a:hlinkClick r:id="rId12" action="ppaction://hlinksldjump"/>
              <a:extLst>
                <a:ext uri="{FF2B5EF4-FFF2-40B4-BE49-F238E27FC236}">
                  <a16:creationId xmlns:a16="http://schemas.microsoft.com/office/drawing/2014/main" id="{9D557F8B-98B5-0C5D-56F7-7DB4885C1730}"/>
                </a:ext>
              </a:extLst>
            </p:cNvPr>
            <p:cNvSpPr/>
            <p:nvPr/>
          </p:nvSpPr>
          <p:spPr>
            <a:xfrm>
              <a:off x="319652" y="5252252"/>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9. PLAN DE CHARGES</a:t>
              </a:r>
            </a:p>
          </p:txBody>
        </p:sp>
        <p:sp>
          <p:nvSpPr>
            <p:cNvPr id="18" name="Rectangle : coins arrondis 17">
              <a:hlinkClick r:id="rId13" action="ppaction://hlinksldjump"/>
              <a:extLst>
                <a:ext uri="{FF2B5EF4-FFF2-40B4-BE49-F238E27FC236}">
                  <a16:creationId xmlns:a16="http://schemas.microsoft.com/office/drawing/2014/main" id="{F5E49C3A-CCA8-0394-943F-B97E227BDCFB}"/>
                </a:ext>
              </a:extLst>
            </p:cNvPr>
            <p:cNvSpPr/>
            <p:nvPr/>
          </p:nvSpPr>
          <p:spPr>
            <a:xfrm>
              <a:off x="319652" y="57664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10. CARTO RISQUES</a:t>
              </a:r>
            </a:p>
          </p:txBody>
        </p:sp>
      </p:grpSp>
    </p:spTree>
    <p:extLst>
      <p:ext uri="{BB962C8B-B14F-4D97-AF65-F5344CB8AC3E}">
        <p14:creationId xmlns:p14="http://schemas.microsoft.com/office/powerpoint/2010/main" val="414961139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7.1 – Programmation travaux</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280103"/>
            <a:ext cx="9742998" cy="4297794"/>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Donner une vue d’ensemble de la programmation et des évolutions des projets en matière d’infrastructures et ouvrages d’art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 avec l’aide MOE</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Outils du process R5 à l’appui, vous complétez les tableaux de synthèse du feuille 7.1 (coût, TS, pénalités, insertion, sécurité) à copier-coller dans les slides ci-dessous</a:t>
            </a:r>
          </a:p>
          <a:p>
            <a:pPr marL="342900" lvl="0" indent="-342900" algn="just">
              <a:lnSpc>
                <a:spcPct val="107000"/>
              </a:lnSpc>
              <a:buFontTx/>
              <a:buChar char="-"/>
            </a:pP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Commentez et expliquez les valeurs et indicateurs</a:t>
            </a: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125</a:t>
            </a:fld>
            <a:endParaRPr lang="fr-FR">
              <a:solidFill>
                <a:schemeClr val="bg1">
                  <a:lumMod val="65000"/>
                </a:schemeClr>
              </a:solidFill>
            </a:endParaRPr>
          </a:p>
        </p:txBody>
      </p:sp>
    </p:spTree>
    <p:extLst>
      <p:ext uri="{BB962C8B-B14F-4D97-AF65-F5344CB8AC3E}">
        <p14:creationId xmlns:p14="http://schemas.microsoft.com/office/powerpoint/2010/main" val="189294810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157316"/>
            <a:ext cx="7760043" cy="729049"/>
          </a:xfrm>
        </p:spPr>
        <p:txBody>
          <a:bodyPr/>
          <a:lstStyle/>
          <a:p>
            <a:pPr algn="l"/>
            <a:r>
              <a:rPr lang="fr-FR" sz="3200" dirty="0"/>
              <a:t>7.1 Synthèse programmation infra.</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126</a:t>
            </a:fld>
            <a:endParaRPr lang="fr-FR">
              <a:solidFill>
                <a:schemeClr val="bg1">
                  <a:lumMod val="65000"/>
                </a:schemeClr>
              </a:solidFill>
            </a:endParaRPr>
          </a:p>
        </p:txBody>
      </p:sp>
      <p:sp>
        <p:nvSpPr>
          <p:cNvPr id="4" name="ZoneTexte 3">
            <a:extLst>
              <a:ext uri="{FF2B5EF4-FFF2-40B4-BE49-F238E27FC236}">
                <a16:creationId xmlns:a16="http://schemas.microsoft.com/office/drawing/2014/main" id="{8EE189EE-3F8B-E1F2-91AA-ACB90DB1D340}"/>
              </a:ext>
            </a:extLst>
          </p:cNvPr>
          <p:cNvSpPr txBox="1"/>
          <p:nvPr/>
        </p:nvSpPr>
        <p:spPr>
          <a:xfrm>
            <a:off x="8949448" y="124002"/>
            <a:ext cx="3023478" cy="444161"/>
          </a:xfrm>
          <a:prstGeom prst="rect">
            <a:avLst/>
          </a:prstGeom>
          <a:noFill/>
        </p:spPr>
        <p:txBody>
          <a:bodyPr wrap="square">
            <a:spAutoFit/>
          </a:bodyPr>
          <a:lstStyle/>
          <a:p>
            <a:pPr lvl="0" algn="r">
              <a:lnSpc>
                <a:spcPct val="107000"/>
              </a:lnSpc>
            </a:pPr>
            <a:r>
              <a:rPr lang="fr-FR" sz="1100" b="1" i="1" dirty="0">
                <a:latin typeface="Montserrat" panose="00000500000000000000" pitchFamily="2" charset="0"/>
                <a:ea typeface="Calibri" panose="020F0502020204030204" pitchFamily="34" charset="0"/>
                <a:cs typeface="Times New Roman" panose="02020603050405020304" pitchFamily="18" charset="0"/>
                <a:sym typeface="Wingdings" panose="05000000000000000000" pitchFamily="2" charset="2"/>
              </a:rPr>
              <a:t>Feuillet 7.1 Synthèse programme infra. à compléter et à copier coller ici</a:t>
            </a:r>
          </a:p>
        </p:txBody>
      </p:sp>
      <p:sp>
        <p:nvSpPr>
          <p:cNvPr id="6" name="Espace réservé du contenu 5">
            <a:extLst>
              <a:ext uri="{FF2B5EF4-FFF2-40B4-BE49-F238E27FC236}">
                <a16:creationId xmlns:a16="http://schemas.microsoft.com/office/drawing/2014/main" id="{BE90C8EB-ADBB-70C1-4DAA-7FA1929F41FB}"/>
              </a:ext>
            </a:extLst>
          </p:cNvPr>
          <p:cNvSpPr>
            <a:spLocks noGrp="1"/>
          </p:cNvSpPr>
          <p:nvPr>
            <p:ph idx="1"/>
          </p:nvPr>
        </p:nvSpPr>
        <p:spPr>
          <a:xfrm>
            <a:off x="687422" y="568163"/>
            <a:ext cx="3067455" cy="462063"/>
          </a:xfrm>
        </p:spPr>
        <p:txBody>
          <a:bodyPr/>
          <a:lstStyle/>
          <a:p>
            <a:r>
              <a:rPr lang="fr-FR" dirty="0"/>
              <a:t>Suivi coût travaux</a:t>
            </a:r>
          </a:p>
        </p:txBody>
      </p:sp>
      <p:graphicFrame>
        <p:nvGraphicFramePr>
          <p:cNvPr id="7" name="Tableau 6">
            <a:extLst>
              <a:ext uri="{FF2B5EF4-FFF2-40B4-BE49-F238E27FC236}">
                <a16:creationId xmlns:a16="http://schemas.microsoft.com/office/drawing/2014/main" id="{27B5D465-AFB3-D0D6-BD2B-6CF01C67CEA0}"/>
              </a:ext>
            </a:extLst>
          </p:cNvPr>
          <p:cNvGraphicFramePr>
            <a:graphicFrameLocks noGrp="1"/>
          </p:cNvGraphicFramePr>
          <p:nvPr>
            <p:extLst>
              <p:ext uri="{D42A27DB-BD31-4B8C-83A1-F6EECF244321}">
                <p14:modId xmlns:p14="http://schemas.microsoft.com/office/powerpoint/2010/main" val="683948190"/>
              </p:ext>
            </p:extLst>
          </p:nvPr>
        </p:nvGraphicFramePr>
        <p:xfrm>
          <a:off x="797702" y="1309719"/>
          <a:ext cx="7775373" cy="4525951"/>
        </p:xfrm>
        <a:graphic>
          <a:graphicData uri="http://schemas.openxmlformats.org/drawingml/2006/table">
            <a:tbl>
              <a:tblPr>
                <a:tableStyleId>{5C22544A-7EE6-4342-B048-85BDC9FD1C3A}</a:tableStyleId>
              </a:tblPr>
              <a:tblGrid>
                <a:gridCol w="1034977">
                  <a:extLst>
                    <a:ext uri="{9D8B030D-6E8A-4147-A177-3AD203B41FA5}">
                      <a16:colId xmlns:a16="http://schemas.microsoft.com/office/drawing/2014/main" val="3044656838"/>
                    </a:ext>
                  </a:extLst>
                </a:gridCol>
                <a:gridCol w="1034977">
                  <a:extLst>
                    <a:ext uri="{9D8B030D-6E8A-4147-A177-3AD203B41FA5}">
                      <a16:colId xmlns:a16="http://schemas.microsoft.com/office/drawing/2014/main" val="1683887433"/>
                    </a:ext>
                  </a:extLst>
                </a:gridCol>
                <a:gridCol w="1930797">
                  <a:extLst>
                    <a:ext uri="{9D8B030D-6E8A-4147-A177-3AD203B41FA5}">
                      <a16:colId xmlns:a16="http://schemas.microsoft.com/office/drawing/2014/main" val="1200394973"/>
                    </a:ext>
                  </a:extLst>
                </a:gridCol>
                <a:gridCol w="1034977">
                  <a:extLst>
                    <a:ext uri="{9D8B030D-6E8A-4147-A177-3AD203B41FA5}">
                      <a16:colId xmlns:a16="http://schemas.microsoft.com/office/drawing/2014/main" val="1346912236"/>
                    </a:ext>
                  </a:extLst>
                </a:gridCol>
                <a:gridCol w="1034977">
                  <a:extLst>
                    <a:ext uri="{9D8B030D-6E8A-4147-A177-3AD203B41FA5}">
                      <a16:colId xmlns:a16="http://schemas.microsoft.com/office/drawing/2014/main" val="1955868456"/>
                    </a:ext>
                  </a:extLst>
                </a:gridCol>
                <a:gridCol w="858132">
                  <a:extLst>
                    <a:ext uri="{9D8B030D-6E8A-4147-A177-3AD203B41FA5}">
                      <a16:colId xmlns:a16="http://schemas.microsoft.com/office/drawing/2014/main" val="2531260909"/>
                    </a:ext>
                  </a:extLst>
                </a:gridCol>
                <a:gridCol w="846536">
                  <a:extLst>
                    <a:ext uri="{9D8B030D-6E8A-4147-A177-3AD203B41FA5}">
                      <a16:colId xmlns:a16="http://schemas.microsoft.com/office/drawing/2014/main" val="2155331431"/>
                    </a:ext>
                  </a:extLst>
                </a:gridCol>
              </a:tblGrid>
              <a:tr h="348151">
                <a:tc>
                  <a:txBody>
                    <a:bodyPr/>
                    <a:lstStyle/>
                    <a:p>
                      <a:pPr algn="ctr" fontAlgn="ctr"/>
                      <a:r>
                        <a:rPr lang="fr-FR" sz="1100" u="none" strike="noStrike">
                          <a:effectLst/>
                        </a:rPr>
                        <a:t>OPERATION</a:t>
                      </a:r>
                      <a:endParaRPr lang="fr-FR" sz="1100" b="0" i="0" u="none" strike="noStrike">
                        <a:solidFill>
                          <a:srgbClr val="000000"/>
                        </a:solidFill>
                        <a:effectLst/>
                        <a:latin typeface="Calibri" panose="020F0502020204030204" pitchFamily="34" charset="0"/>
                      </a:endParaRPr>
                    </a:p>
                  </a:txBody>
                  <a:tcPr marL="0" marR="0" marT="0" marB="0" anchor="ctr"/>
                </a:tc>
                <a:tc gridSpan="2">
                  <a:txBody>
                    <a:bodyPr/>
                    <a:lstStyle/>
                    <a:p>
                      <a:pPr algn="ctr" fontAlgn="ctr"/>
                      <a:r>
                        <a:rPr lang="fr-FR" sz="1100" u="none" strike="noStrike">
                          <a:effectLst/>
                        </a:rPr>
                        <a:t>MARCHE</a:t>
                      </a:r>
                      <a:endParaRPr lang="fr-FR" sz="1100" b="0" i="0" u="none" strike="noStrike">
                        <a:solidFill>
                          <a:srgbClr val="000000"/>
                        </a:solidFill>
                        <a:effectLst/>
                        <a:latin typeface="Calibri" panose="020F0502020204030204" pitchFamily="34" charset="0"/>
                      </a:endParaRPr>
                    </a:p>
                  </a:txBody>
                  <a:tcPr marL="0" marR="0" marT="0" marB="0" anchor="ctr"/>
                </a:tc>
                <a:tc hMerge="1">
                  <a:txBody>
                    <a:bodyPr/>
                    <a:lstStyle/>
                    <a:p>
                      <a:endParaRPr lang="fr-FR"/>
                    </a:p>
                  </a:txBody>
                  <a:tcPr/>
                </a:tc>
                <a:tc>
                  <a:txBody>
                    <a:bodyPr/>
                    <a:lstStyle/>
                    <a:p>
                      <a:pPr algn="ctr" fontAlgn="ctr"/>
                      <a:r>
                        <a:rPr lang="fr-FR" sz="1100" u="none" strike="noStrike">
                          <a:effectLst/>
                        </a:rPr>
                        <a:t> SURFACE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€/m2 AVP</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€/m2 PRO</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€/m2 REEL</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930846566"/>
                  </a:ext>
                </a:extLst>
              </a:tr>
              <a:tr h="174075">
                <a:tc rowSpan="24">
                  <a:txBody>
                    <a:bodyPr/>
                    <a:lstStyle/>
                    <a:p>
                      <a:pPr algn="ctr" fontAlgn="ctr"/>
                      <a:r>
                        <a:rPr lang="fr-FR" sz="1000" u="none" strike="noStrike">
                          <a:effectLst/>
                        </a:rPr>
                        <a:t>XXXXX</a:t>
                      </a:r>
                      <a:endParaRPr lang="fr-FR" sz="1000" b="0" i="0" u="none" strike="noStrike">
                        <a:solidFill>
                          <a:srgbClr val="000000"/>
                        </a:solidFill>
                        <a:effectLst/>
                        <a:latin typeface="Calibri" panose="020F0502020204030204" pitchFamily="34" charset="0"/>
                      </a:endParaRPr>
                    </a:p>
                  </a:txBody>
                  <a:tcPr marL="0" marR="0" marT="0" marB="0" anchor="ctr"/>
                </a:tc>
                <a:tc rowSpan="5">
                  <a:txBody>
                    <a:bodyPr/>
                    <a:lstStyle/>
                    <a:p>
                      <a:pPr algn="ctr" fontAlgn="ctr"/>
                      <a:r>
                        <a:rPr lang="fr-FR" sz="1000" u="none" strike="noStrike">
                          <a:effectLst/>
                        </a:rPr>
                        <a:t>MISE EN ETAT DE SITE</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000" u="none" strike="noStrike">
                          <a:effectLst/>
                        </a:rPr>
                        <a:t>Déconstruction (bâtiments)</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616125784"/>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Confortement-Injection</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464976450"/>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Dépollution</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006233302"/>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Travaux préparatoires - Installations</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208971969"/>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Terrassement</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894270240"/>
                  </a:ext>
                </a:extLst>
              </a:tr>
              <a:tr h="174075">
                <a:tc vMerge="1">
                  <a:txBody>
                    <a:bodyPr/>
                    <a:lstStyle/>
                    <a:p>
                      <a:endParaRPr lang="fr-FR"/>
                    </a:p>
                  </a:txBody>
                  <a:tcPr/>
                </a:tc>
                <a:tc rowSpan="15">
                  <a:txBody>
                    <a:bodyPr/>
                    <a:lstStyle/>
                    <a:p>
                      <a:pPr algn="ctr" fontAlgn="ctr"/>
                      <a:r>
                        <a:rPr lang="fr-FR" sz="1000" u="none" strike="noStrike">
                          <a:effectLst/>
                        </a:rPr>
                        <a:t>ESPACES PUBLICS</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000" u="none" strike="noStrike">
                          <a:effectLst/>
                        </a:rPr>
                        <a:t>Voirie</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131574657"/>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Place - Parvis</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79988695"/>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Espaces Verts</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14956440"/>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Assainissement EP-EU</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656422795"/>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Eau Potable-Incendie</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051860585"/>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HTA (tranchées)</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839063523"/>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BT</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697504169"/>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Gaz (tranchées)</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766900416"/>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Telecom</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526232905"/>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Eclairage</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759019162"/>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Chauffage (tranchées)</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50834418"/>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Signalisation</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472795159"/>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Mobilier Urbain</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377990644"/>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Soutènement - Maçonnerie</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710260831"/>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Ouvrage d'Art</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27363687"/>
                  </a:ext>
                </a:extLst>
              </a:tr>
              <a:tr h="174075">
                <a:tc vMerge="1">
                  <a:txBody>
                    <a:bodyPr/>
                    <a:lstStyle/>
                    <a:p>
                      <a:endParaRPr lang="fr-FR"/>
                    </a:p>
                  </a:txBody>
                  <a:tcPr/>
                </a:tc>
                <a:tc rowSpan="4">
                  <a:txBody>
                    <a:bodyPr/>
                    <a:lstStyle/>
                    <a:p>
                      <a:pPr algn="ctr" fontAlgn="ctr"/>
                      <a:r>
                        <a:rPr lang="fr-FR" sz="1000" u="none" strike="noStrike">
                          <a:effectLst/>
                        </a:rPr>
                        <a:t>Equipements Publics</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000" u="none" strike="noStrike">
                          <a:effectLst/>
                        </a:rPr>
                        <a:t>Groupe scolaire</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991815561"/>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Gymnase</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07556041"/>
                  </a:ext>
                </a:extLst>
              </a:tr>
              <a:tr h="174075">
                <a:tc vMerge="1">
                  <a:txBody>
                    <a:bodyPr/>
                    <a:lstStyle/>
                    <a:p>
                      <a:endParaRPr lang="fr-FR"/>
                    </a:p>
                  </a:txBody>
                  <a:tcPr/>
                </a:tc>
                <a:tc vMerge="1">
                  <a:txBody>
                    <a:bodyPr/>
                    <a:lstStyle/>
                    <a:p>
                      <a:endParaRPr lang="fr-FR"/>
                    </a:p>
                  </a:txBody>
                  <a:tcPr/>
                </a:tc>
                <a:tc>
                  <a:txBody>
                    <a:bodyPr/>
                    <a:lstStyle/>
                    <a:p>
                      <a:pPr algn="ctr"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131585914"/>
                  </a:ext>
                </a:extLst>
              </a:tr>
              <a:tr h="174075">
                <a:tc vMerge="1">
                  <a:txBody>
                    <a:bodyPr/>
                    <a:lstStyle/>
                    <a:p>
                      <a:endParaRPr lang="fr-FR"/>
                    </a:p>
                  </a:txBody>
                  <a:tcPr/>
                </a:tc>
                <a:tc vMerge="1">
                  <a:txBody>
                    <a:bodyPr/>
                    <a:lstStyle/>
                    <a:p>
                      <a:endParaRPr lang="fr-FR"/>
                    </a:p>
                  </a:txBody>
                  <a:tcP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a:effectLst/>
                        </a:rPr>
                        <a:t> </a:t>
                      </a:r>
                      <a:endParaRPr lang="fr-FR" sz="10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000" u="none" strike="noStrike" dirty="0">
                          <a:effectLst/>
                        </a:rPr>
                        <a:t> </a:t>
                      </a:r>
                      <a:endParaRPr lang="fr-FR" sz="10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536644128"/>
                  </a:ext>
                </a:extLst>
              </a:tr>
            </a:tbl>
          </a:graphicData>
        </a:graphic>
      </p:graphicFrame>
    </p:spTree>
    <p:extLst>
      <p:ext uri="{BB962C8B-B14F-4D97-AF65-F5344CB8AC3E}">
        <p14:creationId xmlns:p14="http://schemas.microsoft.com/office/powerpoint/2010/main" val="319348872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157316"/>
            <a:ext cx="7760043" cy="729049"/>
          </a:xfrm>
        </p:spPr>
        <p:txBody>
          <a:bodyPr/>
          <a:lstStyle/>
          <a:p>
            <a:pPr algn="l"/>
            <a:r>
              <a:rPr lang="fr-FR" sz="3200" dirty="0"/>
              <a:t>7.1 Synthèse programmation infra.</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127</a:t>
            </a:fld>
            <a:endParaRPr lang="fr-FR">
              <a:solidFill>
                <a:schemeClr val="bg1">
                  <a:lumMod val="65000"/>
                </a:schemeClr>
              </a:solidFill>
            </a:endParaRPr>
          </a:p>
        </p:txBody>
      </p:sp>
      <p:sp>
        <p:nvSpPr>
          <p:cNvPr id="3" name="ZoneTexte 2">
            <a:extLst>
              <a:ext uri="{FF2B5EF4-FFF2-40B4-BE49-F238E27FC236}">
                <a16:creationId xmlns:a16="http://schemas.microsoft.com/office/drawing/2014/main" id="{4745C00C-551F-CBBC-8CC4-CBCBAD96D074}"/>
              </a:ext>
            </a:extLst>
          </p:cNvPr>
          <p:cNvSpPr txBox="1"/>
          <p:nvPr/>
        </p:nvSpPr>
        <p:spPr>
          <a:xfrm>
            <a:off x="8949448" y="124002"/>
            <a:ext cx="3023478" cy="444161"/>
          </a:xfrm>
          <a:prstGeom prst="rect">
            <a:avLst/>
          </a:prstGeom>
          <a:noFill/>
        </p:spPr>
        <p:txBody>
          <a:bodyPr wrap="square">
            <a:spAutoFit/>
          </a:bodyPr>
          <a:lstStyle/>
          <a:p>
            <a:pPr lvl="0" algn="r">
              <a:lnSpc>
                <a:spcPct val="107000"/>
              </a:lnSpc>
            </a:pPr>
            <a:r>
              <a:rPr lang="fr-FR" sz="1100" b="1" i="1" dirty="0">
                <a:latin typeface="Montserrat" panose="00000500000000000000" pitchFamily="2" charset="0"/>
                <a:ea typeface="Calibri" panose="020F0502020204030204" pitchFamily="34" charset="0"/>
                <a:cs typeface="Times New Roman" panose="02020603050405020304" pitchFamily="18" charset="0"/>
                <a:sym typeface="Wingdings" panose="05000000000000000000" pitchFamily="2" charset="2"/>
              </a:rPr>
              <a:t>Feuillet 7.1 Synthèse programme infra. à compléter et à copier coller ici</a:t>
            </a:r>
          </a:p>
        </p:txBody>
      </p:sp>
      <p:sp>
        <p:nvSpPr>
          <p:cNvPr id="9" name="Espace réservé du contenu 5">
            <a:extLst>
              <a:ext uri="{FF2B5EF4-FFF2-40B4-BE49-F238E27FC236}">
                <a16:creationId xmlns:a16="http://schemas.microsoft.com/office/drawing/2014/main" id="{12BA4339-5994-851D-0E21-4839C176A3ED}"/>
              </a:ext>
            </a:extLst>
          </p:cNvPr>
          <p:cNvSpPr txBox="1">
            <a:spLocks/>
          </p:cNvSpPr>
          <p:nvPr/>
        </p:nvSpPr>
        <p:spPr>
          <a:xfrm>
            <a:off x="687422" y="568162"/>
            <a:ext cx="5839838" cy="654187"/>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FR" dirty="0"/>
              <a:t>Suivi Travaux Supplémentaires (TS)</a:t>
            </a:r>
          </a:p>
        </p:txBody>
      </p:sp>
      <p:graphicFrame>
        <p:nvGraphicFramePr>
          <p:cNvPr id="10" name="Tableau 9">
            <a:extLst>
              <a:ext uri="{FF2B5EF4-FFF2-40B4-BE49-F238E27FC236}">
                <a16:creationId xmlns:a16="http://schemas.microsoft.com/office/drawing/2014/main" id="{692FF0E4-C70B-E37B-5A6B-4F2FD8AA1A1D}"/>
              </a:ext>
            </a:extLst>
          </p:cNvPr>
          <p:cNvGraphicFramePr>
            <a:graphicFrameLocks noGrp="1"/>
          </p:cNvGraphicFramePr>
          <p:nvPr>
            <p:extLst>
              <p:ext uri="{D42A27DB-BD31-4B8C-83A1-F6EECF244321}">
                <p14:modId xmlns:p14="http://schemas.microsoft.com/office/powerpoint/2010/main" val="3166214263"/>
              </p:ext>
            </p:extLst>
          </p:nvPr>
        </p:nvGraphicFramePr>
        <p:xfrm>
          <a:off x="779362" y="1108953"/>
          <a:ext cx="9250883" cy="4526697"/>
        </p:xfrm>
        <a:graphic>
          <a:graphicData uri="http://schemas.openxmlformats.org/drawingml/2006/table">
            <a:tbl>
              <a:tblPr>
                <a:tableStyleId>{5C22544A-7EE6-4342-B048-85BDC9FD1C3A}</a:tableStyleId>
              </a:tblPr>
              <a:tblGrid>
                <a:gridCol w="1021833">
                  <a:extLst>
                    <a:ext uri="{9D8B030D-6E8A-4147-A177-3AD203B41FA5}">
                      <a16:colId xmlns:a16="http://schemas.microsoft.com/office/drawing/2014/main" val="535325040"/>
                    </a:ext>
                  </a:extLst>
                </a:gridCol>
                <a:gridCol w="1912002">
                  <a:extLst>
                    <a:ext uri="{9D8B030D-6E8A-4147-A177-3AD203B41FA5}">
                      <a16:colId xmlns:a16="http://schemas.microsoft.com/office/drawing/2014/main" val="1218447579"/>
                    </a:ext>
                  </a:extLst>
                </a:gridCol>
                <a:gridCol w="1912002">
                  <a:extLst>
                    <a:ext uri="{9D8B030D-6E8A-4147-A177-3AD203B41FA5}">
                      <a16:colId xmlns:a16="http://schemas.microsoft.com/office/drawing/2014/main" val="2117285248"/>
                    </a:ext>
                  </a:extLst>
                </a:gridCol>
                <a:gridCol w="1021833">
                  <a:extLst>
                    <a:ext uri="{9D8B030D-6E8A-4147-A177-3AD203B41FA5}">
                      <a16:colId xmlns:a16="http://schemas.microsoft.com/office/drawing/2014/main" val="2923219746"/>
                    </a:ext>
                  </a:extLst>
                </a:gridCol>
                <a:gridCol w="1021833">
                  <a:extLst>
                    <a:ext uri="{9D8B030D-6E8A-4147-A177-3AD203B41FA5}">
                      <a16:colId xmlns:a16="http://schemas.microsoft.com/office/drawing/2014/main" val="322077003"/>
                    </a:ext>
                  </a:extLst>
                </a:gridCol>
                <a:gridCol w="841510">
                  <a:extLst>
                    <a:ext uri="{9D8B030D-6E8A-4147-A177-3AD203B41FA5}">
                      <a16:colId xmlns:a16="http://schemas.microsoft.com/office/drawing/2014/main" val="732260158"/>
                    </a:ext>
                  </a:extLst>
                </a:gridCol>
                <a:gridCol w="832923">
                  <a:extLst>
                    <a:ext uri="{9D8B030D-6E8A-4147-A177-3AD203B41FA5}">
                      <a16:colId xmlns:a16="http://schemas.microsoft.com/office/drawing/2014/main" val="4066474603"/>
                    </a:ext>
                  </a:extLst>
                </a:gridCol>
                <a:gridCol w="686947">
                  <a:extLst>
                    <a:ext uri="{9D8B030D-6E8A-4147-A177-3AD203B41FA5}">
                      <a16:colId xmlns:a16="http://schemas.microsoft.com/office/drawing/2014/main" val="125283559"/>
                    </a:ext>
                  </a:extLst>
                </a:gridCol>
              </a:tblGrid>
              <a:tr h="199591">
                <a:tc rowSpan="2">
                  <a:txBody>
                    <a:bodyPr/>
                    <a:lstStyle/>
                    <a:p>
                      <a:pPr algn="ctr" fontAlgn="ctr"/>
                      <a:r>
                        <a:rPr lang="fr-FR" sz="1200" u="none" strike="noStrike">
                          <a:effectLst/>
                        </a:rPr>
                        <a:t>OPERATION</a:t>
                      </a:r>
                      <a:endParaRPr lang="fr-FR" sz="1200" b="0" i="0" u="none" strike="noStrike">
                        <a:solidFill>
                          <a:srgbClr val="000000"/>
                        </a:solidFill>
                        <a:effectLst/>
                        <a:latin typeface="Calibri" panose="020F0502020204030204" pitchFamily="34" charset="0"/>
                      </a:endParaRPr>
                    </a:p>
                  </a:txBody>
                  <a:tcPr marL="0" marR="0" marT="0" marB="0" anchor="ctr"/>
                </a:tc>
                <a:tc rowSpan="2">
                  <a:txBody>
                    <a:bodyPr/>
                    <a:lstStyle/>
                    <a:p>
                      <a:pPr algn="ctr" fontAlgn="ctr"/>
                      <a:r>
                        <a:rPr lang="fr-FR" sz="1200" u="none" strike="noStrike">
                          <a:effectLst/>
                        </a:rPr>
                        <a:t>MARCHE</a:t>
                      </a:r>
                      <a:endParaRPr lang="fr-FR" sz="1200" b="0" i="0" u="none" strike="noStrike">
                        <a:solidFill>
                          <a:srgbClr val="000000"/>
                        </a:solidFill>
                        <a:effectLst/>
                        <a:latin typeface="Calibri" panose="020F0502020204030204" pitchFamily="34" charset="0"/>
                      </a:endParaRPr>
                    </a:p>
                  </a:txBody>
                  <a:tcPr marL="0" marR="0" marT="0" marB="0" anchor="ctr"/>
                </a:tc>
                <a:tc rowSpan="2">
                  <a:txBody>
                    <a:bodyPr/>
                    <a:lstStyle/>
                    <a:p>
                      <a:pPr algn="ctr" fontAlgn="ctr"/>
                      <a:r>
                        <a:rPr lang="fr-FR" sz="1200" u="none" strike="noStrike">
                          <a:effectLst/>
                        </a:rPr>
                        <a:t> NOM DU TITULAIRE </a:t>
                      </a:r>
                      <a:endParaRPr lang="fr-FR" sz="1200" b="0" i="0" u="none" strike="noStrike">
                        <a:solidFill>
                          <a:srgbClr val="000000"/>
                        </a:solidFill>
                        <a:effectLst/>
                        <a:latin typeface="Calibri" panose="020F0502020204030204" pitchFamily="34" charset="0"/>
                      </a:endParaRPr>
                    </a:p>
                  </a:txBody>
                  <a:tcPr marL="0" marR="0" marT="0" marB="0" anchor="ctr"/>
                </a:tc>
                <a:tc rowSpan="2">
                  <a:txBody>
                    <a:bodyPr/>
                    <a:lstStyle/>
                    <a:p>
                      <a:pPr algn="ctr" fontAlgn="ctr"/>
                      <a:r>
                        <a:rPr lang="fr-FR" sz="1200" u="none" strike="noStrike">
                          <a:effectLst/>
                        </a:rPr>
                        <a:t> MONTANT TS CUMULE A DATE (€) </a:t>
                      </a:r>
                      <a:endParaRPr lang="fr-FR" sz="1200" b="0" i="0" u="none" strike="noStrike">
                        <a:solidFill>
                          <a:srgbClr val="000000"/>
                        </a:solidFill>
                        <a:effectLst/>
                        <a:latin typeface="Calibri" panose="020F0502020204030204" pitchFamily="34" charset="0"/>
                      </a:endParaRPr>
                    </a:p>
                  </a:txBody>
                  <a:tcPr marL="0" marR="0" marT="0" marB="0" anchor="ctr"/>
                </a:tc>
                <a:tc rowSpan="2">
                  <a:txBody>
                    <a:bodyPr/>
                    <a:lstStyle/>
                    <a:p>
                      <a:pPr algn="ctr" fontAlgn="ctr"/>
                      <a:r>
                        <a:rPr lang="fr-FR" sz="1200" u="none" strike="noStrike">
                          <a:effectLst/>
                        </a:rPr>
                        <a:t> % CUMULE MARCHE </a:t>
                      </a:r>
                      <a:endParaRPr lang="fr-FR" sz="1200" b="0" i="0" u="none" strike="noStrike">
                        <a:solidFill>
                          <a:srgbClr val="000000"/>
                        </a:solidFill>
                        <a:effectLst/>
                        <a:latin typeface="Calibri" panose="020F0502020204030204" pitchFamily="34" charset="0"/>
                      </a:endParaRPr>
                    </a:p>
                  </a:txBody>
                  <a:tcPr marL="0" marR="0" marT="0" marB="0" anchor="ctr"/>
                </a:tc>
                <a:tc gridSpan="3">
                  <a:txBody>
                    <a:bodyPr/>
                    <a:lstStyle/>
                    <a:p>
                      <a:pPr algn="ctr" fontAlgn="ctr"/>
                      <a:r>
                        <a:rPr lang="fr-FR" sz="1200" u="none" strike="noStrike">
                          <a:effectLst/>
                        </a:rPr>
                        <a:t> ORIGINE </a:t>
                      </a:r>
                      <a:endParaRPr lang="fr-FR" sz="1200" b="0" i="0" u="none" strike="noStrike">
                        <a:solidFill>
                          <a:srgbClr val="000000"/>
                        </a:solidFill>
                        <a:effectLst/>
                        <a:latin typeface="Calibri" panose="020F0502020204030204" pitchFamily="34" charset="0"/>
                      </a:endParaRPr>
                    </a:p>
                  </a:txBody>
                  <a:tcPr marL="0" marR="0" marT="0" marB="0" anchor="ct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414041355"/>
                  </a:ext>
                </a:extLst>
              </a:tr>
              <a:tr h="57026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algn="ctr" fontAlgn="ctr"/>
                      <a:r>
                        <a:rPr lang="fr-FR" sz="1100" u="none" strike="noStrike">
                          <a:effectLst/>
                        </a:rPr>
                        <a:t>A la demande</a:t>
                      </a:r>
                      <a:br>
                        <a:rPr lang="fr-FR" sz="1100" u="none" strike="noStrike">
                          <a:effectLst/>
                        </a:rPr>
                      </a:br>
                      <a:r>
                        <a:rPr lang="fr-FR" sz="1100" u="none" strike="noStrike">
                          <a:effectLst/>
                        </a:rPr>
                        <a:t> du MOE</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A la demande</a:t>
                      </a:r>
                      <a:br>
                        <a:rPr lang="fr-FR" sz="1100" u="none" strike="noStrike">
                          <a:effectLst/>
                        </a:rPr>
                      </a:br>
                      <a:r>
                        <a:rPr lang="fr-FR" sz="1100" u="none" strike="noStrike">
                          <a:effectLst/>
                        </a:rPr>
                        <a:t> du MOA</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Qui simpose </a:t>
                      </a:r>
                      <a:br>
                        <a:rPr lang="fr-FR" sz="1100" u="none" strike="noStrike">
                          <a:effectLst/>
                        </a:rPr>
                      </a:br>
                      <a:r>
                        <a:rPr lang="fr-FR" sz="1100" u="none" strike="noStrike">
                          <a:effectLst/>
                        </a:rPr>
                        <a:t>au MOA</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231878150"/>
                  </a:ext>
                </a:extLst>
              </a:tr>
              <a:tr h="190087">
                <a:tc rowSpan="17">
                  <a:txBody>
                    <a:bodyPr/>
                    <a:lstStyle/>
                    <a:p>
                      <a:pPr algn="ctr" fontAlgn="ctr"/>
                      <a:r>
                        <a:rPr lang="fr-FR" sz="1100" u="none" strike="noStrike">
                          <a:effectLst/>
                        </a:rPr>
                        <a:t>XXXXX</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TRAVAUX 1</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934220674"/>
                  </a:ext>
                </a:extLst>
              </a:tr>
              <a:tr h="190087">
                <a:tc vMerge="1">
                  <a:txBody>
                    <a:bodyPr/>
                    <a:lstStyle/>
                    <a:p>
                      <a:endParaRPr lang="fr-FR"/>
                    </a:p>
                  </a:txBody>
                  <a:tcPr/>
                </a:tc>
                <a:tc>
                  <a:txBody>
                    <a:bodyPr/>
                    <a:lstStyle/>
                    <a:p>
                      <a:pPr algn="ctr" fontAlgn="ctr"/>
                      <a:r>
                        <a:rPr lang="fr-FR" sz="1100" u="none" strike="noStrike">
                          <a:effectLst/>
                        </a:rPr>
                        <a:t>TRAVAUX 2</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024018788"/>
                  </a:ext>
                </a:extLst>
              </a:tr>
              <a:tr h="190087">
                <a:tc vMerge="1">
                  <a:txBody>
                    <a:bodyPr/>
                    <a:lstStyle/>
                    <a:p>
                      <a:endParaRPr lang="fr-FR"/>
                    </a:p>
                  </a:txBody>
                  <a:tcPr/>
                </a:tc>
                <a:tc>
                  <a:txBody>
                    <a:bodyPr/>
                    <a:lstStyle/>
                    <a:p>
                      <a:pPr algn="ctr" fontAlgn="ctr"/>
                      <a:r>
                        <a:rPr lang="fr-FR" sz="1100" u="none" strike="noStrike">
                          <a:effectLst/>
                        </a:rPr>
                        <a:t>TRAVAUX 3</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870587315"/>
                  </a:ext>
                </a:extLst>
              </a:tr>
              <a:tr h="190087">
                <a:tc vMerge="1">
                  <a:txBody>
                    <a:bodyPr/>
                    <a:lstStyle/>
                    <a:p>
                      <a:endParaRPr lang="fr-FR"/>
                    </a:p>
                  </a:txBody>
                  <a:tcPr/>
                </a:tc>
                <a:tc>
                  <a:txBody>
                    <a:bodyPr/>
                    <a:lstStyle/>
                    <a:p>
                      <a:pPr algn="ctr" fontAlgn="ctr"/>
                      <a:r>
                        <a:rPr lang="fr-FR" sz="1100" u="none" strike="noStrike">
                          <a:effectLst/>
                        </a:rPr>
                        <a:t>TRAVAUX 4</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129886686"/>
                  </a:ext>
                </a:extLst>
              </a:tr>
              <a:tr h="190087">
                <a:tc vMerge="1">
                  <a:txBody>
                    <a:bodyPr/>
                    <a:lstStyle/>
                    <a:p>
                      <a:endParaRPr lang="fr-FR"/>
                    </a:p>
                  </a:txBody>
                  <a:tcPr/>
                </a:tc>
                <a:tc>
                  <a:txBody>
                    <a:bodyPr/>
                    <a:lstStyle/>
                    <a:p>
                      <a:pPr algn="ctr" fontAlgn="ctr"/>
                      <a:r>
                        <a:rPr lang="fr-FR" sz="1100" u="none" strike="noStrike">
                          <a:effectLst/>
                        </a:rPr>
                        <a:t>MOE</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851136661"/>
                  </a:ext>
                </a:extLst>
              </a:tr>
              <a:tr h="190087">
                <a:tc vMerge="1">
                  <a:txBody>
                    <a:bodyPr/>
                    <a:lstStyle/>
                    <a:p>
                      <a:endParaRPr lang="fr-FR"/>
                    </a:p>
                  </a:txBody>
                  <a:tcPr/>
                </a:tc>
                <a:tc>
                  <a:txBody>
                    <a:bodyPr/>
                    <a:lstStyle/>
                    <a:p>
                      <a:pPr algn="ctr" fontAlgn="ctr"/>
                      <a:r>
                        <a:rPr lang="fr-FR" sz="1100" u="none" strike="noStrike">
                          <a:effectLst/>
                        </a:rPr>
                        <a:t>OPC</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168537506"/>
                  </a:ext>
                </a:extLst>
              </a:tr>
              <a:tr h="190087">
                <a:tc vMerge="1">
                  <a:txBody>
                    <a:bodyPr/>
                    <a:lstStyle/>
                    <a:p>
                      <a:endParaRPr lang="fr-FR"/>
                    </a:p>
                  </a:txBody>
                  <a:tcPr/>
                </a:tc>
                <a:tc>
                  <a:txBody>
                    <a:bodyPr/>
                    <a:lstStyle/>
                    <a:p>
                      <a:pPr algn="ctr" fontAlgn="ctr"/>
                      <a:r>
                        <a:rPr lang="fr-FR" sz="1100" u="none" strike="noStrike">
                          <a:effectLst/>
                        </a:rPr>
                        <a:t>REC</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129312869"/>
                  </a:ext>
                </a:extLst>
              </a:tr>
              <a:tr h="190087">
                <a:tc vMerge="1">
                  <a:txBody>
                    <a:bodyPr/>
                    <a:lstStyle/>
                    <a:p>
                      <a:endParaRPr lang="fr-FR"/>
                    </a:p>
                  </a:txBody>
                  <a:tcPr/>
                </a:tc>
                <a:tc>
                  <a:txBody>
                    <a:bodyPr/>
                    <a:lstStyle/>
                    <a:p>
                      <a:pPr algn="ctr" fontAlgn="ctr"/>
                      <a:r>
                        <a:rPr lang="fr-FR" sz="1100" u="none" strike="noStrike">
                          <a:effectLst/>
                        </a:rPr>
                        <a:t>CT</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6170864"/>
                  </a:ext>
                </a:extLst>
              </a:tr>
              <a:tr h="190087">
                <a:tc vMerge="1">
                  <a:txBody>
                    <a:bodyPr/>
                    <a:lstStyle/>
                    <a:p>
                      <a:endParaRPr lang="fr-FR"/>
                    </a:p>
                  </a:txBody>
                  <a:tcPr/>
                </a:tc>
                <a:tc>
                  <a:txBody>
                    <a:bodyPr/>
                    <a:lstStyle/>
                    <a:p>
                      <a:pPr algn="ctr" fontAlgn="ctr"/>
                      <a:r>
                        <a:rPr lang="fr-FR" sz="1100" u="none" strike="noStrike">
                          <a:effectLst/>
                        </a:rPr>
                        <a:t>AMO DD</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270446771"/>
                  </a:ext>
                </a:extLst>
              </a:tr>
              <a:tr h="190087">
                <a:tc vMerge="1">
                  <a:txBody>
                    <a:bodyPr/>
                    <a:lstStyle/>
                    <a:p>
                      <a:endParaRPr lang="fr-FR"/>
                    </a:p>
                  </a:txBody>
                  <a:tcPr/>
                </a:tc>
                <a:tc>
                  <a:txBody>
                    <a:bodyPr/>
                    <a:lstStyle/>
                    <a:p>
                      <a:pPr algn="ctr" fontAlgn="ctr"/>
                      <a:r>
                        <a:rPr lang="fr-FR" sz="1100" u="none" strike="noStrike">
                          <a:effectLst/>
                        </a:rPr>
                        <a:t>AMO T</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772088619"/>
                  </a:ext>
                </a:extLst>
              </a:tr>
              <a:tr h="190087">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254642231"/>
                  </a:ext>
                </a:extLst>
              </a:tr>
              <a:tr h="190087">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97615015"/>
                  </a:ext>
                </a:extLst>
              </a:tr>
              <a:tr h="190087">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922706551"/>
                  </a:ext>
                </a:extLst>
              </a:tr>
              <a:tr h="190087">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747045053"/>
                  </a:ext>
                </a:extLst>
              </a:tr>
              <a:tr h="190087">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63273554"/>
                  </a:ext>
                </a:extLst>
              </a:tr>
              <a:tr h="190087">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832908393"/>
                  </a:ext>
                </a:extLst>
              </a:tr>
              <a:tr h="190087">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361810846"/>
                  </a:ext>
                </a:extLst>
              </a:tr>
              <a:tr h="190087">
                <a:tc>
                  <a:txBody>
                    <a:bodyPr/>
                    <a:lstStyle/>
                    <a:p>
                      <a:pPr algn="ctr" fontAlgn="ct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 Somme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endParaRPr lang="fr-FR" sz="1100" b="0" i="0" u="none" strike="noStrike">
                        <a:solidFill>
                          <a:srgbClr val="000000"/>
                        </a:solidFill>
                        <a:effectLst/>
                        <a:latin typeface="Calibri" panose="020F0502020204030204" pitchFamily="34" charset="0"/>
                      </a:endParaRPr>
                    </a:p>
                  </a:txBody>
                  <a:tcPr marL="0" marR="0" marT="0" marB="0" anchor="ctr"/>
                </a:tc>
                <a:tc gridSpan="3">
                  <a:txBody>
                    <a:bodyPr/>
                    <a:lstStyle/>
                    <a:p>
                      <a:pPr algn="ctr" fontAlgn="ctr"/>
                      <a:r>
                        <a:rPr lang="fr-FR" sz="1100" u="none" strike="noStrike">
                          <a:effectLst/>
                        </a:rPr>
                        <a:t> Moyenne </a:t>
                      </a:r>
                      <a:endParaRPr lang="fr-FR" sz="1100" b="0" i="0" u="none" strike="noStrike">
                        <a:solidFill>
                          <a:srgbClr val="000000"/>
                        </a:solidFill>
                        <a:effectLst/>
                        <a:latin typeface="Calibri" panose="020F0502020204030204" pitchFamily="34" charset="0"/>
                      </a:endParaRPr>
                    </a:p>
                  </a:txBody>
                  <a:tcPr marL="0" marR="0" marT="0" marB="0" anchor="ct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74508891"/>
                  </a:ext>
                </a:extLst>
              </a:tr>
              <a:tr h="334552">
                <a:tc>
                  <a:txBody>
                    <a:bodyPr/>
                    <a:lstStyle/>
                    <a:p>
                      <a:pPr algn="ctr" fontAlgn="ct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                                 -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dirty="0">
                          <a:effectLst/>
                        </a:rPr>
                        <a:t> </a:t>
                      </a:r>
                      <a:endParaRPr lang="fr-FR" sz="11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293229409"/>
                  </a:ext>
                </a:extLst>
              </a:tr>
            </a:tbl>
          </a:graphicData>
        </a:graphic>
      </p:graphicFrame>
    </p:spTree>
    <p:extLst>
      <p:ext uri="{BB962C8B-B14F-4D97-AF65-F5344CB8AC3E}">
        <p14:creationId xmlns:p14="http://schemas.microsoft.com/office/powerpoint/2010/main" val="121728964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157316"/>
            <a:ext cx="7760043" cy="729049"/>
          </a:xfrm>
        </p:spPr>
        <p:txBody>
          <a:bodyPr/>
          <a:lstStyle/>
          <a:p>
            <a:pPr algn="l"/>
            <a:r>
              <a:rPr lang="fr-FR" sz="3200" dirty="0"/>
              <a:t>7.1 Synthèse programmation infra.</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128</a:t>
            </a:fld>
            <a:endParaRPr lang="fr-FR">
              <a:solidFill>
                <a:schemeClr val="bg1">
                  <a:lumMod val="65000"/>
                </a:schemeClr>
              </a:solidFill>
            </a:endParaRPr>
          </a:p>
        </p:txBody>
      </p:sp>
      <p:sp>
        <p:nvSpPr>
          <p:cNvPr id="3" name="ZoneTexte 2">
            <a:extLst>
              <a:ext uri="{FF2B5EF4-FFF2-40B4-BE49-F238E27FC236}">
                <a16:creationId xmlns:a16="http://schemas.microsoft.com/office/drawing/2014/main" id="{27E61165-561C-6921-6AAA-3D2DA097564A}"/>
              </a:ext>
            </a:extLst>
          </p:cNvPr>
          <p:cNvSpPr txBox="1"/>
          <p:nvPr/>
        </p:nvSpPr>
        <p:spPr>
          <a:xfrm>
            <a:off x="8949448" y="124002"/>
            <a:ext cx="3023478" cy="444161"/>
          </a:xfrm>
          <a:prstGeom prst="rect">
            <a:avLst/>
          </a:prstGeom>
          <a:noFill/>
        </p:spPr>
        <p:txBody>
          <a:bodyPr wrap="square">
            <a:spAutoFit/>
          </a:bodyPr>
          <a:lstStyle/>
          <a:p>
            <a:pPr lvl="0" algn="r">
              <a:lnSpc>
                <a:spcPct val="107000"/>
              </a:lnSpc>
            </a:pPr>
            <a:r>
              <a:rPr lang="fr-FR" sz="1100" b="1" i="1" dirty="0">
                <a:latin typeface="Montserrat" panose="00000500000000000000" pitchFamily="2" charset="0"/>
                <a:ea typeface="Calibri" panose="020F0502020204030204" pitchFamily="34" charset="0"/>
                <a:cs typeface="Times New Roman" panose="02020603050405020304" pitchFamily="18" charset="0"/>
                <a:sym typeface="Wingdings" panose="05000000000000000000" pitchFamily="2" charset="2"/>
              </a:rPr>
              <a:t>Feuillet 7.1 Synthèse programme infra. à compléter et à copier coller ici</a:t>
            </a:r>
          </a:p>
        </p:txBody>
      </p:sp>
      <p:sp>
        <p:nvSpPr>
          <p:cNvPr id="9" name="Espace réservé du contenu 5">
            <a:extLst>
              <a:ext uri="{FF2B5EF4-FFF2-40B4-BE49-F238E27FC236}">
                <a16:creationId xmlns:a16="http://schemas.microsoft.com/office/drawing/2014/main" id="{CD93C78F-5CFF-9944-5D65-BA7ABE68F80E}"/>
              </a:ext>
            </a:extLst>
          </p:cNvPr>
          <p:cNvSpPr txBox="1">
            <a:spLocks/>
          </p:cNvSpPr>
          <p:nvPr/>
        </p:nvSpPr>
        <p:spPr>
          <a:xfrm>
            <a:off x="687422" y="568163"/>
            <a:ext cx="4526604" cy="540790"/>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FR" dirty="0"/>
              <a:t>Suivi pénalités</a:t>
            </a:r>
          </a:p>
        </p:txBody>
      </p:sp>
      <p:graphicFrame>
        <p:nvGraphicFramePr>
          <p:cNvPr id="10" name="Tableau 9">
            <a:extLst>
              <a:ext uri="{FF2B5EF4-FFF2-40B4-BE49-F238E27FC236}">
                <a16:creationId xmlns:a16="http://schemas.microsoft.com/office/drawing/2014/main" id="{B09D5278-0A94-1195-C376-B93051575AE5}"/>
              </a:ext>
            </a:extLst>
          </p:cNvPr>
          <p:cNvGraphicFramePr>
            <a:graphicFrameLocks noGrp="1"/>
          </p:cNvGraphicFramePr>
          <p:nvPr>
            <p:extLst>
              <p:ext uri="{D42A27DB-BD31-4B8C-83A1-F6EECF244321}">
                <p14:modId xmlns:p14="http://schemas.microsoft.com/office/powerpoint/2010/main" val="2360829177"/>
              </p:ext>
            </p:extLst>
          </p:nvPr>
        </p:nvGraphicFramePr>
        <p:xfrm>
          <a:off x="836173" y="1242060"/>
          <a:ext cx="7581899" cy="4373880"/>
        </p:xfrm>
        <a:graphic>
          <a:graphicData uri="http://schemas.openxmlformats.org/drawingml/2006/table">
            <a:tbl>
              <a:tblPr>
                <a:tableStyleId>{5C22544A-7EE6-4342-B048-85BDC9FD1C3A}</a:tableStyleId>
              </a:tblPr>
              <a:tblGrid>
                <a:gridCol w="1001383">
                  <a:extLst>
                    <a:ext uri="{9D8B030D-6E8A-4147-A177-3AD203B41FA5}">
                      <a16:colId xmlns:a16="http://schemas.microsoft.com/office/drawing/2014/main" val="1859768520"/>
                    </a:ext>
                  </a:extLst>
                </a:gridCol>
                <a:gridCol w="1873736">
                  <a:extLst>
                    <a:ext uri="{9D8B030D-6E8A-4147-A177-3AD203B41FA5}">
                      <a16:colId xmlns:a16="http://schemas.microsoft.com/office/drawing/2014/main" val="3856127216"/>
                    </a:ext>
                  </a:extLst>
                </a:gridCol>
                <a:gridCol w="1873736">
                  <a:extLst>
                    <a:ext uri="{9D8B030D-6E8A-4147-A177-3AD203B41FA5}">
                      <a16:colId xmlns:a16="http://schemas.microsoft.com/office/drawing/2014/main" val="3314738838"/>
                    </a:ext>
                  </a:extLst>
                </a:gridCol>
                <a:gridCol w="1001383">
                  <a:extLst>
                    <a:ext uri="{9D8B030D-6E8A-4147-A177-3AD203B41FA5}">
                      <a16:colId xmlns:a16="http://schemas.microsoft.com/office/drawing/2014/main" val="2216050625"/>
                    </a:ext>
                  </a:extLst>
                </a:gridCol>
                <a:gridCol w="1001383">
                  <a:extLst>
                    <a:ext uri="{9D8B030D-6E8A-4147-A177-3AD203B41FA5}">
                      <a16:colId xmlns:a16="http://schemas.microsoft.com/office/drawing/2014/main" val="3840928704"/>
                    </a:ext>
                  </a:extLst>
                </a:gridCol>
                <a:gridCol w="830278">
                  <a:extLst>
                    <a:ext uri="{9D8B030D-6E8A-4147-A177-3AD203B41FA5}">
                      <a16:colId xmlns:a16="http://schemas.microsoft.com/office/drawing/2014/main" val="2919708034"/>
                    </a:ext>
                  </a:extLst>
                </a:gridCol>
              </a:tblGrid>
              <a:tr h="800100">
                <a:tc>
                  <a:txBody>
                    <a:bodyPr/>
                    <a:lstStyle/>
                    <a:p>
                      <a:pPr algn="ctr" fontAlgn="ctr"/>
                      <a:r>
                        <a:rPr lang="fr-FR" sz="1200" u="none" strike="noStrike">
                          <a:effectLst/>
                        </a:rPr>
                        <a:t>OPERATION</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MARCHE</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 NOM DU TITULAIRE </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 MONTANT TS CUMULE A DATE (€) </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 % MARCHE </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 COMMENTAIRES/ REMARQUES </a:t>
                      </a:r>
                      <a:endParaRPr lang="fr-FR" sz="12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10656722"/>
                  </a:ext>
                </a:extLst>
              </a:tr>
              <a:tr h="190500">
                <a:tc rowSpan="17">
                  <a:txBody>
                    <a:bodyPr/>
                    <a:lstStyle/>
                    <a:p>
                      <a:pPr algn="ctr" fontAlgn="ctr"/>
                      <a:r>
                        <a:rPr lang="fr-FR" sz="1100" u="none" strike="noStrike">
                          <a:effectLst/>
                        </a:rPr>
                        <a:t>XXXXX</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TRAVAUX 1</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953070767"/>
                  </a:ext>
                </a:extLst>
              </a:tr>
              <a:tr h="190500">
                <a:tc vMerge="1">
                  <a:txBody>
                    <a:bodyPr/>
                    <a:lstStyle/>
                    <a:p>
                      <a:endParaRPr lang="fr-FR"/>
                    </a:p>
                  </a:txBody>
                  <a:tcPr/>
                </a:tc>
                <a:tc>
                  <a:txBody>
                    <a:bodyPr/>
                    <a:lstStyle/>
                    <a:p>
                      <a:pPr algn="ctr" fontAlgn="ctr"/>
                      <a:r>
                        <a:rPr lang="fr-FR" sz="1100" u="none" strike="noStrike">
                          <a:effectLst/>
                        </a:rPr>
                        <a:t>TRAVAUX 2</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533738217"/>
                  </a:ext>
                </a:extLst>
              </a:tr>
              <a:tr h="190500">
                <a:tc vMerge="1">
                  <a:txBody>
                    <a:bodyPr/>
                    <a:lstStyle/>
                    <a:p>
                      <a:endParaRPr lang="fr-FR"/>
                    </a:p>
                  </a:txBody>
                  <a:tcPr/>
                </a:tc>
                <a:tc>
                  <a:txBody>
                    <a:bodyPr/>
                    <a:lstStyle/>
                    <a:p>
                      <a:pPr algn="ctr" fontAlgn="ctr"/>
                      <a:r>
                        <a:rPr lang="fr-FR" sz="1100" u="none" strike="noStrike">
                          <a:effectLst/>
                        </a:rPr>
                        <a:t>TRAVAUX 3</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84622234"/>
                  </a:ext>
                </a:extLst>
              </a:tr>
              <a:tr h="190500">
                <a:tc vMerge="1">
                  <a:txBody>
                    <a:bodyPr/>
                    <a:lstStyle/>
                    <a:p>
                      <a:endParaRPr lang="fr-FR"/>
                    </a:p>
                  </a:txBody>
                  <a:tcPr/>
                </a:tc>
                <a:tc>
                  <a:txBody>
                    <a:bodyPr/>
                    <a:lstStyle/>
                    <a:p>
                      <a:pPr algn="ctr" fontAlgn="ctr"/>
                      <a:r>
                        <a:rPr lang="fr-FR" sz="1100" u="none" strike="noStrike">
                          <a:effectLst/>
                        </a:rPr>
                        <a:t>TRAVAUX 4</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560647716"/>
                  </a:ext>
                </a:extLst>
              </a:tr>
              <a:tr h="190500">
                <a:tc vMerge="1">
                  <a:txBody>
                    <a:bodyPr/>
                    <a:lstStyle/>
                    <a:p>
                      <a:endParaRPr lang="fr-FR"/>
                    </a:p>
                  </a:txBody>
                  <a:tcPr/>
                </a:tc>
                <a:tc>
                  <a:txBody>
                    <a:bodyPr/>
                    <a:lstStyle/>
                    <a:p>
                      <a:pPr algn="ctr" fontAlgn="ctr"/>
                      <a:r>
                        <a:rPr lang="fr-FR" sz="1100" u="none" strike="noStrike">
                          <a:effectLst/>
                        </a:rPr>
                        <a:t>MOE</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931588327"/>
                  </a:ext>
                </a:extLst>
              </a:tr>
              <a:tr h="190500">
                <a:tc vMerge="1">
                  <a:txBody>
                    <a:bodyPr/>
                    <a:lstStyle/>
                    <a:p>
                      <a:endParaRPr lang="fr-FR"/>
                    </a:p>
                  </a:txBody>
                  <a:tcPr/>
                </a:tc>
                <a:tc>
                  <a:txBody>
                    <a:bodyPr/>
                    <a:lstStyle/>
                    <a:p>
                      <a:pPr algn="ctr" fontAlgn="ctr"/>
                      <a:r>
                        <a:rPr lang="fr-FR" sz="1100" u="none" strike="noStrike">
                          <a:effectLst/>
                        </a:rPr>
                        <a:t>OPC</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157816978"/>
                  </a:ext>
                </a:extLst>
              </a:tr>
              <a:tr h="190500">
                <a:tc vMerge="1">
                  <a:txBody>
                    <a:bodyPr/>
                    <a:lstStyle/>
                    <a:p>
                      <a:endParaRPr lang="fr-FR"/>
                    </a:p>
                  </a:txBody>
                  <a:tcPr/>
                </a:tc>
                <a:tc>
                  <a:txBody>
                    <a:bodyPr/>
                    <a:lstStyle/>
                    <a:p>
                      <a:pPr algn="ctr" fontAlgn="ctr"/>
                      <a:r>
                        <a:rPr lang="fr-FR" sz="1100" u="none" strike="noStrike">
                          <a:effectLst/>
                        </a:rPr>
                        <a:t>REC</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813721049"/>
                  </a:ext>
                </a:extLst>
              </a:tr>
              <a:tr h="190500">
                <a:tc vMerge="1">
                  <a:txBody>
                    <a:bodyPr/>
                    <a:lstStyle/>
                    <a:p>
                      <a:endParaRPr lang="fr-FR"/>
                    </a:p>
                  </a:txBody>
                  <a:tcPr/>
                </a:tc>
                <a:tc>
                  <a:txBody>
                    <a:bodyPr/>
                    <a:lstStyle/>
                    <a:p>
                      <a:pPr algn="ctr" fontAlgn="ctr"/>
                      <a:r>
                        <a:rPr lang="fr-FR" sz="1100" u="none" strike="noStrike">
                          <a:effectLst/>
                        </a:rPr>
                        <a:t>CT</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877015129"/>
                  </a:ext>
                </a:extLst>
              </a:tr>
              <a:tr h="190500">
                <a:tc vMerge="1">
                  <a:txBody>
                    <a:bodyPr/>
                    <a:lstStyle/>
                    <a:p>
                      <a:endParaRPr lang="fr-FR"/>
                    </a:p>
                  </a:txBody>
                  <a:tcPr/>
                </a:tc>
                <a:tc>
                  <a:txBody>
                    <a:bodyPr/>
                    <a:lstStyle/>
                    <a:p>
                      <a:pPr algn="ctr" fontAlgn="ctr"/>
                      <a:r>
                        <a:rPr lang="fr-FR" sz="1100" u="none" strike="noStrike">
                          <a:effectLst/>
                        </a:rPr>
                        <a:t>AMO DD</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12324272"/>
                  </a:ext>
                </a:extLst>
              </a:tr>
              <a:tr h="190500">
                <a:tc vMerge="1">
                  <a:txBody>
                    <a:bodyPr/>
                    <a:lstStyle/>
                    <a:p>
                      <a:endParaRPr lang="fr-FR"/>
                    </a:p>
                  </a:txBody>
                  <a:tcPr/>
                </a:tc>
                <a:tc>
                  <a:txBody>
                    <a:bodyPr/>
                    <a:lstStyle/>
                    <a:p>
                      <a:pPr algn="ctr" fontAlgn="ctr"/>
                      <a:r>
                        <a:rPr lang="fr-FR" sz="1100" u="none" strike="noStrike">
                          <a:effectLst/>
                        </a:rPr>
                        <a:t>AMO T</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298409779"/>
                  </a:ext>
                </a:extLst>
              </a:tr>
              <a:tr h="190500">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113721791"/>
                  </a:ext>
                </a:extLst>
              </a:tr>
              <a:tr h="190500">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475273519"/>
                  </a:ext>
                </a:extLst>
              </a:tr>
              <a:tr h="190500">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385830062"/>
                  </a:ext>
                </a:extLst>
              </a:tr>
              <a:tr h="190500">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336164413"/>
                  </a:ext>
                </a:extLst>
              </a:tr>
              <a:tr h="190500">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419444715"/>
                  </a:ext>
                </a:extLst>
              </a:tr>
              <a:tr h="190500">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761964277"/>
                  </a:ext>
                </a:extLst>
              </a:tr>
              <a:tr h="190500">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131156870"/>
                  </a:ext>
                </a:extLst>
              </a:tr>
              <a:tr h="190500">
                <a:tc>
                  <a:txBody>
                    <a:bodyPr/>
                    <a:lstStyle/>
                    <a:p>
                      <a:pPr algn="ctr"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 Somme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                                 -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endParaRPr lang="fr-FR" sz="11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491248178"/>
                  </a:ext>
                </a:extLst>
              </a:tr>
            </a:tbl>
          </a:graphicData>
        </a:graphic>
      </p:graphicFrame>
    </p:spTree>
    <p:extLst>
      <p:ext uri="{BB962C8B-B14F-4D97-AF65-F5344CB8AC3E}">
        <p14:creationId xmlns:p14="http://schemas.microsoft.com/office/powerpoint/2010/main" val="103407191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157316"/>
            <a:ext cx="7760043" cy="729049"/>
          </a:xfrm>
        </p:spPr>
        <p:txBody>
          <a:bodyPr/>
          <a:lstStyle/>
          <a:p>
            <a:pPr algn="l"/>
            <a:r>
              <a:rPr lang="fr-FR" sz="3200" dirty="0"/>
              <a:t>7.1 Synthèse programmation infra.</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129</a:t>
            </a:fld>
            <a:endParaRPr lang="fr-FR">
              <a:solidFill>
                <a:schemeClr val="bg1">
                  <a:lumMod val="65000"/>
                </a:schemeClr>
              </a:solidFill>
            </a:endParaRPr>
          </a:p>
        </p:txBody>
      </p:sp>
      <p:sp>
        <p:nvSpPr>
          <p:cNvPr id="3" name="ZoneTexte 2">
            <a:extLst>
              <a:ext uri="{FF2B5EF4-FFF2-40B4-BE49-F238E27FC236}">
                <a16:creationId xmlns:a16="http://schemas.microsoft.com/office/drawing/2014/main" id="{A8C63480-CD42-09F5-0ACF-8867EADF29BC}"/>
              </a:ext>
            </a:extLst>
          </p:cNvPr>
          <p:cNvSpPr txBox="1"/>
          <p:nvPr/>
        </p:nvSpPr>
        <p:spPr>
          <a:xfrm>
            <a:off x="8949448" y="124002"/>
            <a:ext cx="3023478" cy="444161"/>
          </a:xfrm>
          <a:prstGeom prst="rect">
            <a:avLst/>
          </a:prstGeom>
          <a:noFill/>
        </p:spPr>
        <p:txBody>
          <a:bodyPr wrap="square">
            <a:spAutoFit/>
          </a:bodyPr>
          <a:lstStyle/>
          <a:p>
            <a:pPr lvl="0" algn="r">
              <a:lnSpc>
                <a:spcPct val="107000"/>
              </a:lnSpc>
            </a:pPr>
            <a:r>
              <a:rPr lang="fr-FR" sz="1100" b="1" i="1" dirty="0">
                <a:latin typeface="Montserrat" panose="00000500000000000000" pitchFamily="2" charset="0"/>
                <a:ea typeface="Calibri" panose="020F0502020204030204" pitchFamily="34" charset="0"/>
                <a:cs typeface="Times New Roman" panose="02020603050405020304" pitchFamily="18" charset="0"/>
                <a:sym typeface="Wingdings" panose="05000000000000000000" pitchFamily="2" charset="2"/>
              </a:rPr>
              <a:t>Feuillet 7.1 Synthèse programme infra. à compléter et à copier coller ici</a:t>
            </a:r>
          </a:p>
        </p:txBody>
      </p:sp>
      <p:sp>
        <p:nvSpPr>
          <p:cNvPr id="9" name="Espace réservé du contenu 5">
            <a:extLst>
              <a:ext uri="{FF2B5EF4-FFF2-40B4-BE49-F238E27FC236}">
                <a16:creationId xmlns:a16="http://schemas.microsoft.com/office/drawing/2014/main" id="{56453F05-85FE-92C0-D4AB-9ACC12BCC4B7}"/>
              </a:ext>
            </a:extLst>
          </p:cNvPr>
          <p:cNvSpPr txBox="1">
            <a:spLocks/>
          </p:cNvSpPr>
          <p:nvPr/>
        </p:nvSpPr>
        <p:spPr>
          <a:xfrm>
            <a:off x="687422" y="568163"/>
            <a:ext cx="4526604" cy="540790"/>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FR" dirty="0"/>
              <a:t>Suivi sécurité</a:t>
            </a:r>
          </a:p>
        </p:txBody>
      </p:sp>
      <p:graphicFrame>
        <p:nvGraphicFramePr>
          <p:cNvPr id="10" name="Tableau 9">
            <a:extLst>
              <a:ext uri="{FF2B5EF4-FFF2-40B4-BE49-F238E27FC236}">
                <a16:creationId xmlns:a16="http://schemas.microsoft.com/office/drawing/2014/main" id="{5DEF6EC3-F8D3-182C-AA59-54D1ED5899DD}"/>
              </a:ext>
            </a:extLst>
          </p:cNvPr>
          <p:cNvGraphicFramePr>
            <a:graphicFrameLocks noGrp="1"/>
          </p:cNvGraphicFramePr>
          <p:nvPr>
            <p:extLst>
              <p:ext uri="{D42A27DB-BD31-4B8C-83A1-F6EECF244321}">
                <p14:modId xmlns:p14="http://schemas.microsoft.com/office/powerpoint/2010/main" val="960533038"/>
              </p:ext>
            </p:extLst>
          </p:nvPr>
        </p:nvGraphicFramePr>
        <p:xfrm>
          <a:off x="687422" y="1153394"/>
          <a:ext cx="8509000" cy="1362075"/>
        </p:xfrm>
        <a:graphic>
          <a:graphicData uri="http://schemas.openxmlformats.org/drawingml/2006/table">
            <a:tbl>
              <a:tblPr>
                <a:tableStyleId>{5C22544A-7EE6-4342-B048-85BDC9FD1C3A}</a:tableStyleId>
              </a:tblPr>
              <a:tblGrid>
                <a:gridCol w="1131786">
                  <a:extLst>
                    <a:ext uri="{9D8B030D-6E8A-4147-A177-3AD203B41FA5}">
                      <a16:colId xmlns:a16="http://schemas.microsoft.com/office/drawing/2014/main" val="2175022744"/>
                    </a:ext>
                  </a:extLst>
                </a:gridCol>
                <a:gridCol w="1131786">
                  <a:extLst>
                    <a:ext uri="{9D8B030D-6E8A-4147-A177-3AD203B41FA5}">
                      <a16:colId xmlns:a16="http://schemas.microsoft.com/office/drawing/2014/main" val="1526179996"/>
                    </a:ext>
                  </a:extLst>
                </a:gridCol>
                <a:gridCol w="2117739">
                  <a:extLst>
                    <a:ext uri="{9D8B030D-6E8A-4147-A177-3AD203B41FA5}">
                      <a16:colId xmlns:a16="http://schemas.microsoft.com/office/drawing/2014/main" val="2983060027"/>
                    </a:ext>
                  </a:extLst>
                </a:gridCol>
                <a:gridCol w="1131786">
                  <a:extLst>
                    <a:ext uri="{9D8B030D-6E8A-4147-A177-3AD203B41FA5}">
                      <a16:colId xmlns:a16="http://schemas.microsoft.com/office/drawing/2014/main" val="4027396738"/>
                    </a:ext>
                  </a:extLst>
                </a:gridCol>
                <a:gridCol w="1131786">
                  <a:extLst>
                    <a:ext uri="{9D8B030D-6E8A-4147-A177-3AD203B41FA5}">
                      <a16:colId xmlns:a16="http://schemas.microsoft.com/office/drawing/2014/main" val="2918342900"/>
                    </a:ext>
                  </a:extLst>
                </a:gridCol>
                <a:gridCol w="938399">
                  <a:extLst>
                    <a:ext uri="{9D8B030D-6E8A-4147-A177-3AD203B41FA5}">
                      <a16:colId xmlns:a16="http://schemas.microsoft.com/office/drawing/2014/main" val="3415660492"/>
                    </a:ext>
                  </a:extLst>
                </a:gridCol>
                <a:gridCol w="925718">
                  <a:extLst>
                    <a:ext uri="{9D8B030D-6E8A-4147-A177-3AD203B41FA5}">
                      <a16:colId xmlns:a16="http://schemas.microsoft.com/office/drawing/2014/main" val="3579536772"/>
                    </a:ext>
                  </a:extLst>
                </a:gridCol>
              </a:tblGrid>
              <a:tr h="600075">
                <a:tc>
                  <a:txBody>
                    <a:bodyPr/>
                    <a:lstStyle/>
                    <a:p>
                      <a:pPr algn="ctr" fontAlgn="ctr"/>
                      <a:r>
                        <a:rPr lang="fr-FR" sz="1200" u="none" strike="noStrike">
                          <a:effectLst/>
                        </a:rPr>
                        <a:t>OPERATION</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NOMBRE D'ACCIDENTS</a:t>
                      </a:r>
                      <a:endParaRPr lang="fr-FR" sz="1200" b="0" i="0" u="none" strike="noStrike">
                        <a:solidFill>
                          <a:srgbClr val="000000"/>
                        </a:solidFill>
                        <a:effectLst/>
                        <a:latin typeface="Calibri" panose="020F0502020204030204" pitchFamily="34" charset="0"/>
                      </a:endParaRPr>
                    </a:p>
                  </a:txBody>
                  <a:tcPr marL="0" marR="0" marT="0" marB="0" anchor="ctr"/>
                </a:tc>
                <a:tc gridSpan="2">
                  <a:txBody>
                    <a:bodyPr/>
                    <a:lstStyle/>
                    <a:p>
                      <a:pPr algn="ctr" fontAlgn="ctr"/>
                      <a:r>
                        <a:rPr lang="fr-FR" sz="1200" u="none" strike="noStrike">
                          <a:effectLst/>
                        </a:rPr>
                        <a:t> NOMBRE DE JOURS D'ARRET DE TRAVAIL </a:t>
                      </a:r>
                      <a:endParaRPr lang="fr-FR" sz="1200" b="0" i="0" u="none" strike="noStrike">
                        <a:solidFill>
                          <a:srgbClr val="000000"/>
                        </a:solidFill>
                        <a:effectLst/>
                        <a:latin typeface="Calibri" panose="020F0502020204030204" pitchFamily="34" charset="0"/>
                      </a:endParaRPr>
                    </a:p>
                  </a:txBody>
                  <a:tcPr marL="0" marR="0" marT="0" marB="0" anchor="ctr"/>
                </a:tc>
                <a:tc hMerge="1">
                  <a:txBody>
                    <a:bodyPr/>
                    <a:lstStyle/>
                    <a:p>
                      <a:endParaRPr lang="fr-FR"/>
                    </a:p>
                  </a:txBody>
                  <a:tcPr/>
                </a:tc>
                <a:tc>
                  <a:txBody>
                    <a:bodyPr/>
                    <a:lstStyle/>
                    <a:p>
                      <a:pPr algn="ctr" fontAlgn="ctr"/>
                      <a:r>
                        <a:rPr lang="fr-FR" sz="1200" u="none" strike="noStrike">
                          <a:effectLst/>
                        </a:rPr>
                        <a:t> MARCHE </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 TITULAIRE </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 DETAILS ET COMMENTAIRES </a:t>
                      </a:r>
                      <a:endParaRPr lang="fr-FR" sz="12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023303704"/>
                  </a:ext>
                </a:extLst>
              </a:tr>
              <a:tr h="190500">
                <a:tc rowSpan="4">
                  <a:txBody>
                    <a:bodyPr/>
                    <a:lstStyle/>
                    <a:p>
                      <a:pPr algn="ctr" fontAlgn="ctr"/>
                      <a:r>
                        <a:rPr lang="fr-FR" sz="1100" u="none" strike="noStrike">
                          <a:effectLst/>
                        </a:rPr>
                        <a:t>XXXXX</a:t>
                      </a:r>
                      <a:endParaRPr lang="fr-FR" sz="1100" b="0" i="0" u="none" strike="noStrike">
                        <a:solidFill>
                          <a:srgbClr val="000000"/>
                        </a:solidFill>
                        <a:effectLst/>
                        <a:latin typeface="Calibri" panose="020F0502020204030204" pitchFamily="34" charset="0"/>
                      </a:endParaRPr>
                    </a:p>
                  </a:txBody>
                  <a:tcPr marL="0" marR="0" marT="0" marB="0" anchor="ctr"/>
                </a:tc>
                <a:tc rowSpan="4">
                  <a:txBody>
                    <a:bodyPr/>
                    <a:lstStyle/>
                    <a:p>
                      <a:pPr algn="ctr"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rowSpan="4">
                  <a:txBody>
                    <a:bodyPr/>
                    <a:lstStyle/>
                    <a:p>
                      <a:pPr algn="ctr"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391745212"/>
                  </a:ext>
                </a:extLst>
              </a:tr>
              <a:tr h="190500">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110366388"/>
                  </a:ext>
                </a:extLst>
              </a:tr>
              <a:tr h="190500">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35842250"/>
                  </a:ext>
                </a:extLst>
              </a:tr>
              <a:tr h="190500">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dirty="0">
                          <a:effectLst/>
                        </a:rPr>
                        <a:t> </a:t>
                      </a:r>
                      <a:endParaRPr lang="fr-FR" sz="11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282327743"/>
                  </a:ext>
                </a:extLst>
              </a:tr>
            </a:tbl>
          </a:graphicData>
        </a:graphic>
      </p:graphicFrame>
    </p:spTree>
    <p:extLst>
      <p:ext uri="{BB962C8B-B14F-4D97-AF65-F5344CB8AC3E}">
        <p14:creationId xmlns:p14="http://schemas.microsoft.com/office/powerpoint/2010/main" val="7473468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pour une image  3">
            <a:extLst>
              <a:ext uri="{FF2B5EF4-FFF2-40B4-BE49-F238E27FC236}">
                <a16:creationId xmlns:a16="http://schemas.microsoft.com/office/drawing/2014/main" id="{3B87476F-7FF4-CD32-36C6-77E40B114095}"/>
              </a:ext>
            </a:extLst>
          </p:cNvPr>
          <p:cNvSpPr>
            <a:spLocks noGrp="1"/>
          </p:cNvSpPr>
          <p:nvPr>
            <p:ph type="pic" sz="quarter" idx="10"/>
          </p:nvPr>
        </p:nvSpPr>
        <p:spPr/>
        <p:txBody>
          <a:bodyPr/>
          <a:lstStyle/>
          <a:p>
            <a:endParaRPr lang="fr-FR"/>
          </a:p>
        </p:txBody>
      </p:sp>
      <p:sp>
        <p:nvSpPr>
          <p:cNvPr id="6" name="Espace réservé du texte 5">
            <a:extLst>
              <a:ext uri="{FF2B5EF4-FFF2-40B4-BE49-F238E27FC236}">
                <a16:creationId xmlns:a16="http://schemas.microsoft.com/office/drawing/2014/main" id="{2CFA31F0-3AA2-D75E-D720-C1D70AF2C2E3}"/>
              </a:ext>
            </a:extLst>
          </p:cNvPr>
          <p:cNvSpPr>
            <a:spLocks noGrp="1"/>
          </p:cNvSpPr>
          <p:nvPr>
            <p:ph type="body" sz="quarter" idx="11"/>
          </p:nvPr>
        </p:nvSpPr>
        <p:spPr/>
        <p:txBody>
          <a:bodyPr/>
          <a:lstStyle/>
          <a:p>
            <a:endParaRPr lang="fr-FR"/>
          </a:p>
        </p:txBody>
      </p:sp>
      <p:sp>
        <p:nvSpPr>
          <p:cNvPr id="2" name="Titre 1">
            <a:extLst>
              <a:ext uri="{FF2B5EF4-FFF2-40B4-BE49-F238E27FC236}">
                <a16:creationId xmlns:a16="http://schemas.microsoft.com/office/drawing/2014/main" id="{C1B290E7-F299-A5BB-5CC3-245278EA836F}"/>
              </a:ext>
            </a:extLst>
          </p:cNvPr>
          <p:cNvSpPr>
            <a:spLocks noGrp="1"/>
          </p:cNvSpPr>
          <p:nvPr>
            <p:ph type="ctrTitle"/>
          </p:nvPr>
        </p:nvSpPr>
        <p:spPr/>
        <p:txBody>
          <a:bodyPr/>
          <a:lstStyle/>
          <a:p>
            <a:r>
              <a:rPr lang="fr-FR" sz="3400">
                <a:solidFill>
                  <a:schemeClr val="bg1"/>
                </a:solidFill>
              </a:rPr>
              <a:t>Revues de projets et </a:t>
            </a:r>
            <a:br>
              <a:rPr lang="fr-FR" sz="3400">
                <a:solidFill>
                  <a:schemeClr val="bg1"/>
                </a:solidFill>
              </a:rPr>
            </a:br>
            <a:r>
              <a:rPr lang="fr-FR" sz="3400">
                <a:solidFill>
                  <a:schemeClr val="bg1"/>
                </a:solidFill>
              </a:rPr>
              <a:t>SI « opérationnel »</a:t>
            </a:r>
            <a:br>
              <a:rPr lang="fr-FR" sz="3400">
                <a:solidFill>
                  <a:schemeClr val="bg1"/>
                </a:solidFill>
              </a:rPr>
            </a:br>
            <a:endParaRPr lang="fr-FR" sz="3400"/>
          </a:p>
        </p:txBody>
      </p:sp>
      <p:sp>
        <p:nvSpPr>
          <p:cNvPr id="5" name="Sous-titre 4">
            <a:extLst>
              <a:ext uri="{FF2B5EF4-FFF2-40B4-BE49-F238E27FC236}">
                <a16:creationId xmlns:a16="http://schemas.microsoft.com/office/drawing/2014/main" id="{55D02539-DEE8-D6E3-155E-2AE8100D6594}"/>
              </a:ext>
            </a:extLst>
          </p:cNvPr>
          <p:cNvSpPr>
            <a:spLocks noGrp="1"/>
          </p:cNvSpPr>
          <p:nvPr>
            <p:ph type="subTitle" idx="1"/>
          </p:nvPr>
        </p:nvSpPr>
        <p:spPr/>
        <p:txBody>
          <a:bodyPr>
            <a:normAutofit/>
          </a:bodyPr>
          <a:lstStyle/>
          <a:p>
            <a:endParaRPr lang="fr-FR" sz="2600">
              <a:solidFill>
                <a:schemeClr val="bg1"/>
              </a:solidFill>
            </a:endParaRPr>
          </a:p>
        </p:txBody>
      </p:sp>
      <p:sp>
        <p:nvSpPr>
          <p:cNvPr id="10" name="Sous-titre 4">
            <a:extLst>
              <a:ext uri="{FF2B5EF4-FFF2-40B4-BE49-F238E27FC236}">
                <a16:creationId xmlns:a16="http://schemas.microsoft.com/office/drawing/2014/main" id="{3242A27C-5523-40B5-81C8-F52A71D0B97B}"/>
              </a:ext>
            </a:extLst>
          </p:cNvPr>
          <p:cNvSpPr txBox="1">
            <a:spLocks/>
          </p:cNvSpPr>
          <p:nvPr/>
        </p:nvSpPr>
        <p:spPr>
          <a:xfrm>
            <a:off x="5474505" y="4414126"/>
            <a:ext cx="6086247" cy="907863"/>
          </a:xfrm>
          <a:prstGeom prst="rect">
            <a:avLst/>
          </a:prstGeom>
        </p:spPr>
        <p:txBody>
          <a:bodyPr vert="horz" lIns="91440" tIns="45720" rIns="91440" bIns="45720" rtlCol="0">
            <a:normAutofit/>
          </a:bodyPr>
          <a:lstStyle>
            <a:lvl1pPr marL="0" indent="0" algn="r" defTabSz="457200" rtl="0" eaLnBrk="1" latinLnBrk="0" hangingPunct="1">
              <a:spcBef>
                <a:spcPct val="20000"/>
              </a:spcBef>
              <a:buFont typeface="Arial"/>
              <a:buNone/>
              <a:defRPr sz="2400" b="1" kern="1200">
                <a:solidFill>
                  <a:srgbClr val="EA515A"/>
                </a:solidFill>
                <a:latin typeface="Montserrat" pitchFamily="2" charset="77"/>
                <a:ea typeface="+mn-ea"/>
                <a:cs typeface="+mn-cs"/>
              </a:defRPr>
            </a:lvl1pPr>
            <a:lvl2pPr marL="457200" indent="0" algn="ctr" defTabSz="457200" rtl="0" eaLnBrk="1" latinLnBrk="0" hangingPunct="1">
              <a:spcBef>
                <a:spcPct val="20000"/>
              </a:spcBef>
              <a:buFont typeface="Arial"/>
              <a:buNone/>
              <a:defRPr sz="2000" b="1" kern="1200">
                <a:solidFill>
                  <a:schemeClr val="tx1">
                    <a:tint val="75000"/>
                  </a:schemeClr>
                </a:solidFill>
                <a:latin typeface="Montserrat" pitchFamily="2" charset="77"/>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ontserrat" pitchFamily="2" charset="77"/>
                <a:ea typeface="+mn-ea"/>
                <a:cs typeface="+mn-cs"/>
              </a:defRPr>
            </a:lvl3pPr>
            <a:lvl4pPr marL="1371600" indent="0" algn="ctr" defTabSz="457200" rtl="0" eaLnBrk="1" latinLnBrk="0" hangingPunct="1">
              <a:spcBef>
                <a:spcPct val="20000"/>
              </a:spcBef>
              <a:buFont typeface="Arial" panose="020B0604020202020204" pitchFamily="34" charset="0"/>
              <a:buNone/>
              <a:defRPr sz="1400" kern="1200">
                <a:solidFill>
                  <a:schemeClr val="tx1">
                    <a:tint val="75000"/>
                  </a:schemeClr>
                </a:solidFill>
                <a:latin typeface="Montserrat" pitchFamily="2" charset="77"/>
                <a:ea typeface="+mn-ea"/>
                <a:cs typeface="+mn-cs"/>
              </a:defRPr>
            </a:lvl4pPr>
            <a:lvl5pPr marL="1828800" indent="0" algn="ctr" defTabSz="457200" rtl="0" eaLnBrk="1" latinLnBrk="0" hangingPunct="1">
              <a:spcBef>
                <a:spcPct val="20000"/>
              </a:spcBef>
              <a:buFont typeface="Courier New" panose="02070309020205020404" pitchFamily="49" charset="0"/>
              <a:buNone/>
              <a:defRPr sz="1200" kern="1200">
                <a:solidFill>
                  <a:schemeClr val="tx1">
                    <a:tint val="75000"/>
                  </a:schemeClr>
                </a:solidFill>
                <a:latin typeface="Montserrat" pitchFamily="2" charset="77"/>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fr-FR"/>
          </a:p>
        </p:txBody>
      </p:sp>
    </p:spTree>
    <p:extLst>
      <p:ext uri="{BB962C8B-B14F-4D97-AF65-F5344CB8AC3E}">
        <p14:creationId xmlns:p14="http://schemas.microsoft.com/office/powerpoint/2010/main" val="140074772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157316"/>
            <a:ext cx="7760043" cy="729049"/>
          </a:xfrm>
        </p:spPr>
        <p:txBody>
          <a:bodyPr/>
          <a:lstStyle/>
          <a:p>
            <a:pPr algn="l"/>
            <a:r>
              <a:rPr lang="fr-FR" sz="3200" dirty="0"/>
              <a:t>7.1 Synthèse programmation infra.</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130</a:t>
            </a:fld>
            <a:endParaRPr lang="fr-FR">
              <a:solidFill>
                <a:schemeClr val="bg1">
                  <a:lumMod val="65000"/>
                </a:schemeClr>
              </a:solidFill>
            </a:endParaRPr>
          </a:p>
        </p:txBody>
      </p:sp>
      <p:sp>
        <p:nvSpPr>
          <p:cNvPr id="3" name="ZoneTexte 2">
            <a:extLst>
              <a:ext uri="{FF2B5EF4-FFF2-40B4-BE49-F238E27FC236}">
                <a16:creationId xmlns:a16="http://schemas.microsoft.com/office/drawing/2014/main" id="{AB8D6E74-2AC3-747B-6A26-F02B5EA1C9BD}"/>
              </a:ext>
            </a:extLst>
          </p:cNvPr>
          <p:cNvSpPr txBox="1"/>
          <p:nvPr/>
        </p:nvSpPr>
        <p:spPr>
          <a:xfrm>
            <a:off x="8949448" y="124002"/>
            <a:ext cx="3023478" cy="444161"/>
          </a:xfrm>
          <a:prstGeom prst="rect">
            <a:avLst/>
          </a:prstGeom>
          <a:noFill/>
        </p:spPr>
        <p:txBody>
          <a:bodyPr wrap="square">
            <a:spAutoFit/>
          </a:bodyPr>
          <a:lstStyle/>
          <a:p>
            <a:pPr lvl="0" algn="r">
              <a:lnSpc>
                <a:spcPct val="107000"/>
              </a:lnSpc>
            </a:pPr>
            <a:r>
              <a:rPr lang="fr-FR" sz="1100" b="1" i="1" dirty="0">
                <a:latin typeface="Montserrat" panose="00000500000000000000" pitchFamily="2" charset="0"/>
                <a:ea typeface="Calibri" panose="020F0502020204030204" pitchFamily="34" charset="0"/>
                <a:cs typeface="Times New Roman" panose="02020603050405020304" pitchFamily="18" charset="0"/>
                <a:sym typeface="Wingdings" panose="05000000000000000000" pitchFamily="2" charset="2"/>
              </a:rPr>
              <a:t>Feuillet 7.1 Synthèse programme infra. à compléter et à copier coller ici</a:t>
            </a:r>
          </a:p>
        </p:txBody>
      </p:sp>
      <p:sp>
        <p:nvSpPr>
          <p:cNvPr id="9" name="Espace réservé du contenu 5">
            <a:extLst>
              <a:ext uri="{FF2B5EF4-FFF2-40B4-BE49-F238E27FC236}">
                <a16:creationId xmlns:a16="http://schemas.microsoft.com/office/drawing/2014/main" id="{475092E9-0111-3D3E-04DF-2ED044D28C92}"/>
              </a:ext>
            </a:extLst>
          </p:cNvPr>
          <p:cNvSpPr txBox="1">
            <a:spLocks/>
          </p:cNvSpPr>
          <p:nvPr/>
        </p:nvSpPr>
        <p:spPr>
          <a:xfrm>
            <a:off x="687422" y="568163"/>
            <a:ext cx="4526604" cy="540790"/>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FR" dirty="0"/>
              <a:t>Suivi insertion</a:t>
            </a:r>
          </a:p>
        </p:txBody>
      </p:sp>
      <p:graphicFrame>
        <p:nvGraphicFramePr>
          <p:cNvPr id="11" name="Tableau 10">
            <a:extLst>
              <a:ext uri="{FF2B5EF4-FFF2-40B4-BE49-F238E27FC236}">
                <a16:creationId xmlns:a16="http://schemas.microsoft.com/office/drawing/2014/main" id="{EE10474D-FCF5-8B3F-B60B-01A55FCD2B8C}"/>
              </a:ext>
            </a:extLst>
          </p:cNvPr>
          <p:cNvGraphicFramePr>
            <a:graphicFrameLocks noGrp="1"/>
          </p:cNvGraphicFramePr>
          <p:nvPr>
            <p:extLst>
              <p:ext uri="{D42A27DB-BD31-4B8C-83A1-F6EECF244321}">
                <p14:modId xmlns:p14="http://schemas.microsoft.com/office/powerpoint/2010/main" val="3699852222"/>
              </p:ext>
            </p:extLst>
          </p:nvPr>
        </p:nvGraphicFramePr>
        <p:xfrm>
          <a:off x="836173" y="1297212"/>
          <a:ext cx="7581899" cy="3596640"/>
        </p:xfrm>
        <a:graphic>
          <a:graphicData uri="http://schemas.openxmlformats.org/drawingml/2006/table">
            <a:tbl>
              <a:tblPr>
                <a:tableStyleId>{5C22544A-7EE6-4342-B048-85BDC9FD1C3A}</a:tableStyleId>
              </a:tblPr>
              <a:tblGrid>
                <a:gridCol w="1001383">
                  <a:extLst>
                    <a:ext uri="{9D8B030D-6E8A-4147-A177-3AD203B41FA5}">
                      <a16:colId xmlns:a16="http://schemas.microsoft.com/office/drawing/2014/main" val="2922411220"/>
                    </a:ext>
                  </a:extLst>
                </a:gridCol>
                <a:gridCol w="1873736">
                  <a:extLst>
                    <a:ext uri="{9D8B030D-6E8A-4147-A177-3AD203B41FA5}">
                      <a16:colId xmlns:a16="http://schemas.microsoft.com/office/drawing/2014/main" val="2295268560"/>
                    </a:ext>
                  </a:extLst>
                </a:gridCol>
                <a:gridCol w="1873736">
                  <a:extLst>
                    <a:ext uri="{9D8B030D-6E8A-4147-A177-3AD203B41FA5}">
                      <a16:colId xmlns:a16="http://schemas.microsoft.com/office/drawing/2014/main" val="2934083461"/>
                    </a:ext>
                  </a:extLst>
                </a:gridCol>
                <a:gridCol w="1001383">
                  <a:extLst>
                    <a:ext uri="{9D8B030D-6E8A-4147-A177-3AD203B41FA5}">
                      <a16:colId xmlns:a16="http://schemas.microsoft.com/office/drawing/2014/main" val="2811430509"/>
                    </a:ext>
                  </a:extLst>
                </a:gridCol>
                <a:gridCol w="1001383">
                  <a:extLst>
                    <a:ext uri="{9D8B030D-6E8A-4147-A177-3AD203B41FA5}">
                      <a16:colId xmlns:a16="http://schemas.microsoft.com/office/drawing/2014/main" val="875541382"/>
                    </a:ext>
                  </a:extLst>
                </a:gridCol>
                <a:gridCol w="830278">
                  <a:extLst>
                    <a:ext uri="{9D8B030D-6E8A-4147-A177-3AD203B41FA5}">
                      <a16:colId xmlns:a16="http://schemas.microsoft.com/office/drawing/2014/main" val="359329025"/>
                    </a:ext>
                  </a:extLst>
                </a:gridCol>
              </a:tblGrid>
              <a:tr h="0">
                <a:tc>
                  <a:txBody>
                    <a:bodyPr/>
                    <a:lstStyle/>
                    <a:p>
                      <a:pPr algn="ctr" fontAlgn="ctr"/>
                      <a:r>
                        <a:rPr lang="fr-FR" sz="1200" u="none" strike="noStrike">
                          <a:effectLst/>
                        </a:rPr>
                        <a:t>OPERATION</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MARCHE</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 OBJECTIF % INSERTION </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 OBJECTIF HEURES INSERTION </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 HEURES CUMULEE REALISEES </a:t>
                      </a:r>
                      <a:endParaRPr lang="fr-FR"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200" u="none" strike="noStrike">
                          <a:effectLst/>
                        </a:rPr>
                        <a:t> % ACTUEL ATTEINT </a:t>
                      </a:r>
                      <a:endParaRPr lang="fr-FR" sz="12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23862724"/>
                  </a:ext>
                </a:extLst>
              </a:tr>
              <a:tr h="190500">
                <a:tc rowSpan="16">
                  <a:txBody>
                    <a:bodyPr/>
                    <a:lstStyle/>
                    <a:p>
                      <a:pPr algn="ctr" fontAlgn="ctr"/>
                      <a:r>
                        <a:rPr lang="fr-FR" sz="1100" u="none" strike="noStrike">
                          <a:effectLst/>
                        </a:rPr>
                        <a:t>XXXXX</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fr-FR" sz="1100" u="none" strike="noStrike">
                          <a:effectLst/>
                        </a:rPr>
                        <a:t>TRAVAUX 1</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512123343"/>
                  </a:ext>
                </a:extLst>
              </a:tr>
              <a:tr h="190500">
                <a:tc vMerge="1">
                  <a:txBody>
                    <a:bodyPr/>
                    <a:lstStyle/>
                    <a:p>
                      <a:endParaRPr lang="fr-FR"/>
                    </a:p>
                  </a:txBody>
                  <a:tcPr/>
                </a:tc>
                <a:tc>
                  <a:txBody>
                    <a:bodyPr/>
                    <a:lstStyle/>
                    <a:p>
                      <a:pPr algn="ctr" fontAlgn="ctr"/>
                      <a:r>
                        <a:rPr lang="fr-FR" sz="1100" u="none" strike="noStrike">
                          <a:effectLst/>
                        </a:rPr>
                        <a:t>TRAVAUX 2</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378023979"/>
                  </a:ext>
                </a:extLst>
              </a:tr>
              <a:tr h="190500">
                <a:tc vMerge="1">
                  <a:txBody>
                    <a:bodyPr/>
                    <a:lstStyle/>
                    <a:p>
                      <a:endParaRPr lang="fr-FR"/>
                    </a:p>
                  </a:txBody>
                  <a:tcPr/>
                </a:tc>
                <a:tc>
                  <a:txBody>
                    <a:bodyPr/>
                    <a:lstStyle/>
                    <a:p>
                      <a:pPr algn="ctr" fontAlgn="ctr"/>
                      <a:r>
                        <a:rPr lang="fr-FR" sz="1100" u="none" strike="noStrike">
                          <a:effectLst/>
                        </a:rPr>
                        <a:t>TRAVAUX 3</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351295301"/>
                  </a:ext>
                </a:extLst>
              </a:tr>
              <a:tr h="190500">
                <a:tc vMerge="1">
                  <a:txBody>
                    <a:bodyPr/>
                    <a:lstStyle/>
                    <a:p>
                      <a:endParaRPr lang="fr-FR"/>
                    </a:p>
                  </a:txBody>
                  <a:tcPr/>
                </a:tc>
                <a:tc>
                  <a:txBody>
                    <a:bodyPr/>
                    <a:lstStyle/>
                    <a:p>
                      <a:pPr algn="ctr" fontAlgn="ctr"/>
                      <a:r>
                        <a:rPr lang="fr-FR" sz="1100" u="none" strike="noStrike">
                          <a:effectLst/>
                        </a:rPr>
                        <a:t>TRAVAUX 4</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677453019"/>
                  </a:ext>
                </a:extLst>
              </a:tr>
              <a:tr h="190500">
                <a:tc vMerge="1">
                  <a:txBody>
                    <a:bodyPr/>
                    <a:lstStyle/>
                    <a:p>
                      <a:endParaRPr lang="fr-FR"/>
                    </a:p>
                  </a:txBody>
                  <a:tcPr/>
                </a:tc>
                <a:tc>
                  <a:txBody>
                    <a:bodyPr/>
                    <a:lstStyle/>
                    <a:p>
                      <a:pPr algn="ctr" fontAlgn="ctr"/>
                      <a:r>
                        <a:rPr lang="fr-FR" sz="1100" u="none" strike="noStrike">
                          <a:effectLst/>
                        </a:rPr>
                        <a:t>MOE</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217155389"/>
                  </a:ext>
                </a:extLst>
              </a:tr>
              <a:tr h="190500">
                <a:tc vMerge="1">
                  <a:txBody>
                    <a:bodyPr/>
                    <a:lstStyle/>
                    <a:p>
                      <a:endParaRPr lang="fr-FR"/>
                    </a:p>
                  </a:txBody>
                  <a:tcPr/>
                </a:tc>
                <a:tc>
                  <a:txBody>
                    <a:bodyPr/>
                    <a:lstStyle/>
                    <a:p>
                      <a:pPr algn="ctr" fontAlgn="ctr"/>
                      <a:r>
                        <a:rPr lang="fr-FR" sz="1100" u="none" strike="noStrike">
                          <a:effectLst/>
                        </a:rPr>
                        <a:t>OPC</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889992233"/>
                  </a:ext>
                </a:extLst>
              </a:tr>
              <a:tr h="190500">
                <a:tc vMerge="1">
                  <a:txBody>
                    <a:bodyPr/>
                    <a:lstStyle/>
                    <a:p>
                      <a:endParaRPr lang="fr-FR"/>
                    </a:p>
                  </a:txBody>
                  <a:tcPr/>
                </a:tc>
                <a:tc>
                  <a:txBody>
                    <a:bodyPr/>
                    <a:lstStyle/>
                    <a:p>
                      <a:pPr algn="ctr" fontAlgn="ctr"/>
                      <a:r>
                        <a:rPr lang="fr-FR" sz="1100" u="none" strike="noStrike">
                          <a:effectLst/>
                        </a:rPr>
                        <a:t>REC</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632054224"/>
                  </a:ext>
                </a:extLst>
              </a:tr>
              <a:tr h="190500">
                <a:tc vMerge="1">
                  <a:txBody>
                    <a:bodyPr/>
                    <a:lstStyle/>
                    <a:p>
                      <a:endParaRPr lang="fr-FR"/>
                    </a:p>
                  </a:txBody>
                  <a:tcPr/>
                </a:tc>
                <a:tc>
                  <a:txBody>
                    <a:bodyPr/>
                    <a:lstStyle/>
                    <a:p>
                      <a:pPr algn="ctr" fontAlgn="ctr"/>
                      <a:r>
                        <a:rPr lang="fr-FR" sz="1100" u="none" strike="noStrike">
                          <a:effectLst/>
                        </a:rPr>
                        <a:t>CT</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51479957"/>
                  </a:ext>
                </a:extLst>
              </a:tr>
              <a:tr h="190500">
                <a:tc vMerge="1">
                  <a:txBody>
                    <a:bodyPr/>
                    <a:lstStyle/>
                    <a:p>
                      <a:endParaRPr lang="fr-FR"/>
                    </a:p>
                  </a:txBody>
                  <a:tcPr/>
                </a:tc>
                <a:tc>
                  <a:txBody>
                    <a:bodyPr/>
                    <a:lstStyle/>
                    <a:p>
                      <a:pPr algn="ctr" fontAlgn="ctr"/>
                      <a:r>
                        <a:rPr lang="fr-FR" sz="1100" u="none" strike="noStrike">
                          <a:effectLst/>
                        </a:rPr>
                        <a:t>AMO DD</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050654172"/>
                  </a:ext>
                </a:extLst>
              </a:tr>
              <a:tr h="190500">
                <a:tc vMerge="1">
                  <a:txBody>
                    <a:bodyPr/>
                    <a:lstStyle/>
                    <a:p>
                      <a:endParaRPr lang="fr-FR"/>
                    </a:p>
                  </a:txBody>
                  <a:tcPr/>
                </a:tc>
                <a:tc>
                  <a:txBody>
                    <a:bodyPr/>
                    <a:lstStyle/>
                    <a:p>
                      <a:pPr algn="ctr" fontAlgn="ctr"/>
                      <a:r>
                        <a:rPr lang="fr-FR" sz="1100" u="none" strike="noStrike">
                          <a:effectLst/>
                        </a:rPr>
                        <a:t>AMO T</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48063451"/>
                  </a:ext>
                </a:extLst>
              </a:tr>
              <a:tr h="190500">
                <a:tc vMerge="1">
                  <a:txBody>
                    <a:bodyPr/>
                    <a:lstStyle/>
                    <a:p>
                      <a:endParaRPr lang="fr-FR"/>
                    </a:p>
                  </a:txBody>
                  <a:tcPr/>
                </a:tc>
                <a:tc>
                  <a:txBody>
                    <a:bodyPr/>
                    <a:lstStyle/>
                    <a:p>
                      <a:pPr algn="ctr" fontAlgn="ctr"/>
                      <a:r>
                        <a:rPr lang="fr-FR" sz="1100" u="none" strike="noStrike">
                          <a:effectLst/>
                        </a:rPr>
                        <a:t>PROMOTEUR 1</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784467302"/>
                  </a:ext>
                </a:extLst>
              </a:tr>
              <a:tr h="190500">
                <a:tc vMerge="1">
                  <a:txBody>
                    <a:bodyPr/>
                    <a:lstStyle/>
                    <a:p>
                      <a:endParaRPr lang="fr-FR"/>
                    </a:p>
                  </a:txBody>
                  <a:tcPr/>
                </a:tc>
                <a:tc>
                  <a:txBody>
                    <a:bodyPr/>
                    <a:lstStyle/>
                    <a:p>
                      <a:pPr algn="ctr" fontAlgn="ctr"/>
                      <a:r>
                        <a:rPr lang="fr-FR" sz="1100" u="none" strike="noStrike">
                          <a:effectLst/>
                        </a:rPr>
                        <a:t>PROMOTEUR 2</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64877989"/>
                  </a:ext>
                </a:extLst>
              </a:tr>
              <a:tr h="190500">
                <a:tc vMerge="1">
                  <a:txBody>
                    <a:bodyPr/>
                    <a:lstStyle/>
                    <a:p>
                      <a:endParaRPr lang="fr-FR"/>
                    </a:p>
                  </a:txBody>
                  <a:tcPr/>
                </a:tc>
                <a:tc>
                  <a:txBody>
                    <a:bodyPr/>
                    <a:lstStyle/>
                    <a:p>
                      <a:pPr algn="ctr" fontAlgn="ctr"/>
                      <a:r>
                        <a:rPr lang="fr-FR" sz="1100" u="none" strike="noStrike">
                          <a:effectLst/>
                        </a:rPr>
                        <a:t>PROMOTEUR 3</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721814174"/>
                  </a:ext>
                </a:extLst>
              </a:tr>
              <a:tr h="190500">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063887798"/>
                  </a:ext>
                </a:extLst>
              </a:tr>
              <a:tr h="190500">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363459496"/>
                  </a:ext>
                </a:extLst>
              </a:tr>
              <a:tr h="190500">
                <a:tc vMerge="1">
                  <a:txBody>
                    <a:bodyPr/>
                    <a:lstStyle/>
                    <a:p>
                      <a:endParaRPr lang="fr-FR"/>
                    </a:p>
                  </a:txBody>
                  <a:tcP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a:effectLst/>
                        </a:rPr>
                        <a:t> </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1100" u="none" strike="noStrike" dirty="0">
                          <a:effectLst/>
                        </a:rPr>
                        <a:t> </a:t>
                      </a:r>
                      <a:endParaRPr lang="fr-FR" sz="11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825385745"/>
                  </a:ext>
                </a:extLst>
              </a:tr>
            </a:tbl>
          </a:graphicData>
        </a:graphic>
      </p:graphicFrame>
    </p:spTree>
    <p:extLst>
      <p:ext uri="{BB962C8B-B14F-4D97-AF65-F5344CB8AC3E}">
        <p14:creationId xmlns:p14="http://schemas.microsoft.com/office/powerpoint/2010/main" val="324700354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1"/>
            <a:ext cx="11582400" cy="578498"/>
          </a:xfrm>
        </p:spPr>
        <p:txBody>
          <a:bodyPr>
            <a:normAutofit fontScale="90000"/>
          </a:bodyPr>
          <a:lstStyle/>
          <a:p>
            <a:pPr algn="l"/>
            <a:r>
              <a:rPr lang="fr-FR" sz="3200"/>
              <a:t>7.1.1. Evolutions à terminaison - Travaux</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131</a:t>
            </a:fld>
            <a:endParaRPr lang="fr-FR">
              <a:solidFill>
                <a:schemeClr val="bg1">
                  <a:lumMod val="65000"/>
                </a:schemeClr>
              </a:solidFill>
            </a:endParaRPr>
          </a:p>
        </p:txBody>
      </p:sp>
      <p:sp>
        <p:nvSpPr>
          <p:cNvPr id="6" name="Titre 1">
            <a:extLst>
              <a:ext uri="{FF2B5EF4-FFF2-40B4-BE49-F238E27FC236}">
                <a16:creationId xmlns:a16="http://schemas.microsoft.com/office/drawing/2014/main" id="{3C550214-8A48-41C9-AE7F-44F0ECFF79EF}"/>
              </a:ext>
            </a:extLst>
          </p:cNvPr>
          <p:cNvSpPr txBox="1">
            <a:spLocks/>
          </p:cNvSpPr>
          <p:nvPr/>
        </p:nvSpPr>
        <p:spPr>
          <a:xfrm>
            <a:off x="7789250"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pic>
        <p:nvPicPr>
          <p:cNvPr id="3074" name="Image 13">
            <a:extLst>
              <a:ext uri="{FF2B5EF4-FFF2-40B4-BE49-F238E27FC236}">
                <a16:creationId xmlns:a16="http://schemas.microsoft.com/office/drawing/2014/main" id="{C80E2EF6-9F2C-7823-0E27-97BE746D49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380" y="611773"/>
            <a:ext cx="11887200"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a:extLst>
              <a:ext uri="{FF2B5EF4-FFF2-40B4-BE49-F238E27FC236}">
                <a16:creationId xmlns:a16="http://schemas.microsoft.com/office/drawing/2014/main" id="{DD9E85D7-BDDC-7EC6-915E-038B2D0FC6C6}"/>
              </a:ext>
            </a:extLst>
          </p:cNvPr>
          <p:cNvSpPr>
            <a:spLocks noGrp="1"/>
          </p:cNvSpPr>
          <p:nvPr>
            <p:ph idx="1"/>
          </p:nvPr>
        </p:nvSpPr>
        <p:spPr>
          <a:xfrm>
            <a:off x="182380" y="2469809"/>
            <a:ext cx="11887200" cy="3405136"/>
          </a:xfrm>
        </p:spPr>
        <p:txBody>
          <a:bodyPr anchor="t" anchorCtr="0">
            <a:normAutofit fontScale="92500" lnSpcReduction="10000"/>
          </a:bodyPr>
          <a:lstStyle/>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Principales évolutions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 poste </a:t>
            </a:r>
            <a:r>
              <a:rPr lang="fr-FR" sz="12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de dépense </a:t>
            </a:r>
            <a:r>
              <a:rPr lang="fr-FR" sz="1200" b="0" dirty="0">
                <a:latin typeface="Montserrat" panose="00000500000000000000" pitchFamily="2" charset="0"/>
                <a:ea typeface="Calibri" panose="020F0502020204030204" pitchFamily="34" charset="0"/>
                <a:cs typeface="Times New Roman" panose="02020603050405020304" pitchFamily="18" charset="0"/>
              </a:rPr>
              <a:t>« travaux (C) » est inchangé, en baisse, en hausse (éventuellement légère, forte) de +/-XX%, soit +/-XX k€ HT, s’établissant à … M€ HT. Cette évolution est due à une augmentation, une baisse du poste XXXX. Dans le détail, concernant les sous-postes : </a:t>
            </a:r>
          </a:p>
          <a:p>
            <a:pPr marL="171450" lvl="0" indent="-171450" algn="just">
              <a:lnSpc>
                <a:spcPct val="107000"/>
              </a:lnSpc>
              <a:buFont typeface="Arial" panose="020B0604020202020204" pitchFamily="34" charset="0"/>
              <a:buChar char="•"/>
            </a:pPr>
            <a:r>
              <a:rPr lang="fr-FR" sz="1050" b="0" dirty="0">
                <a:latin typeface="Montserrat" panose="00000500000000000000" pitchFamily="2" charset="0"/>
                <a:ea typeface="Calibri" panose="020F0502020204030204" pitchFamily="34" charset="0"/>
                <a:cs typeface="Times New Roman" panose="02020603050405020304" pitchFamily="18" charset="0"/>
              </a:rPr>
              <a:t>poste C1, …..</a:t>
            </a:r>
          </a:p>
          <a:p>
            <a:pPr marL="171450" indent="-171450" algn="just">
              <a:lnSpc>
                <a:spcPct val="107000"/>
              </a:lnSpc>
              <a:buFont typeface="Arial" panose="020B0604020202020204" pitchFamily="34" charset="0"/>
              <a:buChar char="•"/>
            </a:pPr>
            <a:r>
              <a:rPr lang="fr-FR" sz="1050" b="0" dirty="0">
                <a:latin typeface="Montserrat" panose="00000500000000000000" pitchFamily="2" charset="0"/>
                <a:ea typeface="Calibri" panose="020F0502020204030204" pitchFamily="34" charset="0"/>
                <a:cs typeface="Times New Roman" panose="02020603050405020304" pitchFamily="18" charset="0"/>
              </a:rPr>
              <a:t>poste C2, …..</a:t>
            </a:r>
          </a:p>
          <a:p>
            <a:pPr marL="171450" indent="-171450" algn="just">
              <a:lnSpc>
                <a:spcPct val="117000"/>
              </a:lnSpc>
              <a:buFont typeface="Arial" panose="020B0604020202020204" pitchFamily="34" charset="0"/>
              <a:buChar char="•"/>
            </a:pPr>
            <a:r>
              <a:rPr lang="fr-FR" sz="1050" b="0" dirty="0">
                <a:latin typeface="Montserrat" panose="00000500000000000000" pitchFamily="2" charset="0"/>
                <a:cs typeface="Times New Roman" panose="02020603050405020304" pitchFamily="18" charset="0"/>
              </a:rPr>
              <a:t>poste C3, …..</a:t>
            </a:r>
          </a:p>
          <a:p>
            <a:pPr marL="171450" indent="-171450" algn="just">
              <a:lnSpc>
                <a:spcPct val="117000"/>
              </a:lnSpc>
              <a:buFont typeface="Arial" panose="020B0604020202020204" pitchFamily="34" charset="0"/>
              <a:buChar char="•"/>
            </a:pPr>
            <a:r>
              <a:rPr lang="fr-FR" sz="1050" b="0" dirty="0">
                <a:latin typeface="Montserrat" panose="00000500000000000000" pitchFamily="2" charset="0"/>
                <a:cs typeface="Times New Roman" panose="02020603050405020304" pitchFamily="18" charset="0"/>
              </a:rPr>
              <a:t>poste C5, …..</a:t>
            </a:r>
          </a:p>
          <a:p>
            <a:pPr marL="171450" indent="-171450" algn="just">
              <a:lnSpc>
                <a:spcPct val="117000"/>
              </a:lnSpc>
              <a:buFont typeface="Arial" panose="020B0604020202020204" pitchFamily="34" charset="0"/>
              <a:buChar char="•"/>
            </a:pPr>
            <a:r>
              <a:rPr lang="fr-FR" sz="1050" b="0" dirty="0">
                <a:latin typeface="Montserrat" panose="00000500000000000000" pitchFamily="2" charset="0"/>
                <a:cs typeface="Times New Roman" panose="02020603050405020304" pitchFamily="18" charset="0"/>
              </a:rPr>
              <a:t>poste C6, …..</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Aléas spécifiques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Les aléas pour le poste « travaux » sont stables, en baisse, en hausse de +/-XX%, soit +/-XX k€ HT, s’établissant à … M€ HT. Cette évolution est liée à une augmentation du poste YYYY, une baisse du poste XXXX, la nécessité de couvrir telle ou telle nouvelle dépense, etc… </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Optimisations identifiées</a:t>
            </a:r>
          </a:p>
          <a:p>
            <a:pPr lvl="0"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À N+1</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A terminaison</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lvl="0" algn="just">
              <a:lnSpc>
                <a:spcPct val="107000"/>
              </a:lnSpc>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6691105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7.2 – Phasage </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280103"/>
            <a:ext cx="11198058" cy="4297794"/>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Donner une vue d’ensemble du phasage de l’opération (infra + super) par périodes de 6 mois</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OPC sur sollicitation du Chef de projet (DDOI)</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a:solidFill>
                  <a:schemeClr val="tx1"/>
                </a:solidFill>
                <a:latin typeface="Montserrat" panose="00000500000000000000" pitchFamily="2" charset="0"/>
                <a:ea typeface="Calibri" panose="020F0502020204030204" pitchFamily="34" charset="0"/>
                <a:cs typeface="Times New Roman" panose="02020603050405020304" pitchFamily="18" charset="0"/>
              </a:rPr>
              <a:t>Cahier de phasage détaillé travaux à 6, 12, 18 et 24 mois. A normaliser dans la forme. Production à externaliser sur l’OPC de l’opération</a:t>
            </a:r>
          </a:p>
          <a:p>
            <a:pPr marL="342900" lvl="0" indent="-342900" algn="just">
              <a:lnSpc>
                <a:spcPct val="107000"/>
              </a:lnSpc>
              <a:buFontTx/>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132</a:t>
            </a:fld>
            <a:endParaRPr lang="fr-FR">
              <a:solidFill>
                <a:schemeClr val="bg1">
                  <a:lumMod val="65000"/>
                </a:schemeClr>
              </a:solidFill>
            </a:endParaRPr>
          </a:p>
        </p:txBody>
      </p:sp>
    </p:spTree>
    <p:extLst>
      <p:ext uri="{BB962C8B-B14F-4D97-AF65-F5344CB8AC3E}">
        <p14:creationId xmlns:p14="http://schemas.microsoft.com/office/powerpoint/2010/main" val="131600525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1582400" cy="895350"/>
          </a:xfrm>
        </p:spPr>
        <p:txBody>
          <a:bodyPr/>
          <a:lstStyle/>
          <a:p>
            <a:pPr algn="l"/>
            <a:r>
              <a:rPr lang="fr-FR" sz="3200"/>
              <a:t>Slide 7.2 – Phasage – 6 mois </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133</a:t>
            </a:fld>
            <a:endParaRPr lang="fr-FR">
              <a:solidFill>
                <a:schemeClr val="bg1">
                  <a:lumMod val="65000"/>
                </a:schemeClr>
              </a:solidFill>
            </a:endParaRPr>
          </a:p>
        </p:txBody>
      </p:sp>
      <p:sp>
        <p:nvSpPr>
          <p:cNvPr id="3" name="ZoneTexte 2">
            <a:extLst>
              <a:ext uri="{FF2B5EF4-FFF2-40B4-BE49-F238E27FC236}">
                <a16:creationId xmlns:a16="http://schemas.microsoft.com/office/drawing/2014/main" id="{FF8EE9BA-0F75-4318-9FD3-D95263BD0A83}"/>
              </a:ext>
            </a:extLst>
          </p:cNvPr>
          <p:cNvSpPr txBox="1"/>
          <p:nvPr/>
        </p:nvSpPr>
        <p:spPr>
          <a:xfrm>
            <a:off x="790574" y="3159647"/>
            <a:ext cx="9001125" cy="307777"/>
          </a:xfrm>
          <a:prstGeom prst="rect">
            <a:avLst/>
          </a:prstGeom>
          <a:noFill/>
        </p:spPr>
        <p:txBody>
          <a:bodyPr wrap="square" rtlCol="0">
            <a:spAutoFit/>
          </a:bodyPr>
          <a:lstStyle/>
          <a:p>
            <a:r>
              <a:rPr lang="fr-FR" sz="1400" b="1">
                <a:latin typeface="Montserrat" panose="00000500000000000000" pitchFamily="2" charset="0"/>
              </a:rPr>
              <a:t>Copier – coller phasage travaux de mise en état des sols et d’aménagement </a:t>
            </a:r>
          </a:p>
        </p:txBody>
      </p:sp>
    </p:spTree>
    <p:extLst>
      <p:ext uri="{BB962C8B-B14F-4D97-AF65-F5344CB8AC3E}">
        <p14:creationId xmlns:p14="http://schemas.microsoft.com/office/powerpoint/2010/main" val="111683769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1582400" cy="895350"/>
          </a:xfrm>
        </p:spPr>
        <p:txBody>
          <a:bodyPr/>
          <a:lstStyle/>
          <a:p>
            <a:pPr algn="l"/>
            <a:r>
              <a:rPr lang="fr-FR" sz="3200"/>
              <a:t>Slide 7.2 – Phasage – 12 mois</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134</a:t>
            </a:fld>
            <a:endParaRPr lang="fr-FR">
              <a:solidFill>
                <a:schemeClr val="bg1">
                  <a:lumMod val="65000"/>
                </a:schemeClr>
              </a:solidFill>
            </a:endParaRPr>
          </a:p>
        </p:txBody>
      </p:sp>
      <p:sp>
        <p:nvSpPr>
          <p:cNvPr id="3" name="ZoneTexte 2">
            <a:extLst>
              <a:ext uri="{FF2B5EF4-FFF2-40B4-BE49-F238E27FC236}">
                <a16:creationId xmlns:a16="http://schemas.microsoft.com/office/drawing/2014/main" id="{FF8EE9BA-0F75-4318-9FD3-D95263BD0A83}"/>
              </a:ext>
            </a:extLst>
          </p:cNvPr>
          <p:cNvSpPr txBox="1"/>
          <p:nvPr/>
        </p:nvSpPr>
        <p:spPr>
          <a:xfrm>
            <a:off x="790574" y="3159647"/>
            <a:ext cx="9001125" cy="307777"/>
          </a:xfrm>
          <a:prstGeom prst="rect">
            <a:avLst/>
          </a:prstGeom>
          <a:noFill/>
        </p:spPr>
        <p:txBody>
          <a:bodyPr wrap="square" rtlCol="0">
            <a:spAutoFit/>
          </a:bodyPr>
          <a:lstStyle/>
          <a:p>
            <a:r>
              <a:rPr lang="fr-FR" sz="1400" b="1">
                <a:latin typeface="Montserrat" panose="00000500000000000000" pitchFamily="2" charset="0"/>
              </a:rPr>
              <a:t>Copier – coller phasage travaux de mise en état des sols et d’aménagement </a:t>
            </a:r>
          </a:p>
        </p:txBody>
      </p:sp>
    </p:spTree>
    <p:extLst>
      <p:ext uri="{BB962C8B-B14F-4D97-AF65-F5344CB8AC3E}">
        <p14:creationId xmlns:p14="http://schemas.microsoft.com/office/powerpoint/2010/main" val="175622718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1582400" cy="895350"/>
          </a:xfrm>
        </p:spPr>
        <p:txBody>
          <a:bodyPr/>
          <a:lstStyle/>
          <a:p>
            <a:pPr algn="l"/>
            <a:r>
              <a:rPr lang="fr-FR" sz="3200"/>
              <a:t>Slide 7.2 – Phasage – 18 mois  </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135</a:t>
            </a:fld>
            <a:endParaRPr lang="fr-FR">
              <a:solidFill>
                <a:schemeClr val="bg1">
                  <a:lumMod val="65000"/>
                </a:schemeClr>
              </a:solidFill>
            </a:endParaRPr>
          </a:p>
        </p:txBody>
      </p:sp>
      <p:sp>
        <p:nvSpPr>
          <p:cNvPr id="3" name="ZoneTexte 2">
            <a:extLst>
              <a:ext uri="{FF2B5EF4-FFF2-40B4-BE49-F238E27FC236}">
                <a16:creationId xmlns:a16="http://schemas.microsoft.com/office/drawing/2014/main" id="{FF8EE9BA-0F75-4318-9FD3-D95263BD0A83}"/>
              </a:ext>
            </a:extLst>
          </p:cNvPr>
          <p:cNvSpPr txBox="1"/>
          <p:nvPr/>
        </p:nvSpPr>
        <p:spPr>
          <a:xfrm>
            <a:off x="790574" y="3159647"/>
            <a:ext cx="9001125" cy="307777"/>
          </a:xfrm>
          <a:prstGeom prst="rect">
            <a:avLst/>
          </a:prstGeom>
          <a:noFill/>
        </p:spPr>
        <p:txBody>
          <a:bodyPr wrap="square" rtlCol="0">
            <a:spAutoFit/>
          </a:bodyPr>
          <a:lstStyle/>
          <a:p>
            <a:r>
              <a:rPr lang="fr-FR" sz="1400" b="1">
                <a:latin typeface="Montserrat" panose="00000500000000000000" pitchFamily="2" charset="0"/>
              </a:rPr>
              <a:t>Copier – coller phasage travaux de mise en état des sols et d’aménagement </a:t>
            </a:r>
          </a:p>
        </p:txBody>
      </p:sp>
    </p:spTree>
    <p:extLst>
      <p:ext uri="{BB962C8B-B14F-4D97-AF65-F5344CB8AC3E}">
        <p14:creationId xmlns:p14="http://schemas.microsoft.com/office/powerpoint/2010/main" val="410027734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1582400" cy="895350"/>
          </a:xfrm>
        </p:spPr>
        <p:txBody>
          <a:bodyPr/>
          <a:lstStyle/>
          <a:p>
            <a:pPr algn="l"/>
            <a:r>
              <a:rPr lang="fr-FR" sz="3200"/>
              <a:t>Slide 7.2 – Phasage – 24 mois  </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136</a:t>
            </a:fld>
            <a:endParaRPr lang="fr-FR">
              <a:solidFill>
                <a:schemeClr val="bg1">
                  <a:lumMod val="65000"/>
                </a:schemeClr>
              </a:solidFill>
            </a:endParaRPr>
          </a:p>
        </p:txBody>
      </p:sp>
      <p:sp>
        <p:nvSpPr>
          <p:cNvPr id="3" name="ZoneTexte 2">
            <a:extLst>
              <a:ext uri="{FF2B5EF4-FFF2-40B4-BE49-F238E27FC236}">
                <a16:creationId xmlns:a16="http://schemas.microsoft.com/office/drawing/2014/main" id="{FF8EE9BA-0F75-4318-9FD3-D95263BD0A83}"/>
              </a:ext>
            </a:extLst>
          </p:cNvPr>
          <p:cNvSpPr txBox="1"/>
          <p:nvPr/>
        </p:nvSpPr>
        <p:spPr>
          <a:xfrm>
            <a:off x="790574" y="3159647"/>
            <a:ext cx="9001125" cy="307777"/>
          </a:xfrm>
          <a:prstGeom prst="rect">
            <a:avLst/>
          </a:prstGeom>
          <a:noFill/>
        </p:spPr>
        <p:txBody>
          <a:bodyPr wrap="square" rtlCol="0">
            <a:spAutoFit/>
          </a:bodyPr>
          <a:lstStyle/>
          <a:p>
            <a:r>
              <a:rPr lang="fr-FR" sz="1400" b="1">
                <a:latin typeface="Montserrat" panose="00000500000000000000" pitchFamily="2" charset="0"/>
              </a:rPr>
              <a:t>Copier – coller phasage travaux de mise en état des sols et d’aménagement </a:t>
            </a:r>
          </a:p>
        </p:txBody>
      </p:sp>
    </p:spTree>
    <p:extLst>
      <p:ext uri="{BB962C8B-B14F-4D97-AF65-F5344CB8AC3E}">
        <p14:creationId xmlns:p14="http://schemas.microsoft.com/office/powerpoint/2010/main" val="361517909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7.3 – Rétrocessions </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280103"/>
            <a:ext cx="9742998" cy="4297794"/>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highlight>
                  <a:srgbClr val="FFFF00"/>
                </a:highlight>
                <a:latin typeface="Montserrat" panose="00000500000000000000" pitchFamily="2" charset="0"/>
                <a:ea typeface="Calibri" panose="020F0502020204030204" pitchFamily="34" charset="0"/>
                <a:cs typeface="Times New Roman" panose="02020603050405020304" pitchFamily="18" charset="0"/>
              </a:rPr>
              <a:t>Donner une vue d’ensemble des rétrocessions …..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 (avec l’aide de la DFP sur les valeurs)</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rgbClr val="002060"/>
                </a:solidFill>
                <a:highlight>
                  <a:srgbClr val="FFFF00"/>
                </a:highlight>
                <a:latin typeface="Montserrat" panose="00000500000000000000" pitchFamily="2" charset="0"/>
                <a:ea typeface="Calibri" panose="020F0502020204030204" pitchFamily="34" charset="0"/>
                <a:cs typeface="Times New Roman" panose="02020603050405020304" pitchFamily="18" charset="0"/>
              </a:rPr>
              <a:t>XXXXX</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137</a:t>
            </a:fld>
            <a:endParaRPr lang="fr-FR">
              <a:solidFill>
                <a:schemeClr val="bg1">
                  <a:lumMod val="65000"/>
                </a:schemeClr>
              </a:solidFill>
            </a:endParaRPr>
          </a:p>
        </p:txBody>
      </p:sp>
    </p:spTree>
    <p:extLst>
      <p:ext uri="{BB962C8B-B14F-4D97-AF65-F5344CB8AC3E}">
        <p14:creationId xmlns:p14="http://schemas.microsoft.com/office/powerpoint/2010/main" val="426403252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7760043" cy="729049"/>
          </a:xfrm>
        </p:spPr>
        <p:txBody>
          <a:bodyPr/>
          <a:lstStyle/>
          <a:p>
            <a:pPr algn="l"/>
            <a:r>
              <a:rPr lang="fr-FR" sz="3200" dirty="0"/>
              <a:t>Slide 7.3 – Rétrocessions </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138</a:t>
            </a:fld>
            <a:endParaRPr lang="fr-FR">
              <a:solidFill>
                <a:schemeClr val="bg1">
                  <a:lumMod val="65000"/>
                </a:schemeClr>
              </a:solidFill>
            </a:endParaRPr>
          </a:p>
        </p:txBody>
      </p:sp>
      <p:sp>
        <p:nvSpPr>
          <p:cNvPr id="8" name="Espace réservé du contenu 2">
            <a:extLst>
              <a:ext uri="{FF2B5EF4-FFF2-40B4-BE49-F238E27FC236}">
                <a16:creationId xmlns:a16="http://schemas.microsoft.com/office/drawing/2014/main" id="{2590E9D3-4B9B-DB74-FC63-E0DF32EA958E}"/>
              </a:ext>
            </a:extLst>
          </p:cNvPr>
          <p:cNvSpPr>
            <a:spLocks noGrp="1"/>
          </p:cNvSpPr>
          <p:nvPr>
            <p:ph idx="1"/>
          </p:nvPr>
        </p:nvSpPr>
        <p:spPr>
          <a:xfrm>
            <a:off x="494270" y="1509881"/>
            <a:ext cx="11198058" cy="4846469"/>
          </a:xfrm>
        </p:spPr>
        <p:txBody>
          <a:bodyPr anchor="t" anchorCtr="0">
            <a:noAutofit/>
          </a:bodyPr>
          <a:lstStyle/>
          <a:p>
            <a:pPr lvl="0" algn="just">
              <a:lnSpc>
                <a:spcPct val="107000"/>
              </a:lnSpc>
            </a:pPr>
            <a:r>
              <a:rPr lang="fr-FR" sz="1600" b="0" dirty="0">
                <a:highlight>
                  <a:srgbClr val="FFFF00"/>
                </a:highlight>
                <a:latin typeface="Montserrat" panose="00000500000000000000" pitchFamily="2" charset="0"/>
                <a:ea typeface="Calibri" panose="020F0502020204030204" pitchFamily="34" charset="0"/>
                <a:cs typeface="Times New Roman" panose="02020603050405020304" pitchFamily="18" charset="0"/>
              </a:rPr>
              <a:t>XXXX</a:t>
            </a:r>
            <a:endParaRPr lang="fr-FR" sz="1400" b="0" dirty="0">
              <a:solidFill>
                <a:schemeClr val="tx1"/>
              </a:solidFill>
              <a:highlight>
                <a:srgbClr val="FFFF00"/>
              </a:highlight>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7002699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7.4. – Travaux – Evaluation des prestataires</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262231"/>
            <a:ext cx="11198058" cy="4846469"/>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Evaluer les prestataires mobilisés sur le projet</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DFP (à préciser)</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a:solidFill>
                  <a:schemeClr val="tx1"/>
                </a:solidFill>
                <a:latin typeface="Montserrat" panose="00000500000000000000" pitchFamily="2" charset="0"/>
                <a:ea typeface="Calibri" panose="020F0502020204030204" pitchFamily="34" charset="0"/>
                <a:cs typeface="Times New Roman" panose="02020603050405020304" pitchFamily="18" charset="0"/>
              </a:rPr>
              <a:t>A préciser</a:t>
            </a:r>
          </a:p>
          <a:p>
            <a:pPr marL="342900" lvl="0" indent="-342900" algn="just">
              <a:lnSpc>
                <a:spcPct val="107000"/>
              </a:lnSpc>
              <a:buFontTx/>
              <a:buChar char="-"/>
            </a:pPr>
            <a:endPar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139</a:t>
            </a:fld>
            <a:endParaRPr lang="fr-FR">
              <a:solidFill>
                <a:schemeClr val="bg1">
                  <a:lumMod val="65000"/>
                </a:schemeClr>
              </a:solidFill>
            </a:endParaRPr>
          </a:p>
        </p:txBody>
      </p:sp>
      <p:sp>
        <p:nvSpPr>
          <p:cNvPr id="6" name="ZoneTexte 5">
            <a:extLst>
              <a:ext uri="{FF2B5EF4-FFF2-40B4-BE49-F238E27FC236}">
                <a16:creationId xmlns:a16="http://schemas.microsoft.com/office/drawing/2014/main" id="{16D678D9-463A-80E0-1A2E-5400985A4388}"/>
              </a:ext>
            </a:extLst>
          </p:cNvPr>
          <p:cNvSpPr txBox="1"/>
          <p:nvPr/>
        </p:nvSpPr>
        <p:spPr>
          <a:xfrm>
            <a:off x="-1" y="0"/>
            <a:ext cx="2352676" cy="307777"/>
          </a:xfrm>
          <a:prstGeom prst="rect">
            <a:avLst/>
          </a:prstGeom>
          <a:solidFill>
            <a:schemeClr val="accent2"/>
          </a:solidFill>
          <a:ln>
            <a:solidFill>
              <a:schemeClr val="tx1"/>
            </a:solidFill>
          </a:ln>
        </p:spPr>
        <p:txBody>
          <a:bodyPr wrap="square" rtlCol="0">
            <a:spAutoFit/>
          </a:bodyPr>
          <a:lstStyle/>
          <a:p>
            <a:r>
              <a:rPr lang="fr-FR" sz="1400" b="1" dirty="0"/>
              <a:t>Bloc 2 (ne pas compléter)</a:t>
            </a:r>
          </a:p>
        </p:txBody>
      </p:sp>
    </p:spTree>
    <p:extLst>
      <p:ext uri="{BB962C8B-B14F-4D97-AF65-F5344CB8AC3E}">
        <p14:creationId xmlns:p14="http://schemas.microsoft.com/office/powerpoint/2010/main" val="1949061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0"/>
            <a:ext cx="10972800" cy="1143000"/>
          </a:xfrm>
        </p:spPr>
        <p:txBody>
          <a:bodyPr/>
          <a:lstStyle/>
          <a:p>
            <a:r>
              <a:rPr lang="fr-FR" sz="3200"/>
              <a:t>SI de gestion des données opérationnelles</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233997"/>
            <a:ext cx="11198058" cy="5122354"/>
          </a:xfrm>
        </p:spPr>
        <p:txBody>
          <a:bodyPr anchor="ctr" anchorCtr="0">
            <a:normAutofit fontScale="85000" lnSpcReduction="20000"/>
          </a:bodyPr>
          <a:lstStyle/>
          <a:p>
            <a:pPr lvl="0" algn="just">
              <a:lnSpc>
                <a:spcPct val="107000"/>
              </a:lnSpc>
            </a:pPr>
            <a:r>
              <a:rPr lang="fr-FR" sz="2000" b="0">
                <a:effectLst/>
                <a:latin typeface="Montserrat" panose="00000500000000000000" pitchFamily="2" charset="0"/>
                <a:ea typeface="Calibri" panose="020F0502020204030204" pitchFamily="34" charset="0"/>
                <a:cs typeface="Times New Roman" panose="02020603050405020304" pitchFamily="18" charset="0"/>
              </a:rPr>
              <a:t>Cristallisation </a:t>
            </a:r>
            <a:r>
              <a:rPr lang="fr-FR" sz="2000" b="0">
                <a:latin typeface="Montserrat" panose="00000500000000000000" pitchFamily="2" charset="0"/>
                <a:ea typeface="Calibri" panose="020F0502020204030204" pitchFamily="34" charset="0"/>
                <a:cs typeface="Times New Roman" panose="02020603050405020304" pitchFamily="18" charset="0"/>
              </a:rPr>
              <a:t>de l’expression de besoin : décembre 2022</a:t>
            </a:r>
          </a:p>
          <a:p>
            <a:pPr lvl="0" algn="just">
              <a:lnSpc>
                <a:spcPct val="107000"/>
              </a:lnSpc>
            </a:pPr>
            <a:r>
              <a:rPr lang="fr-FR" sz="2000" b="0">
                <a:effectLst/>
                <a:latin typeface="Montserrat" panose="00000500000000000000" pitchFamily="2" charset="0"/>
                <a:ea typeface="Calibri" panose="020F0502020204030204" pitchFamily="34" charset="0"/>
                <a:cs typeface="Times New Roman" panose="02020603050405020304" pitchFamily="18" charset="0"/>
              </a:rPr>
              <a:t>Objectif de mise en service : courant 2024</a:t>
            </a:r>
          </a:p>
          <a:p>
            <a:pPr marL="342900" lvl="0" indent="-342900" algn="just">
              <a:lnSpc>
                <a:spcPct val="107000"/>
              </a:lnSpc>
              <a:buFont typeface="Symbol" panose="05050102010706020507" pitchFamily="18" charset="2"/>
              <a:buChar char="Þ"/>
            </a:pPr>
            <a:r>
              <a:rPr lang="fr-FR" sz="2000" b="0">
                <a:effectLst/>
                <a:latin typeface="Montserrat" panose="00000500000000000000" pitchFamily="2" charset="0"/>
                <a:ea typeface="Calibri" panose="020F0502020204030204" pitchFamily="34" charset="0"/>
                <a:cs typeface="Times New Roman" panose="02020603050405020304" pitchFamily="18" charset="0"/>
              </a:rPr>
              <a:t>A priori revues de 2023 conduite sans SI de gestion de données</a:t>
            </a:r>
          </a:p>
          <a:p>
            <a:pPr lvl="0" algn="just">
              <a:lnSpc>
                <a:spcPct val="107000"/>
              </a:lnSpc>
            </a:pPr>
            <a:endParaRPr lang="fr-FR" sz="2000" b="0">
              <a:effectLst/>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2000" b="0">
                <a:latin typeface="Montserrat" panose="00000500000000000000" pitchFamily="2" charset="0"/>
                <a:ea typeface="Calibri" panose="020F0502020204030204" pitchFamily="34" charset="0"/>
                <a:cs typeface="Times New Roman" panose="02020603050405020304" pitchFamily="18" charset="0"/>
              </a:rPr>
              <a:t>Besoins liés au pilotage des opérations d’aménagement :</a:t>
            </a:r>
          </a:p>
          <a:p>
            <a:pPr marL="414900" lvl="1" indent="-342900" algn="just">
              <a:lnSpc>
                <a:spcPct val="107000"/>
              </a:lnSpc>
              <a:buFontTx/>
              <a:buChar char="-"/>
            </a:pPr>
            <a:r>
              <a:rPr lang="fr-FR" sz="1600" b="0">
                <a:latin typeface="Montserrat" panose="00000500000000000000" pitchFamily="2" charset="0"/>
                <a:ea typeface="Calibri" panose="020F0502020204030204" pitchFamily="34" charset="0"/>
                <a:cs typeface="Times New Roman" panose="02020603050405020304" pitchFamily="18" charset="0"/>
              </a:rPr>
              <a:t>Données nécessaires au pilotage « au quotidien » de l’opération</a:t>
            </a:r>
          </a:p>
          <a:p>
            <a:pPr marL="414900" lvl="1" indent="-342900" algn="just">
              <a:lnSpc>
                <a:spcPct val="107000"/>
              </a:lnSpc>
              <a:buFontTx/>
              <a:buChar char="-"/>
            </a:pPr>
            <a:r>
              <a:rPr lang="fr-FR" sz="1600" b="0">
                <a:latin typeface="Montserrat" panose="00000500000000000000" pitchFamily="2" charset="0"/>
                <a:ea typeface="Calibri" panose="020F0502020204030204" pitchFamily="34" charset="0"/>
                <a:cs typeface="Times New Roman" panose="02020603050405020304" pitchFamily="18" charset="0"/>
              </a:rPr>
              <a:t>Données répertoriées dans les supports de revues de projet</a:t>
            </a:r>
          </a:p>
          <a:p>
            <a:pPr marL="414900" lvl="1" indent="-342900" algn="just">
              <a:lnSpc>
                <a:spcPct val="107000"/>
              </a:lnSpc>
              <a:buFontTx/>
              <a:buChar char="-"/>
            </a:pPr>
            <a:r>
              <a:rPr lang="fr-FR" sz="1600" b="0">
                <a:effectLst/>
                <a:latin typeface="Montserrat" panose="00000500000000000000" pitchFamily="2" charset="0"/>
                <a:ea typeface="Calibri" panose="020F0502020204030204" pitchFamily="34" charset="0"/>
                <a:cs typeface="Times New Roman" panose="02020603050405020304" pitchFamily="18" charset="0"/>
              </a:rPr>
              <a:t>Données nécessaires aux </a:t>
            </a:r>
            <a:r>
              <a:rPr lang="fr-FR" sz="1600" b="0" err="1">
                <a:effectLst/>
                <a:latin typeface="Montserrat" panose="00000500000000000000" pitchFamily="2" charset="0"/>
                <a:ea typeface="Calibri" panose="020F0502020204030204" pitchFamily="34" charset="0"/>
                <a:cs typeface="Times New Roman" panose="02020603050405020304" pitchFamily="18" charset="0"/>
              </a:rPr>
              <a:t>reportings</a:t>
            </a:r>
            <a:r>
              <a:rPr lang="fr-FR" sz="1600" b="0">
                <a:effectLst/>
                <a:latin typeface="Montserrat" panose="00000500000000000000" pitchFamily="2" charset="0"/>
                <a:ea typeface="Calibri" panose="020F0502020204030204" pitchFamily="34" charset="0"/>
                <a:cs typeface="Times New Roman" panose="02020603050405020304" pitchFamily="18" charset="0"/>
              </a:rPr>
              <a:t> à faire auprès de nos parties prenantes (COB, enquête aménagement DRIEAT, PPA…)</a:t>
            </a:r>
          </a:p>
          <a:p>
            <a:pPr marL="414900" lvl="1" indent="-342900" algn="just">
              <a:lnSpc>
                <a:spcPct val="107000"/>
              </a:lnSpc>
              <a:buFontTx/>
              <a:buChar char="-"/>
            </a:pPr>
            <a:r>
              <a:rPr lang="fr-FR" sz="1600" b="0">
                <a:latin typeface="Montserrat" panose="00000500000000000000" pitchFamily="2" charset="0"/>
                <a:cs typeface="Times New Roman" panose="02020603050405020304" pitchFamily="18" charset="0"/>
              </a:rPr>
              <a:t>Rythme d’actualisation : annuellement sinon au rythme nécessaire au pilotage « au quotidien » pour certaines données</a:t>
            </a:r>
          </a:p>
          <a:p>
            <a:pPr lvl="1" algn="just">
              <a:lnSpc>
                <a:spcPct val="107000"/>
              </a:lnSpc>
            </a:pPr>
            <a:r>
              <a:rPr lang="fr-FR" sz="1600" b="0">
                <a:effectLst/>
                <a:latin typeface="Montserrat" panose="00000500000000000000" pitchFamily="2" charset="0"/>
                <a:ea typeface="Calibri" panose="020F0502020204030204" pitchFamily="34" charset="0"/>
                <a:cs typeface="Times New Roman" panose="02020603050405020304" pitchFamily="18" charset="0"/>
              </a:rPr>
              <a:t>													</a:t>
            </a:r>
            <a:endParaRPr lang="fr-FR" sz="1600" b="0">
              <a:solidFill>
                <a:srgbClr val="23135E"/>
              </a:solidFill>
              <a:effectLst/>
              <a:latin typeface="Montserrat" panose="00000500000000000000" pitchFamily="2" charset="0"/>
              <a:ea typeface="Calibri" panose="020F0502020204030204" pitchFamily="34" charset="0"/>
              <a:cs typeface="Times New Roman" panose="02020603050405020304" pitchFamily="18" charset="0"/>
            </a:endParaRPr>
          </a:p>
          <a:p>
            <a:pPr algn="just">
              <a:lnSpc>
                <a:spcPct val="107000"/>
              </a:lnSpc>
            </a:pPr>
            <a:r>
              <a:rPr lang="fr-FR" sz="2100" b="0">
                <a:latin typeface="Montserrat" panose="00000500000000000000" pitchFamily="2" charset="0"/>
                <a:cs typeface="Times New Roman" panose="02020603050405020304" pitchFamily="18" charset="0"/>
              </a:rPr>
              <a:t>Besoins liés au suivi des opérations immobilières (à l’échelle du lot constructible = donnée géolocalisée) :</a:t>
            </a:r>
          </a:p>
          <a:p>
            <a:pPr marL="414900" lvl="1" indent="-342900" algn="just">
              <a:lnSpc>
                <a:spcPct val="107000"/>
              </a:lnSpc>
              <a:buFont typeface="Calibri" panose="020F0502020204030204" pitchFamily="34" charset="0"/>
              <a:buChar char="-"/>
            </a:pPr>
            <a:r>
              <a:rPr lang="fr-FR" sz="1600" b="0">
                <a:effectLst/>
                <a:latin typeface="Montserrat" panose="00000500000000000000" pitchFamily="2" charset="0"/>
                <a:ea typeface="Calibri" panose="020F0502020204030204" pitchFamily="34" charset="0"/>
                <a:cs typeface="Times New Roman" panose="02020603050405020304" pitchFamily="18" charset="0"/>
              </a:rPr>
              <a:t>Données nécessaires au suivi </a:t>
            </a:r>
            <a:r>
              <a:rPr lang="fr-FR" sz="1600" b="0">
                <a:latin typeface="Montserrat" panose="00000500000000000000" pitchFamily="2" charset="0"/>
                <a:ea typeface="Calibri" panose="020F0502020204030204" pitchFamily="34" charset="0"/>
                <a:cs typeface="Times New Roman" panose="02020603050405020304" pitchFamily="18" charset="0"/>
              </a:rPr>
              <a:t>« au quotidien » des opérations immobilières </a:t>
            </a:r>
          </a:p>
          <a:p>
            <a:pPr marL="414900" lvl="1" indent="-342900" algn="just">
              <a:lnSpc>
                <a:spcPct val="107000"/>
              </a:lnSpc>
              <a:buFont typeface="Calibri" panose="020F0502020204030204" pitchFamily="34" charset="0"/>
              <a:buChar char="-"/>
            </a:pPr>
            <a:r>
              <a:rPr lang="fr-FR" sz="1600" b="0">
                <a:effectLst/>
                <a:latin typeface="Montserrat" panose="00000500000000000000" pitchFamily="2" charset="0"/>
                <a:ea typeface="Calibri" panose="020F0502020204030204" pitchFamily="34" charset="0"/>
                <a:cs typeface="Times New Roman" panose="02020603050405020304" pitchFamily="18" charset="0"/>
              </a:rPr>
              <a:t>Données nécessaires à la construction et au suivi du volet « physique » de l’EPR</a:t>
            </a:r>
            <a:endParaRPr lang="fr-FR" sz="1600" b="0">
              <a:latin typeface="Montserrat" panose="00000500000000000000" pitchFamily="2" charset="0"/>
              <a:ea typeface="Calibri" panose="020F0502020204030204" pitchFamily="34" charset="0"/>
              <a:cs typeface="Times New Roman" panose="02020603050405020304" pitchFamily="18" charset="0"/>
            </a:endParaRPr>
          </a:p>
          <a:p>
            <a:pPr marL="414900" lvl="1" indent="-342900" algn="just">
              <a:lnSpc>
                <a:spcPct val="107000"/>
              </a:lnSpc>
              <a:buFont typeface="Calibri" panose="020F0502020204030204" pitchFamily="34" charset="0"/>
              <a:buChar char="-"/>
            </a:pPr>
            <a:r>
              <a:rPr lang="fr-FR" sz="1600" b="0">
                <a:effectLst/>
                <a:latin typeface="Montserrat" panose="00000500000000000000" pitchFamily="2" charset="0"/>
                <a:ea typeface="Calibri" panose="020F0502020204030204" pitchFamily="34" charset="0"/>
                <a:cs typeface="Times New Roman" panose="02020603050405020304" pitchFamily="18" charset="0"/>
              </a:rPr>
              <a:t>Données dont l’agrégation vient alimenter les </a:t>
            </a:r>
            <a:r>
              <a:rPr lang="fr-FR" sz="1600" b="0" err="1">
                <a:latin typeface="Montserrat" panose="00000500000000000000" pitchFamily="2" charset="0"/>
                <a:ea typeface="Calibri" panose="020F0502020204030204" pitchFamily="34" charset="0"/>
                <a:cs typeface="Times New Roman" panose="02020603050405020304" pitchFamily="18" charset="0"/>
              </a:rPr>
              <a:t>reportings</a:t>
            </a:r>
            <a:r>
              <a:rPr lang="fr-FR" sz="1600" b="0">
                <a:latin typeface="Montserrat" panose="00000500000000000000" pitchFamily="2" charset="0"/>
                <a:ea typeface="Calibri" panose="020F0502020204030204" pitchFamily="34" charset="0"/>
                <a:cs typeface="Times New Roman" panose="02020603050405020304" pitchFamily="18" charset="0"/>
              </a:rPr>
              <a:t> à l’échelle de l’opération d’aménagement</a:t>
            </a:r>
          </a:p>
          <a:p>
            <a:pPr marL="414900" lvl="1" indent="-342900" algn="just">
              <a:lnSpc>
                <a:spcPct val="107000"/>
              </a:lnSpc>
              <a:buFont typeface="Calibri" panose="020F0502020204030204" pitchFamily="34" charset="0"/>
              <a:buChar char="-"/>
            </a:pPr>
            <a:r>
              <a:rPr lang="fr-FR" sz="1600" b="0">
                <a:latin typeface="Montserrat" panose="00000500000000000000" pitchFamily="2" charset="0"/>
                <a:cs typeface="Times New Roman" panose="02020603050405020304" pitchFamily="18" charset="0"/>
              </a:rPr>
              <a:t>Rythme d’actualisation : à chaque changement de « phase » (plan guide, désignation opérateur, promesse de vente, acte de vente, PCM substantiel, livraison)</a:t>
            </a:r>
          </a:p>
          <a:p>
            <a:pPr marL="414900" lvl="1" indent="-342900" algn="just">
              <a:lnSpc>
                <a:spcPct val="107000"/>
              </a:lnSpc>
              <a:buFont typeface="Calibri" panose="020F0502020204030204" pitchFamily="34" charset="0"/>
              <a:buChar char="-"/>
            </a:pPr>
            <a:endParaRPr lang="fr-FR" sz="1600" b="0">
              <a:effectLst/>
              <a:latin typeface="Montserrat" panose="00000500000000000000" pitchFamily="2" charset="0"/>
              <a:ea typeface="Calibri" panose="020F0502020204030204" pitchFamily="34" charset="0"/>
              <a:cs typeface="Times New Roman" panose="02020603050405020304" pitchFamily="18" charset="0"/>
            </a:endParaRPr>
          </a:p>
          <a:p>
            <a:r>
              <a:rPr lang="fr-FR" sz="2000" b="0"/>
              <a:t>Tableur Excel DATA OPERATION préformaté pour in fine alimenter  le SI de gestion des données opérationnelles à venir</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14</a:t>
            </a:fld>
            <a:endParaRPr lang="fr-FR">
              <a:solidFill>
                <a:schemeClr val="bg1">
                  <a:lumMod val="65000"/>
                </a:schemeClr>
              </a:solidFill>
            </a:endParaRPr>
          </a:p>
        </p:txBody>
      </p:sp>
    </p:spTree>
    <p:extLst>
      <p:ext uri="{BB962C8B-B14F-4D97-AF65-F5344CB8AC3E}">
        <p14:creationId xmlns:p14="http://schemas.microsoft.com/office/powerpoint/2010/main" val="30886476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140</a:t>
            </a:fld>
            <a:endParaRPr lang="fr-FR">
              <a:solidFill>
                <a:schemeClr val="bg1">
                  <a:lumMod val="65000"/>
                </a:schemeClr>
              </a:solidFill>
            </a:endParaRPr>
          </a:p>
        </p:txBody>
      </p:sp>
      <p:sp>
        <p:nvSpPr>
          <p:cNvPr id="4" name="Titre 1">
            <a:extLst>
              <a:ext uri="{FF2B5EF4-FFF2-40B4-BE49-F238E27FC236}">
                <a16:creationId xmlns:a16="http://schemas.microsoft.com/office/drawing/2014/main" id="{3DCE704E-F7CB-403D-A8A2-D789416B9FCF}"/>
              </a:ext>
            </a:extLst>
          </p:cNvPr>
          <p:cNvSpPr>
            <a:spLocks noGrp="1"/>
          </p:cNvSpPr>
          <p:nvPr>
            <p:ph type="title"/>
          </p:nvPr>
        </p:nvSpPr>
        <p:spPr>
          <a:xfrm>
            <a:off x="0" y="97438"/>
            <a:ext cx="12192000" cy="576817"/>
          </a:xfrm>
        </p:spPr>
        <p:txBody>
          <a:bodyPr>
            <a:noAutofit/>
          </a:bodyPr>
          <a:lstStyle/>
          <a:p>
            <a:pPr algn="l"/>
            <a:r>
              <a:rPr lang="fr-FR" sz="2400" dirty="0"/>
              <a:t>7. TRAVAUX &gt;&gt; RELEVE DE DECISIONS</a:t>
            </a:r>
            <a:endParaRPr lang="fr-FR" sz="2000" dirty="0"/>
          </a:p>
        </p:txBody>
      </p:sp>
      <p:sp>
        <p:nvSpPr>
          <p:cNvPr id="3" name="Espace réservé du contenu 2">
            <a:extLst>
              <a:ext uri="{FF2B5EF4-FFF2-40B4-BE49-F238E27FC236}">
                <a16:creationId xmlns:a16="http://schemas.microsoft.com/office/drawing/2014/main" id="{A9E7E060-A6C0-CB82-A46C-22D234A993CE}"/>
              </a:ext>
            </a:extLst>
          </p:cNvPr>
          <p:cNvSpPr>
            <a:spLocks noGrp="1"/>
          </p:cNvSpPr>
          <p:nvPr>
            <p:ph idx="1"/>
          </p:nvPr>
        </p:nvSpPr>
        <p:spPr>
          <a:xfrm>
            <a:off x="494270" y="674255"/>
            <a:ext cx="11198058" cy="5682096"/>
          </a:xfrm>
          <a:solidFill>
            <a:schemeClr val="bg1">
              <a:lumMod val="95000"/>
            </a:schemeClr>
          </a:solidFill>
          <a:ln w="3175">
            <a:solidFill>
              <a:schemeClr val="tx1"/>
            </a:solidFill>
            <a:prstDash val="sysDot"/>
          </a:ln>
        </p:spPr>
        <p:txBody>
          <a:bodyPr anchor="t" anchorCtr="0">
            <a:noAutofit/>
          </a:bodyPr>
          <a:lstStyle/>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b="0" dirty="0">
                <a:latin typeface="Montserrat" panose="00000500000000000000" pitchFamily="2"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2564105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105696-C7BA-30A6-6A4E-27E399ABA717}"/>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16006B5-FF74-C49B-1DC3-8A9B3D82164C}"/>
              </a:ext>
            </a:extLst>
          </p:cNvPr>
          <p:cNvSpPr>
            <a:spLocks noGrp="1"/>
          </p:cNvSpPr>
          <p:nvPr>
            <p:ph type="body" sz="quarter" idx="11"/>
          </p:nvPr>
        </p:nvSpPr>
        <p:spPr/>
        <p:txBody>
          <a:bodyPr/>
          <a:lstStyle/>
          <a:p>
            <a:endParaRPr lang="fr-FR" dirty="0"/>
          </a:p>
        </p:txBody>
      </p:sp>
      <p:sp>
        <p:nvSpPr>
          <p:cNvPr id="4" name="Titre 3">
            <a:extLst>
              <a:ext uri="{FF2B5EF4-FFF2-40B4-BE49-F238E27FC236}">
                <a16:creationId xmlns:a16="http://schemas.microsoft.com/office/drawing/2014/main" id="{5F26E097-7900-09F2-AB99-60BBF6A4551D}"/>
              </a:ext>
            </a:extLst>
          </p:cNvPr>
          <p:cNvSpPr>
            <a:spLocks noGrp="1"/>
          </p:cNvSpPr>
          <p:nvPr>
            <p:ph type="ctrTitle"/>
          </p:nvPr>
        </p:nvSpPr>
        <p:spPr>
          <a:xfrm>
            <a:off x="3270827" y="3318164"/>
            <a:ext cx="8389426" cy="1154546"/>
          </a:xfrm>
        </p:spPr>
        <p:txBody>
          <a:bodyPr/>
          <a:lstStyle/>
          <a:p>
            <a:r>
              <a:rPr lang="fr-FR" sz="4800" dirty="0"/>
              <a:t>8. RECETTES</a:t>
            </a:r>
            <a:br>
              <a:rPr lang="fr-FR" sz="4800" dirty="0"/>
            </a:br>
            <a:r>
              <a:rPr lang="fr-FR" sz="3600" dirty="0"/>
              <a:t>(subventions, cessions, participations, </a:t>
            </a:r>
            <a:r>
              <a:rPr lang="fr-FR" sz="3600" dirty="0" err="1"/>
              <a:t>copromotion</a:t>
            </a:r>
            <a:r>
              <a:rPr lang="fr-FR" sz="3600" dirty="0"/>
              <a:t>)</a:t>
            </a:r>
            <a:endParaRPr lang="fr-FR" sz="4800" dirty="0"/>
          </a:p>
        </p:txBody>
      </p:sp>
      <p:grpSp>
        <p:nvGrpSpPr>
          <p:cNvPr id="2" name="Groupe 1">
            <a:extLst>
              <a:ext uri="{FF2B5EF4-FFF2-40B4-BE49-F238E27FC236}">
                <a16:creationId xmlns:a16="http://schemas.microsoft.com/office/drawing/2014/main" id="{31845811-E251-7DD7-CDE8-53012CA6C12B}"/>
              </a:ext>
            </a:extLst>
          </p:cNvPr>
          <p:cNvGrpSpPr/>
          <p:nvPr/>
        </p:nvGrpSpPr>
        <p:grpSpPr>
          <a:xfrm>
            <a:off x="224481" y="361088"/>
            <a:ext cx="1926114" cy="6135823"/>
            <a:chOff x="319652" y="0"/>
            <a:chExt cx="1926114" cy="6135823"/>
          </a:xfrm>
        </p:grpSpPr>
        <p:sp>
          <p:nvSpPr>
            <p:cNvPr id="5" name="Rectangle : coins arrondis 4">
              <a:hlinkClick r:id="rId2" action="ppaction://hlinksldjump"/>
              <a:extLst>
                <a:ext uri="{FF2B5EF4-FFF2-40B4-BE49-F238E27FC236}">
                  <a16:creationId xmlns:a16="http://schemas.microsoft.com/office/drawing/2014/main" id="{64372630-3271-23A1-1BDB-16B8D6A1E65D}"/>
                </a:ext>
              </a:extLst>
            </p:cNvPr>
            <p:cNvSpPr/>
            <p:nvPr/>
          </p:nvSpPr>
          <p:spPr>
            <a:xfrm>
              <a:off x="319652" y="566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0. SYNTHESE</a:t>
              </a:r>
            </a:p>
          </p:txBody>
        </p:sp>
        <p:sp>
          <p:nvSpPr>
            <p:cNvPr id="7" name="Rectangle : coins arrondis 6">
              <a:hlinkClick r:id="rId3" action="ppaction://hlinksldjump"/>
              <a:extLst>
                <a:ext uri="{FF2B5EF4-FFF2-40B4-BE49-F238E27FC236}">
                  <a16:creationId xmlns:a16="http://schemas.microsoft.com/office/drawing/2014/main" id="{50FA1781-97CC-93BE-E5E0-EBE1EEE8521F}"/>
                </a:ext>
              </a:extLst>
            </p:cNvPr>
            <p:cNvSpPr/>
            <p:nvPr/>
          </p:nvSpPr>
          <p:spPr>
            <a:xfrm>
              <a:off x="319652" y="10883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 CADRES POLITIQUES ET CONTRACTUELS</a:t>
              </a:r>
            </a:p>
          </p:txBody>
        </p:sp>
        <p:sp>
          <p:nvSpPr>
            <p:cNvPr id="8" name="Rectangle : coins arrondis 7">
              <a:hlinkClick r:id="rId4" action="ppaction://hlinksldjump"/>
              <a:extLst>
                <a:ext uri="{FF2B5EF4-FFF2-40B4-BE49-F238E27FC236}">
                  <a16:creationId xmlns:a16="http://schemas.microsoft.com/office/drawing/2014/main" id="{869F1AB9-0428-B605-566C-FED696FC7E20}"/>
                </a:ext>
              </a:extLst>
            </p:cNvPr>
            <p:cNvSpPr/>
            <p:nvPr/>
          </p:nvSpPr>
          <p:spPr>
            <a:xfrm>
              <a:off x="319652" y="161024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2. PROCEDURES</a:t>
              </a:r>
            </a:p>
          </p:txBody>
        </p:sp>
        <p:sp>
          <p:nvSpPr>
            <p:cNvPr id="9" name="Rectangle : coins arrondis 8">
              <a:hlinkClick r:id="rId5" action="ppaction://hlinksldjump"/>
              <a:extLst>
                <a:ext uri="{FF2B5EF4-FFF2-40B4-BE49-F238E27FC236}">
                  <a16:creationId xmlns:a16="http://schemas.microsoft.com/office/drawing/2014/main" id="{DD4D069D-BCB0-5587-45C8-017EF0834744}"/>
                </a:ext>
              </a:extLst>
            </p:cNvPr>
            <p:cNvSpPr/>
            <p:nvPr/>
          </p:nvSpPr>
          <p:spPr>
            <a:xfrm>
              <a:off x="319652" y="2132099"/>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3. OBJECTIFS ENVIRONNEMENTAUX</a:t>
              </a:r>
            </a:p>
          </p:txBody>
        </p:sp>
        <p:sp>
          <p:nvSpPr>
            <p:cNvPr id="10" name="Rectangle : coins arrondis 9">
              <a:hlinkClick r:id="rId6" action="ppaction://hlinksldjump"/>
              <a:extLst>
                <a:ext uri="{FF2B5EF4-FFF2-40B4-BE49-F238E27FC236}">
                  <a16:creationId xmlns:a16="http://schemas.microsoft.com/office/drawing/2014/main" id="{E13EE687-9982-C66A-D76C-EFFC10CDC3D7}"/>
                </a:ext>
              </a:extLst>
            </p:cNvPr>
            <p:cNvSpPr/>
            <p:nvPr/>
          </p:nvSpPr>
          <p:spPr>
            <a:xfrm>
              <a:off x="319652" y="2651318"/>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4. PROGRAMMATION</a:t>
              </a:r>
            </a:p>
          </p:txBody>
        </p:sp>
        <p:sp>
          <p:nvSpPr>
            <p:cNvPr id="11" name="Rectangle : coins arrondis 10">
              <a:hlinkClick r:id="rId7" action="ppaction://hlinksldjump"/>
              <a:extLst>
                <a:ext uri="{FF2B5EF4-FFF2-40B4-BE49-F238E27FC236}">
                  <a16:creationId xmlns:a16="http://schemas.microsoft.com/office/drawing/2014/main" id="{F8C9CB2B-AFFD-0B38-5050-8BBDEC1744BB}"/>
                </a:ext>
              </a:extLst>
            </p:cNvPr>
            <p:cNvSpPr/>
            <p:nvPr/>
          </p:nvSpPr>
          <p:spPr>
            <a:xfrm>
              <a:off x="319652" y="3170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5. FONCIER</a:t>
              </a:r>
            </a:p>
          </p:txBody>
        </p:sp>
        <p:sp>
          <p:nvSpPr>
            <p:cNvPr id="12" name="Rectangle : coins arrondis 11">
              <a:hlinkClick r:id="rId8" action="ppaction://hlinksldjump"/>
              <a:extLst>
                <a:ext uri="{FF2B5EF4-FFF2-40B4-BE49-F238E27FC236}">
                  <a16:creationId xmlns:a16="http://schemas.microsoft.com/office/drawing/2014/main" id="{E84FC546-B763-193D-C817-D06CF8F3ABCB}"/>
                </a:ext>
              </a:extLst>
            </p:cNvPr>
            <p:cNvSpPr/>
            <p:nvPr/>
          </p:nvSpPr>
          <p:spPr>
            <a:xfrm>
              <a:off x="319652" y="3689756"/>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6. ETUDES</a:t>
              </a:r>
            </a:p>
          </p:txBody>
        </p:sp>
        <p:sp>
          <p:nvSpPr>
            <p:cNvPr id="13" name="Rectangle : coins arrondis 12">
              <a:hlinkClick r:id="rId9" action="ppaction://hlinksldjump"/>
              <a:extLst>
                <a:ext uri="{FF2B5EF4-FFF2-40B4-BE49-F238E27FC236}">
                  <a16:creationId xmlns:a16="http://schemas.microsoft.com/office/drawing/2014/main" id="{E65FEC42-E531-8C1E-AB5A-7A5D5A8EF424}"/>
                </a:ext>
              </a:extLst>
            </p:cNvPr>
            <p:cNvSpPr/>
            <p:nvPr/>
          </p:nvSpPr>
          <p:spPr>
            <a:xfrm>
              <a:off x="319652" y="420897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7. TRAVAUX</a:t>
              </a:r>
            </a:p>
          </p:txBody>
        </p:sp>
        <p:sp>
          <p:nvSpPr>
            <p:cNvPr id="14" name="ZoneTexte 13">
              <a:extLst>
                <a:ext uri="{FF2B5EF4-FFF2-40B4-BE49-F238E27FC236}">
                  <a16:creationId xmlns:a16="http://schemas.microsoft.com/office/drawing/2014/main" id="{42517BB0-AA1B-A632-FE92-5426F8A1E7AB}"/>
                </a:ext>
              </a:extLst>
            </p:cNvPr>
            <p:cNvSpPr txBox="1"/>
            <p:nvPr/>
          </p:nvSpPr>
          <p:spPr>
            <a:xfrm>
              <a:off x="319652" y="76261"/>
              <a:ext cx="1311563" cy="369332"/>
            </a:xfrm>
            <a:prstGeom prst="rect">
              <a:avLst/>
            </a:prstGeom>
            <a:noFill/>
          </p:spPr>
          <p:txBody>
            <a:bodyPr wrap="square" rtlCol="0">
              <a:spAutoFit/>
            </a:bodyPr>
            <a:lstStyle/>
            <a:p>
              <a:r>
                <a:rPr lang="fr-FR" b="1" i="1" dirty="0">
                  <a:latin typeface="Montserrat" panose="00000500000000000000" pitchFamily="2" charset="0"/>
                </a:rPr>
                <a:t>Aller à… </a:t>
              </a:r>
            </a:p>
          </p:txBody>
        </p:sp>
        <p:pic>
          <p:nvPicPr>
            <p:cNvPr id="15" name="Image 14">
              <a:extLst>
                <a:ext uri="{FF2B5EF4-FFF2-40B4-BE49-F238E27FC236}">
                  <a16:creationId xmlns:a16="http://schemas.microsoft.com/office/drawing/2014/main" id="{DFE564B6-1125-EC74-33A5-E4CD83121591}"/>
                </a:ext>
              </a:extLst>
            </p:cNvPr>
            <p:cNvPicPr>
              <a:picLocks noChangeAspect="1"/>
            </p:cNvPicPr>
            <p:nvPr/>
          </p:nvPicPr>
          <p:blipFill rotWithShape="1">
            <a:blip r:embed="rId10">
              <a:clrChange>
                <a:clrFrom>
                  <a:srgbClr val="FFFFFF"/>
                </a:clrFrom>
                <a:clrTo>
                  <a:srgbClr val="FFFFFF">
                    <a:alpha val="0"/>
                  </a:srgbClr>
                </a:clrTo>
              </a:clrChange>
            </a:blip>
            <a:srcRect l="21232" t="21344" r="24844" b="15183"/>
            <a:stretch/>
          </p:blipFill>
          <p:spPr>
            <a:xfrm>
              <a:off x="1409542" y="0"/>
              <a:ext cx="443345" cy="521854"/>
            </a:xfrm>
            <a:prstGeom prst="rect">
              <a:avLst/>
            </a:prstGeom>
          </p:spPr>
        </p:pic>
        <p:sp>
          <p:nvSpPr>
            <p:cNvPr id="16" name="Rectangle : coins arrondis 15">
              <a:hlinkClick r:id="rId11" action="ppaction://hlinksldjump"/>
              <a:extLst>
                <a:ext uri="{FF2B5EF4-FFF2-40B4-BE49-F238E27FC236}">
                  <a16:creationId xmlns:a16="http://schemas.microsoft.com/office/drawing/2014/main" id="{884B8289-2EF9-BB78-075E-B2F19EB4C50F}"/>
                </a:ext>
              </a:extLst>
            </p:cNvPr>
            <p:cNvSpPr/>
            <p:nvPr/>
          </p:nvSpPr>
          <p:spPr>
            <a:xfrm>
              <a:off x="319652" y="4728194"/>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8. RECETTES</a:t>
              </a:r>
            </a:p>
          </p:txBody>
        </p:sp>
        <p:sp>
          <p:nvSpPr>
            <p:cNvPr id="17" name="Rectangle : coins arrondis 16">
              <a:hlinkClick r:id="rId12" action="ppaction://hlinksldjump"/>
              <a:extLst>
                <a:ext uri="{FF2B5EF4-FFF2-40B4-BE49-F238E27FC236}">
                  <a16:creationId xmlns:a16="http://schemas.microsoft.com/office/drawing/2014/main" id="{A27E2A58-6996-3540-6111-ADAD0D05C32D}"/>
                </a:ext>
              </a:extLst>
            </p:cNvPr>
            <p:cNvSpPr/>
            <p:nvPr/>
          </p:nvSpPr>
          <p:spPr>
            <a:xfrm>
              <a:off x="319652" y="5252252"/>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9. PLAN DE CHARGES</a:t>
              </a:r>
            </a:p>
          </p:txBody>
        </p:sp>
        <p:sp>
          <p:nvSpPr>
            <p:cNvPr id="18" name="Rectangle : coins arrondis 17">
              <a:hlinkClick r:id="rId13" action="ppaction://hlinksldjump"/>
              <a:extLst>
                <a:ext uri="{FF2B5EF4-FFF2-40B4-BE49-F238E27FC236}">
                  <a16:creationId xmlns:a16="http://schemas.microsoft.com/office/drawing/2014/main" id="{D836AA88-6A4A-117B-157F-780CC69360BC}"/>
                </a:ext>
              </a:extLst>
            </p:cNvPr>
            <p:cNvSpPr/>
            <p:nvPr/>
          </p:nvSpPr>
          <p:spPr>
            <a:xfrm>
              <a:off x="319652" y="57664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10. CARTO RISQUES</a:t>
              </a:r>
            </a:p>
          </p:txBody>
        </p:sp>
      </p:grpSp>
    </p:spTree>
    <p:extLst>
      <p:ext uri="{BB962C8B-B14F-4D97-AF65-F5344CB8AC3E}">
        <p14:creationId xmlns:p14="http://schemas.microsoft.com/office/powerpoint/2010/main" val="145832822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8.1 – Subventions</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157456"/>
            <a:ext cx="11198058" cy="4846469"/>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Donner une vue d’ensemble des financements complémentaires mobilisables; des subventions perçues par l’opération, et du suivi des conventions en cours. S’assurer des versements en conformité avec les engagements. Soulever les sujets d’évolution pouvant conduire à arbitrage. </a:t>
            </a:r>
          </a:p>
          <a:p>
            <a:pPr lvl="0" algn="just">
              <a:lnSpc>
                <a:spcPct val="107000"/>
              </a:lnSpc>
            </a:pPr>
            <a:endParaRPr lang="fr-FR" sz="160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Chef de projet</a:t>
            </a:r>
          </a:p>
          <a:p>
            <a:pPr lvl="0" algn="just">
              <a:lnSpc>
                <a:spcPct val="107000"/>
              </a:lnSpc>
            </a:pPr>
            <a:endParaRPr lang="fr-FR" sz="1600" b="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lnSpc>
                <a:spcPct val="107000"/>
              </a:lnSpc>
              <a:buFont typeface="Arial" panose="020B0604020202020204" pitchFamily="34" charset="0"/>
              <a:buChar char="•"/>
            </a:pPr>
            <a:r>
              <a:rPr lang="fr-FR" sz="1600">
                <a:latin typeface="Montserrat" panose="00000500000000000000" pitchFamily="2" charset="0"/>
                <a:ea typeface="Calibri" panose="020F0502020204030204" pitchFamily="34" charset="0"/>
                <a:cs typeface="Times New Roman" panose="02020603050405020304" pitchFamily="18" charset="0"/>
              </a:rPr>
              <a:t>Avec </a:t>
            </a:r>
            <a:r>
              <a:rPr lang="fr-FR" sz="1600">
                <a:latin typeface="Montserrat" panose="00000500000000000000" pitchFamily="2" charset="0"/>
                <a:cs typeface="Times New Roman" panose="02020603050405020304" pitchFamily="18" charset="0"/>
              </a:rPr>
              <a:t>l’appui de la DJF </a:t>
            </a:r>
            <a:r>
              <a:rPr lang="fr-FR" sz="1600" b="0">
                <a:latin typeface="Montserrat" panose="00000500000000000000" pitchFamily="2" charset="0"/>
                <a:cs typeface="Times New Roman" panose="02020603050405020304" pitchFamily="18" charset="0"/>
              </a:rPr>
              <a:t>pour le suivi des conventions de financements en cours, de l’avancement des appels de fonds, et alertes sur les échéances limites d’AF à respecter pour éviter leur caducité.</a:t>
            </a:r>
          </a:p>
          <a:p>
            <a:pPr marL="285750" lvl="0" indent="-285750" algn="just">
              <a:lnSpc>
                <a:spcPct val="107000"/>
              </a:lnSpc>
              <a:buFont typeface="Arial" panose="020B0604020202020204" pitchFamily="34" charset="0"/>
              <a:buChar char="•"/>
            </a:pPr>
            <a:r>
              <a:rPr lang="fr-FR" sz="1600">
                <a:latin typeface="Montserrat" panose="00000500000000000000" pitchFamily="2" charset="0"/>
                <a:cs typeface="Times New Roman" panose="02020603050405020304" pitchFamily="18" charset="0"/>
              </a:rPr>
              <a:t>Avec l’appui d’Adrien Durieux (DDOI) </a:t>
            </a:r>
            <a:r>
              <a:rPr lang="fr-FR" sz="1600" b="0">
                <a:latin typeface="Montserrat" panose="00000500000000000000" pitchFamily="2" charset="0"/>
                <a:cs typeface="Times New Roman" panose="02020603050405020304" pitchFamily="18" charset="0"/>
              </a:rPr>
              <a:t>dans l’identification de financements complémentaires mobilisables</a:t>
            </a:r>
          </a:p>
          <a:p>
            <a:pPr marL="285750" lvl="0" indent="-285750" algn="just">
              <a:lnSpc>
                <a:spcPct val="107000"/>
              </a:lnSpc>
              <a:buFont typeface="Arial" panose="020B0604020202020204" pitchFamily="34" charset="0"/>
              <a:buChar char="•"/>
            </a:pPr>
            <a:endParaRPr lang="fr-FR" sz="1600" b="0">
              <a:latin typeface="Montserrat" panose="00000500000000000000" pitchFamily="2" charset="0"/>
              <a:cs typeface="Times New Roman" panose="02020603050405020304" pitchFamily="18" charset="0"/>
            </a:endParaRP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indent="-342900" algn="just">
              <a:lnSpc>
                <a:spcPct val="107000"/>
              </a:lnSpc>
              <a:buFontTx/>
              <a:buChar char="-"/>
            </a:pPr>
            <a:r>
              <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rPr>
              <a:t>Subventions : Préciser subventions à solliciter, listing des </a:t>
            </a:r>
            <a:r>
              <a:rPr lang="fr-FR" sz="1600" b="0" err="1">
                <a:solidFill>
                  <a:srgbClr val="EA515A"/>
                </a:solidFill>
                <a:latin typeface="Montserrat" panose="00000500000000000000" pitchFamily="2" charset="0"/>
                <a:ea typeface="Calibri" panose="020F0502020204030204" pitchFamily="34" charset="0"/>
                <a:cs typeface="Times New Roman" panose="02020603050405020304" pitchFamily="18" charset="0"/>
              </a:rPr>
              <a:t>sub</a:t>
            </a:r>
            <a:r>
              <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rPr>
              <a:t> potentielles, et suivi </a:t>
            </a:r>
          </a:p>
          <a:p>
            <a:pPr marL="342900" lvl="0" indent="-342900" algn="just">
              <a:lnSpc>
                <a:spcPct val="107000"/>
              </a:lnSpc>
              <a:buFontTx/>
              <a:buChar char="-"/>
            </a:pPr>
            <a:r>
              <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rPr>
              <a:t>Participations au titre du PEP de la part des collectivités </a:t>
            </a:r>
          </a:p>
          <a:p>
            <a:pPr marL="342900" lvl="0" indent="-342900" algn="just">
              <a:lnSpc>
                <a:spcPct val="107000"/>
              </a:lnSpc>
              <a:buFontTx/>
              <a:buChar char="-"/>
            </a:pPr>
            <a:r>
              <a:rPr lang="fr-FR" sz="1600" b="0" err="1">
                <a:solidFill>
                  <a:srgbClr val="EA515A"/>
                </a:solidFill>
                <a:latin typeface="Montserrat" panose="00000500000000000000" pitchFamily="2" charset="0"/>
                <a:ea typeface="Calibri" panose="020F0502020204030204" pitchFamily="34" charset="0"/>
                <a:cs typeface="Times New Roman" panose="02020603050405020304" pitchFamily="18" charset="0"/>
              </a:rPr>
              <a:t>AMIs</a:t>
            </a:r>
            <a:r>
              <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rPr>
              <a:t> pour lesquels une candidature a été déposée quel que soit le résultat</a:t>
            </a:r>
          </a:p>
          <a:p>
            <a:pPr marL="342900" lvl="0" indent="-342900" algn="just">
              <a:lnSpc>
                <a:spcPct val="107000"/>
              </a:lnSpc>
              <a:buFontTx/>
              <a:buChar char="-"/>
            </a:pPr>
            <a:endPar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142</a:t>
            </a:fld>
            <a:endParaRPr lang="fr-FR">
              <a:solidFill>
                <a:schemeClr val="bg1">
                  <a:lumMod val="65000"/>
                </a:schemeClr>
              </a:solidFill>
            </a:endParaRPr>
          </a:p>
        </p:txBody>
      </p:sp>
    </p:spTree>
    <p:extLst>
      <p:ext uri="{BB962C8B-B14F-4D97-AF65-F5344CB8AC3E}">
        <p14:creationId xmlns:p14="http://schemas.microsoft.com/office/powerpoint/2010/main" val="365348902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8.1 – Subventions</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143</a:t>
            </a:fld>
            <a:endParaRPr lang="fr-FR">
              <a:solidFill>
                <a:schemeClr val="bg1">
                  <a:lumMod val="65000"/>
                </a:schemeClr>
              </a:solidFill>
            </a:endParaRPr>
          </a:p>
        </p:txBody>
      </p:sp>
      <p:sp>
        <p:nvSpPr>
          <p:cNvPr id="3" name="Espace réservé du contenu 2">
            <a:extLst>
              <a:ext uri="{FF2B5EF4-FFF2-40B4-BE49-F238E27FC236}">
                <a16:creationId xmlns:a16="http://schemas.microsoft.com/office/drawing/2014/main" id="{503058FB-2040-E2C0-44C4-6B90512B4735}"/>
              </a:ext>
            </a:extLst>
          </p:cNvPr>
          <p:cNvSpPr>
            <a:spLocks noGrp="1"/>
          </p:cNvSpPr>
          <p:nvPr>
            <p:ph idx="1"/>
          </p:nvPr>
        </p:nvSpPr>
        <p:spPr>
          <a:xfrm>
            <a:off x="494270" y="1509881"/>
            <a:ext cx="11198058" cy="4846469"/>
          </a:xfrm>
        </p:spPr>
        <p:txBody>
          <a:bodyPr anchor="t" anchorCtr="0">
            <a:noAutofit/>
          </a:bodyPr>
          <a:lstStyle/>
          <a:p>
            <a:pPr marL="285750" lvl="0" indent="-285750" algn="just">
              <a:lnSpc>
                <a:spcPct val="107000"/>
              </a:lnSpc>
              <a:buFont typeface="Arial" panose="020B0604020202020204" pitchFamily="34" charset="0"/>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XXXX</a:t>
            </a:r>
            <a:endParaRPr lang="fr-FR" sz="1400" b="0" dirty="0">
              <a:solidFill>
                <a:schemeClr val="tx1"/>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9415475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1"/>
            <a:ext cx="11582400" cy="578498"/>
          </a:xfrm>
        </p:spPr>
        <p:txBody>
          <a:bodyPr>
            <a:normAutofit fontScale="90000"/>
          </a:bodyPr>
          <a:lstStyle/>
          <a:p>
            <a:pPr algn="l"/>
            <a:r>
              <a:rPr lang="fr-FR" sz="3200"/>
              <a:t>8.1.1. Evolutions à terminaison </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144</a:t>
            </a:fld>
            <a:endParaRPr lang="fr-FR">
              <a:solidFill>
                <a:schemeClr val="bg1">
                  <a:lumMod val="65000"/>
                </a:schemeClr>
              </a:solidFill>
            </a:endParaRPr>
          </a:p>
        </p:txBody>
      </p:sp>
      <p:sp>
        <p:nvSpPr>
          <p:cNvPr id="6" name="Titre 1">
            <a:extLst>
              <a:ext uri="{FF2B5EF4-FFF2-40B4-BE49-F238E27FC236}">
                <a16:creationId xmlns:a16="http://schemas.microsoft.com/office/drawing/2014/main" id="{3C550214-8A48-41C9-AE7F-44F0ECFF79EF}"/>
              </a:ext>
            </a:extLst>
          </p:cNvPr>
          <p:cNvSpPr txBox="1">
            <a:spLocks/>
          </p:cNvSpPr>
          <p:nvPr/>
        </p:nvSpPr>
        <p:spPr>
          <a:xfrm>
            <a:off x="7789250"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pic>
        <p:nvPicPr>
          <p:cNvPr id="4098" name="Image 14">
            <a:extLst>
              <a:ext uri="{FF2B5EF4-FFF2-40B4-BE49-F238E27FC236}">
                <a16:creationId xmlns:a16="http://schemas.microsoft.com/office/drawing/2014/main" id="{B03F1B7C-5D5E-4246-4D86-1E81D7F384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380" y="1033167"/>
            <a:ext cx="11887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contenu 2">
            <a:extLst>
              <a:ext uri="{FF2B5EF4-FFF2-40B4-BE49-F238E27FC236}">
                <a16:creationId xmlns:a16="http://schemas.microsoft.com/office/drawing/2014/main" id="{E28C6D45-9848-54F5-0713-2853AAF7FC0E}"/>
              </a:ext>
            </a:extLst>
          </p:cNvPr>
          <p:cNvSpPr>
            <a:spLocks noGrp="1"/>
          </p:cNvSpPr>
          <p:nvPr>
            <p:ph idx="1"/>
          </p:nvPr>
        </p:nvSpPr>
        <p:spPr>
          <a:xfrm>
            <a:off x="182380" y="2340500"/>
            <a:ext cx="11887200" cy="3405136"/>
          </a:xfrm>
        </p:spPr>
        <p:txBody>
          <a:bodyPr anchor="t" anchorCtr="0">
            <a:normAutofit/>
          </a:bodyPr>
          <a:lstStyle/>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Principales évolutions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 poste </a:t>
            </a:r>
            <a:r>
              <a:rPr lang="fr-FR" sz="1200" b="0" dirty="0">
                <a:solidFill>
                  <a:schemeClr val="accent3">
                    <a:lumMod val="75000"/>
                  </a:schemeClr>
                </a:solidFill>
                <a:latin typeface="Montserrat" panose="00000500000000000000" pitchFamily="2" charset="0"/>
                <a:ea typeface="Calibri" panose="020F0502020204030204" pitchFamily="34" charset="0"/>
                <a:cs typeface="Times New Roman" panose="02020603050405020304" pitchFamily="18" charset="0"/>
              </a:rPr>
              <a:t>de recettes </a:t>
            </a:r>
            <a:r>
              <a:rPr lang="fr-FR" sz="1200" b="0" dirty="0">
                <a:latin typeface="Montserrat" panose="00000500000000000000" pitchFamily="2" charset="0"/>
                <a:ea typeface="Calibri" panose="020F0502020204030204" pitchFamily="34" charset="0"/>
                <a:cs typeface="Times New Roman" panose="02020603050405020304" pitchFamily="18" charset="0"/>
              </a:rPr>
              <a:t>« subventions et participations (D) » est inchangé, en baisse, en hausse (éventuellement légère, forte) de +/-XX%, soit +/-XX k€ HT, s’établissant à … M€ HT. Cette évolution est due à une augmentation, une baisse du poste XXXX. Dans le détails, concernant les sous-postes : </a:t>
            </a:r>
          </a:p>
          <a:p>
            <a:pPr marL="171450" lvl="0" indent="-171450" algn="just">
              <a:lnSpc>
                <a:spcPct val="107000"/>
              </a:lnSpc>
              <a:buFont typeface="Arial" panose="020B0604020202020204" pitchFamily="34" charset="0"/>
              <a:buChar char="•"/>
            </a:pPr>
            <a:r>
              <a:rPr lang="fr-FR" sz="1050" b="0" dirty="0">
                <a:latin typeface="Montserrat" panose="00000500000000000000" pitchFamily="2" charset="0"/>
                <a:ea typeface="Calibri" panose="020F0502020204030204" pitchFamily="34" charset="0"/>
                <a:cs typeface="Times New Roman" panose="02020603050405020304" pitchFamily="18" charset="0"/>
              </a:rPr>
              <a:t>Poste « subventions et contributions (D1) », ….</a:t>
            </a:r>
          </a:p>
          <a:p>
            <a:pPr marL="171450" lvl="0" indent="-171450" algn="just">
              <a:lnSpc>
                <a:spcPct val="107000"/>
              </a:lnSpc>
              <a:buFont typeface="Arial" panose="020B0604020202020204" pitchFamily="34" charset="0"/>
              <a:buChar char="•"/>
            </a:pPr>
            <a:r>
              <a:rPr lang="fr-FR" sz="1050" b="0" dirty="0">
                <a:latin typeface="Montserrat" panose="00000500000000000000" pitchFamily="2" charset="0"/>
                <a:ea typeface="Calibri" panose="020F0502020204030204" pitchFamily="34" charset="0"/>
                <a:cs typeface="Times New Roman" panose="02020603050405020304" pitchFamily="18" charset="0"/>
              </a:rPr>
              <a:t>Poste « participations (D2) », …… </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Aléas spécifiques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Les aléas pour le poste « subventions et participations » sont stables, en baisse, en hausse de +/-XX%, soit +/-XX k€ HT, s’établissant à … M€ HT. Cette évolution est liée à une augmentation, une baisse du poste XXXX, la nécessité de couvrir telle ou telle nouvelle dépense, etc… </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Optimisations identifiées</a:t>
            </a:r>
          </a:p>
          <a:p>
            <a:pPr lvl="0"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À N+1</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A terminaison</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lvl="0" algn="just">
              <a:lnSpc>
                <a:spcPct val="107000"/>
              </a:lnSpc>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68751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8.2 – Cessions</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82896" y="1249998"/>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Donner une vue d’ensemble sur les cessions réalisées et à intervenir.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Responsable de projet </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indent="-342900" algn="just">
              <a:lnSpc>
                <a:spcPct val="107000"/>
              </a:lnSpc>
              <a:buFontTx/>
              <a:buChar char="-"/>
            </a:pP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Un plan masse ‘légendé’, donnant en un coup d’œil pour chaque lot les éléments suivants : </a:t>
            </a:r>
          </a:p>
          <a:p>
            <a:pPr marL="1943100" lvl="3" indent="-342900" algn="just">
              <a:lnSpc>
                <a:spcPct val="107000"/>
              </a:lnSpc>
              <a:buFontTx/>
              <a:buChar char="-"/>
            </a:pPr>
            <a:r>
              <a:rPr lang="fr-FR" sz="1200" dirty="0">
                <a:solidFill>
                  <a:srgbClr val="EA515A"/>
                </a:solidFill>
                <a:latin typeface="Montserrat" panose="00000500000000000000" pitchFamily="2" charset="0"/>
                <a:cs typeface="Times New Roman" panose="02020603050405020304" pitchFamily="18" charset="0"/>
              </a:rPr>
              <a:t>Numéro / nom du l</a:t>
            </a:r>
            <a:r>
              <a:rPr lang="fr-FR" sz="1200" b="0" dirty="0">
                <a:solidFill>
                  <a:srgbClr val="EA515A"/>
                </a:solidFill>
                <a:latin typeface="Montserrat" panose="00000500000000000000" pitchFamily="2" charset="0"/>
                <a:cs typeface="Times New Roman" panose="02020603050405020304" pitchFamily="18" charset="0"/>
              </a:rPr>
              <a:t>ot </a:t>
            </a:r>
          </a:p>
          <a:p>
            <a:pPr marL="1943100" lvl="3" indent="-342900" algn="just">
              <a:lnSpc>
                <a:spcPct val="107000"/>
              </a:lnSpc>
              <a:buFontTx/>
              <a:buChar char="-"/>
            </a:pPr>
            <a:r>
              <a:rPr lang="fr-FR" sz="1200" b="0" dirty="0">
                <a:solidFill>
                  <a:srgbClr val="EA515A"/>
                </a:solidFill>
                <a:latin typeface="Montserrat" panose="00000500000000000000" pitchFamily="2" charset="0"/>
                <a:cs typeface="Times New Roman" panose="02020603050405020304" pitchFamily="18" charset="0"/>
              </a:rPr>
              <a:t>Un visuel du lot (si existant)</a:t>
            </a:r>
          </a:p>
          <a:p>
            <a:pPr marL="1943100" lvl="3" indent="-342900" algn="just">
              <a:lnSpc>
                <a:spcPct val="107000"/>
              </a:lnSpc>
              <a:buFontTx/>
              <a:buChar char="-"/>
            </a:pPr>
            <a:r>
              <a:rPr lang="fr-FR" sz="1200" b="0" dirty="0">
                <a:solidFill>
                  <a:srgbClr val="EA515A"/>
                </a:solidFill>
                <a:latin typeface="Montserrat" panose="00000500000000000000" pitchFamily="2" charset="0"/>
                <a:cs typeface="Times New Roman" panose="02020603050405020304" pitchFamily="18" charset="0"/>
              </a:rPr>
              <a:t>Surface programmée en m²SDP</a:t>
            </a:r>
          </a:p>
          <a:p>
            <a:pPr marL="1943100" lvl="3" indent="-342900" algn="just">
              <a:lnSpc>
                <a:spcPct val="107000"/>
              </a:lnSpc>
              <a:buFontTx/>
              <a:buChar char="-"/>
            </a:pPr>
            <a:r>
              <a:rPr lang="fr-FR" sz="1200" b="0" dirty="0">
                <a:solidFill>
                  <a:srgbClr val="EA515A"/>
                </a:solidFill>
                <a:latin typeface="Montserrat" panose="00000500000000000000" pitchFamily="2" charset="0"/>
                <a:cs typeface="Times New Roman" panose="02020603050405020304" pitchFamily="18" charset="0"/>
              </a:rPr>
              <a:t>Programme</a:t>
            </a:r>
          </a:p>
          <a:p>
            <a:pPr marL="2400300" lvl="4" indent="-342900">
              <a:lnSpc>
                <a:spcPct val="107000"/>
              </a:lnSpc>
            </a:pPr>
            <a:r>
              <a:rPr lang="fr-FR" sz="1000" dirty="0">
                <a:solidFill>
                  <a:schemeClr val="accent6">
                    <a:lumMod val="75000"/>
                  </a:schemeClr>
                </a:solidFill>
                <a:latin typeface="Montserrat" panose="00000500000000000000" pitchFamily="2" charset="0"/>
                <a:cs typeface="Times New Roman" panose="02020603050405020304" pitchFamily="18" charset="0"/>
              </a:rPr>
              <a:t>Logement</a:t>
            </a:r>
          </a:p>
          <a:p>
            <a:pPr marL="2400300" lvl="4" indent="-342900">
              <a:lnSpc>
                <a:spcPct val="107000"/>
              </a:lnSpc>
            </a:pPr>
            <a:r>
              <a:rPr lang="fr-FR" sz="1000" dirty="0">
                <a:solidFill>
                  <a:schemeClr val="accent6">
                    <a:lumMod val="75000"/>
                  </a:schemeClr>
                </a:solidFill>
                <a:latin typeface="Montserrat" panose="00000500000000000000" pitchFamily="2" charset="0"/>
                <a:cs typeface="Times New Roman" panose="02020603050405020304" pitchFamily="18" charset="0"/>
              </a:rPr>
              <a:t>Commerce pied d'immeuble</a:t>
            </a:r>
          </a:p>
          <a:p>
            <a:pPr marL="2400300" lvl="4" indent="-342900">
              <a:lnSpc>
                <a:spcPct val="107000"/>
              </a:lnSpc>
            </a:pPr>
            <a:r>
              <a:rPr lang="fr-FR" sz="1000" dirty="0">
                <a:solidFill>
                  <a:schemeClr val="accent6">
                    <a:lumMod val="75000"/>
                  </a:schemeClr>
                </a:solidFill>
                <a:latin typeface="Montserrat" panose="00000500000000000000" pitchFamily="2" charset="0"/>
                <a:cs typeface="Times New Roman" panose="02020603050405020304" pitchFamily="18" charset="0"/>
              </a:rPr>
              <a:t>Bureaux</a:t>
            </a:r>
          </a:p>
          <a:p>
            <a:pPr marL="2400300" lvl="4" indent="-342900">
              <a:lnSpc>
                <a:spcPct val="107000"/>
              </a:lnSpc>
            </a:pPr>
            <a:r>
              <a:rPr lang="fr-FR" sz="1000" dirty="0">
                <a:solidFill>
                  <a:schemeClr val="accent6">
                    <a:lumMod val="75000"/>
                  </a:schemeClr>
                </a:solidFill>
                <a:latin typeface="Montserrat" panose="00000500000000000000" pitchFamily="2" charset="0"/>
                <a:cs typeface="Times New Roman" panose="02020603050405020304" pitchFamily="18" charset="0"/>
              </a:rPr>
              <a:t>Commerce</a:t>
            </a:r>
          </a:p>
          <a:p>
            <a:pPr marL="2400300" lvl="4" indent="-342900">
              <a:lnSpc>
                <a:spcPct val="107000"/>
              </a:lnSpc>
            </a:pPr>
            <a:r>
              <a:rPr lang="fr-FR" sz="1000" dirty="0">
                <a:solidFill>
                  <a:schemeClr val="accent6">
                    <a:lumMod val="75000"/>
                  </a:schemeClr>
                </a:solidFill>
                <a:latin typeface="Montserrat" panose="00000500000000000000" pitchFamily="2" charset="0"/>
                <a:cs typeface="Times New Roman" panose="02020603050405020304" pitchFamily="18" charset="0"/>
              </a:rPr>
              <a:t>Activité</a:t>
            </a:r>
          </a:p>
          <a:p>
            <a:pPr marL="2400300" lvl="4" indent="-342900">
              <a:lnSpc>
                <a:spcPct val="107000"/>
              </a:lnSpc>
            </a:pPr>
            <a:r>
              <a:rPr lang="fr-FR" sz="1000" dirty="0">
                <a:solidFill>
                  <a:schemeClr val="accent6">
                    <a:lumMod val="75000"/>
                  </a:schemeClr>
                </a:solidFill>
                <a:latin typeface="Montserrat" panose="00000500000000000000" pitchFamily="2" charset="0"/>
                <a:cs typeface="Times New Roman" panose="02020603050405020304" pitchFamily="18" charset="0"/>
              </a:rPr>
              <a:t>Equipement</a:t>
            </a:r>
          </a:p>
          <a:p>
            <a:pPr marL="2400300" lvl="4" indent="-342900">
              <a:lnSpc>
                <a:spcPct val="107000"/>
              </a:lnSpc>
            </a:pPr>
            <a:r>
              <a:rPr lang="fr-FR" sz="1000" dirty="0">
                <a:solidFill>
                  <a:schemeClr val="accent6">
                    <a:lumMod val="75000"/>
                  </a:schemeClr>
                </a:solidFill>
                <a:latin typeface="Montserrat" panose="00000500000000000000" pitchFamily="2" charset="0"/>
                <a:cs typeface="Times New Roman" panose="02020603050405020304" pitchFamily="18" charset="0"/>
              </a:rPr>
              <a:t>Hôtel</a:t>
            </a:r>
          </a:p>
          <a:p>
            <a:pPr marL="1943100" lvl="3" indent="-342900" algn="just">
              <a:lnSpc>
                <a:spcPct val="107000"/>
              </a:lnSpc>
              <a:buFontTx/>
              <a:buChar char="-"/>
            </a:pPr>
            <a:r>
              <a:rPr lang="fr-FR" sz="1200" b="0" dirty="0">
                <a:solidFill>
                  <a:srgbClr val="EA515A"/>
                </a:solidFill>
                <a:latin typeface="Montserrat" panose="00000500000000000000" pitchFamily="2" charset="0"/>
                <a:cs typeface="Times New Roman" panose="02020603050405020304" pitchFamily="18" charset="0"/>
              </a:rPr>
              <a:t>Date de lancement commercial (ex : T2 2026 ou 10/04/2026)</a:t>
            </a:r>
          </a:p>
          <a:p>
            <a:pPr marL="1943100" lvl="3" indent="-342900" algn="just">
              <a:lnSpc>
                <a:spcPct val="107000"/>
              </a:lnSpc>
              <a:buFontTx/>
              <a:buChar char="-"/>
            </a:pPr>
            <a:r>
              <a:rPr lang="fr-FR" sz="1200" b="0" dirty="0">
                <a:solidFill>
                  <a:srgbClr val="EA515A"/>
                </a:solidFill>
                <a:latin typeface="Montserrat" panose="00000500000000000000" pitchFamily="2" charset="0"/>
                <a:cs typeface="Times New Roman" panose="02020603050405020304" pitchFamily="18" charset="0"/>
              </a:rPr>
              <a:t>Date de signature PSV (ex : T2 2026 ou 10/04/2026)</a:t>
            </a:r>
          </a:p>
          <a:p>
            <a:pPr marL="1943100" lvl="3" indent="-342900" algn="just">
              <a:lnSpc>
                <a:spcPct val="107000"/>
              </a:lnSpc>
              <a:buFontTx/>
              <a:buChar char="-"/>
            </a:pPr>
            <a:r>
              <a:rPr lang="fr-FR" sz="1200" b="0" dirty="0">
                <a:solidFill>
                  <a:srgbClr val="EA515A"/>
                </a:solidFill>
                <a:latin typeface="Montserrat" panose="00000500000000000000" pitchFamily="2" charset="0"/>
                <a:cs typeface="Times New Roman" panose="02020603050405020304" pitchFamily="18" charset="0"/>
              </a:rPr>
              <a:t>Date d’AAV (ex : T2 2026 ou 10/04/2026)</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145</a:t>
            </a:fld>
            <a:endParaRPr lang="fr-FR">
              <a:solidFill>
                <a:schemeClr val="bg1">
                  <a:lumMod val="65000"/>
                </a:schemeClr>
              </a:solidFill>
            </a:endParaRPr>
          </a:p>
        </p:txBody>
      </p:sp>
    </p:spTree>
    <p:extLst>
      <p:ext uri="{BB962C8B-B14F-4D97-AF65-F5344CB8AC3E}">
        <p14:creationId xmlns:p14="http://schemas.microsoft.com/office/powerpoint/2010/main" val="365701019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35F45-70D7-B6C4-9AF2-99B6819E11B0}"/>
            </a:ext>
          </a:extLst>
        </p:cNvPr>
        <p:cNvGrpSpPr/>
        <p:nvPr/>
      </p:nvGrpSpPr>
      <p:grpSpPr>
        <a:xfrm>
          <a:off x="0" y="0"/>
          <a:ext cx="0" cy="0"/>
          <a:chOff x="0" y="0"/>
          <a:chExt cx="0" cy="0"/>
        </a:xfrm>
      </p:grpSpPr>
      <mc:AlternateContent xmlns:mc="http://schemas.openxmlformats.org/markup-compatibility/2006" xmlns:we="http://schemas.microsoft.com/office/webextensions/webextension/2010/11" xmlns:pca="http://schemas.microsoft.com/office/powerpoint/2013/contentapp">
        <mc:Choice Requires="we pca">
          <p:graphicFrame>
            <p:nvGraphicFramePr>
              <p:cNvPr id="9" name="Complément 8">
                <a:extLst>
                  <a:ext uri="{FF2B5EF4-FFF2-40B4-BE49-F238E27FC236}">
                    <a16:creationId xmlns:a16="http://schemas.microsoft.com/office/drawing/2014/main" id="{D9BCC133-B1B9-8553-AF5D-99234840E049}"/>
                  </a:ext>
                </a:extLst>
              </p:cNvPr>
              <p:cNvGraphicFramePr>
                <a:graphicFrameLocks noGrp="1"/>
              </p:cNvGraphicFramePr>
              <p:nvPr/>
            </p:nvGraphicFramePr>
            <p:xfrm>
              <a:off x="0" y="0"/>
              <a:ext cx="12192000" cy="6858000"/>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9" name="Complément 8">
                <a:extLst>
                  <a:ext uri="{FF2B5EF4-FFF2-40B4-BE49-F238E27FC236}">
                    <a16:creationId xmlns:a16="http://schemas.microsoft.com/office/drawing/2014/main" id="{D9BCC133-B1B9-8553-AF5D-99234840E049}"/>
                  </a:ext>
                </a:extLst>
              </p:cNvPr>
              <p:cNvPicPr>
                <a:picLocks noGrp="1" noRot="1" noChangeAspect="1" noMove="1" noResize="1" noEditPoints="1" noAdjustHandles="1" noChangeArrowheads="1" noChangeShapeType="1"/>
              </p:cNvPicPr>
              <p:nvPr/>
            </p:nvPicPr>
            <p:blipFill>
              <a:blip r:embed="rId4"/>
              <a:stretch>
                <a:fillRect/>
              </a:stretch>
            </p:blipFill>
            <p:spPr>
              <a:xfrm>
                <a:off x="0" y="0"/>
                <a:ext cx="12192000" cy="6858000"/>
              </a:xfrm>
              <a:prstGeom prst="rect">
                <a:avLst/>
              </a:prstGeom>
            </p:spPr>
          </p:pic>
        </mc:Fallback>
      </mc:AlternateContent>
    </p:spTree>
    <p:extLst>
      <p:ext uri="{BB962C8B-B14F-4D97-AF65-F5344CB8AC3E}">
        <p14:creationId xmlns:p14="http://schemas.microsoft.com/office/powerpoint/2010/main" val="261000136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288325" y="134595"/>
            <a:ext cx="10972800" cy="540908"/>
          </a:xfrm>
        </p:spPr>
        <p:txBody>
          <a:bodyPr>
            <a:normAutofit fontScale="90000"/>
          </a:bodyPr>
          <a:lstStyle/>
          <a:p>
            <a:pPr algn="l"/>
            <a:r>
              <a:rPr lang="fr-FR" sz="3200" dirty="0"/>
              <a:t>Slide 8.2 – Cessions</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147</a:t>
            </a:fld>
            <a:endParaRPr lang="fr-FR">
              <a:solidFill>
                <a:schemeClr val="bg1">
                  <a:lumMod val="65000"/>
                </a:schemeClr>
              </a:solidFill>
            </a:endParaRPr>
          </a:p>
        </p:txBody>
      </p:sp>
      <p:pic>
        <p:nvPicPr>
          <p:cNvPr id="9" name="Image 8">
            <a:extLst>
              <a:ext uri="{FF2B5EF4-FFF2-40B4-BE49-F238E27FC236}">
                <a16:creationId xmlns:a16="http://schemas.microsoft.com/office/drawing/2014/main" id="{1DEE7F71-AD83-0BC7-E589-B9473C1F6CD5}"/>
              </a:ext>
            </a:extLst>
          </p:cNvPr>
          <p:cNvPicPr>
            <a:picLocks noChangeAspect="1"/>
          </p:cNvPicPr>
          <p:nvPr/>
        </p:nvPicPr>
        <p:blipFill>
          <a:blip r:embed="rId2"/>
          <a:stretch>
            <a:fillRect/>
          </a:stretch>
        </p:blipFill>
        <p:spPr>
          <a:xfrm>
            <a:off x="1759763" y="675503"/>
            <a:ext cx="8672473" cy="6182497"/>
          </a:xfrm>
          <a:prstGeom prst="rect">
            <a:avLst/>
          </a:prstGeom>
        </p:spPr>
      </p:pic>
    </p:spTree>
    <p:extLst>
      <p:ext uri="{BB962C8B-B14F-4D97-AF65-F5344CB8AC3E}">
        <p14:creationId xmlns:p14="http://schemas.microsoft.com/office/powerpoint/2010/main" val="198809186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1"/>
            <a:ext cx="11582400" cy="578498"/>
          </a:xfrm>
        </p:spPr>
        <p:txBody>
          <a:bodyPr>
            <a:normAutofit fontScale="90000"/>
          </a:bodyPr>
          <a:lstStyle/>
          <a:p>
            <a:pPr algn="l"/>
            <a:r>
              <a:rPr lang="fr-FR" sz="3200"/>
              <a:t>8.2.1. Evolutions à terminaison - Cessions </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148</a:t>
            </a:fld>
            <a:endParaRPr lang="fr-FR">
              <a:solidFill>
                <a:schemeClr val="bg1">
                  <a:lumMod val="65000"/>
                </a:schemeClr>
              </a:solidFill>
            </a:endParaRPr>
          </a:p>
        </p:txBody>
      </p:sp>
      <p:sp>
        <p:nvSpPr>
          <p:cNvPr id="6" name="Titre 1">
            <a:extLst>
              <a:ext uri="{FF2B5EF4-FFF2-40B4-BE49-F238E27FC236}">
                <a16:creationId xmlns:a16="http://schemas.microsoft.com/office/drawing/2014/main" id="{3C550214-8A48-41C9-AE7F-44F0ECFF79EF}"/>
              </a:ext>
            </a:extLst>
          </p:cNvPr>
          <p:cNvSpPr txBox="1">
            <a:spLocks/>
          </p:cNvSpPr>
          <p:nvPr/>
        </p:nvSpPr>
        <p:spPr>
          <a:xfrm>
            <a:off x="7789250"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pic>
        <p:nvPicPr>
          <p:cNvPr id="17410" name="Image 10">
            <a:extLst>
              <a:ext uri="{FF2B5EF4-FFF2-40B4-BE49-F238E27FC236}">
                <a16:creationId xmlns:a16="http://schemas.microsoft.com/office/drawing/2014/main" id="{F16730DC-551D-048E-6DFF-A6D218627C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656" y="733291"/>
            <a:ext cx="831532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ZoneTexte 6">
            <a:extLst>
              <a:ext uri="{FF2B5EF4-FFF2-40B4-BE49-F238E27FC236}">
                <a16:creationId xmlns:a16="http://schemas.microsoft.com/office/drawing/2014/main" id="{FF7EEB84-5771-097C-3678-69DCCB5F4A83}"/>
              </a:ext>
            </a:extLst>
          </p:cNvPr>
          <p:cNvSpPr txBox="1"/>
          <p:nvPr/>
        </p:nvSpPr>
        <p:spPr>
          <a:xfrm>
            <a:off x="8649872" y="2216959"/>
            <a:ext cx="1847850" cy="230832"/>
          </a:xfrm>
          <a:prstGeom prst="rect">
            <a:avLst/>
          </a:prstGeom>
          <a:noFill/>
        </p:spPr>
        <p:txBody>
          <a:bodyPr wrap="square" rtlCol="0">
            <a:spAutoFit/>
          </a:bodyPr>
          <a:lstStyle/>
          <a:p>
            <a:r>
              <a:rPr lang="fr-FR" sz="900" b="1" i="1">
                <a:latin typeface="Montserrat" panose="00000500000000000000" pitchFamily="2" charset="0"/>
              </a:rPr>
              <a:t>Sortie GO7</a:t>
            </a:r>
          </a:p>
        </p:txBody>
      </p:sp>
      <p:sp>
        <p:nvSpPr>
          <p:cNvPr id="3" name="Espace réservé du contenu 2">
            <a:extLst>
              <a:ext uri="{FF2B5EF4-FFF2-40B4-BE49-F238E27FC236}">
                <a16:creationId xmlns:a16="http://schemas.microsoft.com/office/drawing/2014/main" id="{95A9A587-928B-EF52-E280-EBD6082227F2}"/>
              </a:ext>
            </a:extLst>
          </p:cNvPr>
          <p:cNvSpPr>
            <a:spLocks noGrp="1"/>
          </p:cNvSpPr>
          <p:nvPr>
            <p:ph idx="1"/>
          </p:nvPr>
        </p:nvSpPr>
        <p:spPr>
          <a:xfrm>
            <a:off x="182380" y="2534464"/>
            <a:ext cx="11887200" cy="3405136"/>
          </a:xfrm>
        </p:spPr>
        <p:txBody>
          <a:bodyPr anchor="t" anchorCtr="0">
            <a:normAutofit lnSpcReduction="10000"/>
          </a:bodyPr>
          <a:lstStyle/>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Principales évolutions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 poste </a:t>
            </a:r>
            <a:r>
              <a:rPr lang="fr-FR" sz="1200" b="0" dirty="0">
                <a:solidFill>
                  <a:schemeClr val="accent3">
                    <a:lumMod val="75000"/>
                  </a:schemeClr>
                </a:solidFill>
                <a:latin typeface="Montserrat" panose="00000500000000000000" pitchFamily="2" charset="0"/>
                <a:ea typeface="Calibri" panose="020F0502020204030204" pitchFamily="34" charset="0"/>
                <a:cs typeface="Times New Roman" panose="02020603050405020304" pitchFamily="18" charset="0"/>
              </a:rPr>
              <a:t>de recettes </a:t>
            </a:r>
            <a:r>
              <a:rPr lang="fr-FR" sz="1200" b="0" dirty="0">
                <a:latin typeface="Montserrat" panose="00000500000000000000" pitchFamily="2" charset="0"/>
                <a:ea typeface="Calibri" panose="020F0502020204030204" pitchFamily="34" charset="0"/>
                <a:cs typeface="Times New Roman" panose="02020603050405020304" pitchFamily="18" charset="0"/>
              </a:rPr>
              <a:t>« cessions (B) » est inchangé, en baisse, en hausse (éventuellement légère, forte) de +/-XX%, soit +/-XX k€ HT, s’établissant à … M€ HT. Cette évolution est due à une augmentation, une baisse du poste XXXX. Dans le détail, concernant les sous-postes : </a:t>
            </a:r>
          </a:p>
          <a:p>
            <a:pPr marL="171450" lvl="0" indent="-171450" algn="just">
              <a:lnSpc>
                <a:spcPct val="107000"/>
              </a:lnSpc>
              <a:buFont typeface="Arial" panose="020B0604020202020204" pitchFamily="34" charset="0"/>
              <a:buChar char="•"/>
            </a:pPr>
            <a:r>
              <a:rPr lang="fr-FR" sz="1050" b="0" dirty="0">
                <a:latin typeface="Montserrat" panose="00000500000000000000" pitchFamily="2" charset="0"/>
                <a:ea typeface="Calibri" panose="020F0502020204030204" pitchFamily="34" charset="0"/>
                <a:cs typeface="Times New Roman" panose="02020603050405020304" pitchFamily="18" charset="0"/>
              </a:rPr>
              <a:t>poste B1 (logements), …..</a:t>
            </a:r>
          </a:p>
          <a:p>
            <a:pPr marL="171450" indent="-171450" algn="just">
              <a:lnSpc>
                <a:spcPct val="107000"/>
              </a:lnSpc>
              <a:buFont typeface="Arial" panose="020B0604020202020204" pitchFamily="34" charset="0"/>
              <a:buChar char="•"/>
            </a:pPr>
            <a:r>
              <a:rPr lang="fr-FR" sz="1050" b="0" dirty="0">
                <a:latin typeface="Montserrat" panose="00000500000000000000" pitchFamily="2" charset="0"/>
                <a:ea typeface="Calibri" panose="020F0502020204030204" pitchFamily="34" charset="0"/>
                <a:cs typeface="Times New Roman" panose="02020603050405020304" pitchFamily="18" charset="0"/>
              </a:rPr>
              <a:t>poste B2 (tertiaire), …..</a:t>
            </a:r>
          </a:p>
          <a:p>
            <a:pPr marL="171450" indent="-171450" algn="just">
              <a:lnSpc>
                <a:spcPct val="117000"/>
              </a:lnSpc>
              <a:buFont typeface="Arial" panose="020B0604020202020204" pitchFamily="34" charset="0"/>
              <a:buChar char="•"/>
            </a:pPr>
            <a:r>
              <a:rPr lang="fr-FR" sz="1050" b="0" dirty="0">
                <a:latin typeface="Montserrat" panose="00000500000000000000" pitchFamily="2" charset="0"/>
                <a:cs typeface="Times New Roman" panose="02020603050405020304" pitchFamily="18" charset="0"/>
              </a:rPr>
              <a:t>poste B3 (autres cessions), …..</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Aléas spécifiques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Les aléas pour le poste « cessions » sont stables, en baisse, en hausse de +/-XX%, soit +/-XX k€ HT, s’établissant à … M€ HT. Cette évolution est liée à une augmentation du poste YYYY, une baisse du poste XXXX, la nécessité de couvrir telle ou telle nouvelle dépense, etc… </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Optimisations identifiées</a:t>
            </a:r>
          </a:p>
          <a:p>
            <a:pPr lvl="0"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À N+1</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A terminaison</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lvl="0" algn="just">
              <a:lnSpc>
                <a:spcPct val="107000"/>
              </a:lnSpc>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3313274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82896" y="1249998"/>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Donner une vue d’ensemble des projets en </a:t>
            </a:r>
            <a:r>
              <a:rPr lang="fr-FR" sz="1600" b="0" dirty="0" err="1">
                <a:latin typeface="Montserrat" panose="00000500000000000000" pitchFamily="2" charset="0"/>
                <a:ea typeface="Calibri" panose="020F0502020204030204" pitchFamily="34" charset="0"/>
                <a:cs typeface="Times New Roman" panose="02020603050405020304" pitchFamily="18" charset="0"/>
              </a:rPr>
              <a:t>copromotion</a:t>
            </a:r>
            <a:r>
              <a:rPr lang="fr-FR" sz="1600" b="0" dirty="0">
                <a:latin typeface="Montserrat" panose="00000500000000000000" pitchFamily="2" charset="0"/>
                <a:ea typeface="Calibri" panose="020F0502020204030204" pitchFamily="34" charset="0"/>
                <a:cs typeface="Times New Roman" panose="02020603050405020304" pitchFamily="18" charset="0"/>
              </a:rPr>
              <a:t>, réalisés et à intervenir.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Responsable de projet </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 </a:t>
            </a:r>
            <a:r>
              <a:rPr lang="fr-FR" sz="1600" b="0" dirty="0">
                <a:latin typeface="Montserrat" panose="00000500000000000000" pitchFamily="2" charset="0"/>
                <a:ea typeface="Calibri" panose="020F0502020204030204" pitchFamily="34" charset="0"/>
                <a:cs typeface="Times New Roman" panose="02020603050405020304" pitchFamily="18" charset="0"/>
              </a:rPr>
              <a:t>Pour chaque opération en </a:t>
            </a:r>
            <a:r>
              <a:rPr lang="fr-FR" sz="1600" b="0" dirty="0" err="1">
                <a:latin typeface="Montserrat" panose="00000500000000000000" pitchFamily="2" charset="0"/>
                <a:ea typeface="Calibri" panose="020F0502020204030204" pitchFamily="34" charset="0"/>
                <a:cs typeface="Times New Roman" panose="02020603050405020304" pitchFamily="18" charset="0"/>
              </a:rPr>
              <a:t>copromotion</a:t>
            </a:r>
            <a:r>
              <a:rPr lang="fr-FR" sz="1600" b="0" dirty="0">
                <a:latin typeface="Montserrat" panose="00000500000000000000" pitchFamily="2" charset="0"/>
                <a:ea typeface="Calibri" panose="020F0502020204030204" pitchFamily="34" charset="0"/>
                <a:cs typeface="Times New Roman" panose="02020603050405020304" pitchFamily="18" charset="0"/>
              </a:rPr>
              <a:t>, synthétiser les éléments suivants : </a:t>
            </a:r>
          </a:p>
          <a:p>
            <a:pPr lvl="0" algn="just">
              <a:lnSpc>
                <a:spcPct val="107000"/>
              </a:lnSpc>
            </a:pPr>
            <a:endParaRPr lang="fr-FR" sz="900" dirty="0">
              <a:solidFill>
                <a:schemeClr val="tx1"/>
              </a:solidFill>
              <a:latin typeface="Montserrat" panose="00000500000000000000" pitchFamily="2" charset="0"/>
              <a:cs typeface="Times New Roman" panose="02020603050405020304" pitchFamily="18" charset="0"/>
            </a:endParaRPr>
          </a:p>
          <a:p>
            <a:pPr marL="414338" lvl="2" indent="-146050" algn="just">
              <a:spcBef>
                <a:spcPts val="0"/>
              </a:spcBef>
              <a:buFontTx/>
              <a:buChar char="-"/>
            </a:pPr>
            <a:r>
              <a:rPr lang="fr-FR" sz="1000" dirty="0">
                <a:solidFill>
                  <a:schemeClr val="tx1"/>
                </a:solidFill>
                <a:latin typeface="Montserrat" panose="00000500000000000000" pitchFamily="2" charset="0"/>
                <a:cs typeface="Times New Roman" panose="02020603050405020304" pitchFamily="18" charset="0"/>
              </a:rPr>
              <a:t>Numéro / Nom du lot / Nom SCCV / </a:t>
            </a:r>
            <a:r>
              <a:rPr lang="fr-FR" sz="1000" b="0" dirty="0">
                <a:solidFill>
                  <a:schemeClr val="tx1"/>
                </a:solidFill>
                <a:latin typeface="Montserrat" panose="00000500000000000000" pitchFamily="2" charset="0"/>
                <a:cs typeface="Times New Roman" panose="02020603050405020304" pitchFamily="18" charset="0"/>
              </a:rPr>
              <a:t>Nom partenaire </a:t>
            </a:r>
          </a:p>
          <a:p>
            <a:pPr marL="414338" lvl="2" indent="-146050" algn="just">
              <a:spcBef>
                <a:spcPts val="0"/>
              </a:spcBef>
              <a:buFontTx/>
              <a:buChar char="-"/>
            </a:pPr>
            <a:r>
              <a:rPr lang="fr-FR" sz="1000" dirty="0">
                <a:solidFill>
                  <a:schemeClr val="tx1"/>
                </a:solidFill>
                <a:latin typeface="Montserrat" panose="00000500000000000000" pitchFamily="2" charset="0"/>
                <a:cs typeface="Times New Roman" panose="02020603050405020304" pitchFamily="18" charset="0"/>
              </a:rPr>
              <a:t>Part GPA dans capital SCCV [%]</a:t>
            </a:r>
            <a:endParaRPr lang="fr-FR" sz="1000" b="0" dirty="0">
              <a:solidFill>
                <a:schemeClr val="tx1"/>
              </a:solidFill>
              <a:latin typeface="Montserrat" panose="00000500000000000000" pitchFamily="2" charset="0"/>
              <a:cs typeface="Times New Roman" panose="02020603050405020304" pitchFamily="18" charset="0"/>
            </a:endParaRPr>
          </a:p>
          <a:p>
            <a:pPr marL="414338" lvl="2" indent="-146050" algn="just">
              <a:spcBef>
                <a:spcPts val="0"/>
              </a:spcBef>
              <a:buFontTx/>
              <a:buChar char="-"/>
            </a:pPr>
            <a:r>
              <a:rPr lang="fr-FR" sz="1000" b="0" dirty="0">
                <a:solidFill>
                  <a:schemeClr val="tx1"/>
                </a:solidFill>
                <a:latin typeface="Montserrat" panose="00000500000000000000" pitchFamily="2" charset="0"/>
                <a:cs typeface="Times New Roman" panose="02020603050405020304" pitchFamily="18" charset="0"/>
              </a:rPr>
              <a:t>Un visuel du lot (si existant)</a:t>
            </a:r>
          </a:p>
          <a:p>
            <a:pPr marL="414338" lvl="2" indent="-146050" algn="just">
              <a:spcBef>
                <a:spcPts val="0"/>
              </a:spcBef>
              <a:buFontTx/>
              <a:buChar char="-"/>
            </a:pPr>
            <a:r>
              <a:rPr lang="fr-FR" sz="1000" b="0" dirty="0">
                <a:solidFill>
                  <a:schemeClr val="tx1"/>
                </a:solidFill>
                <a:latin typeface="Montserrat" panose="00000500000000000000" pitchFamily="2" charset="0"/>
                <a:cs typeface="Times New Roman" panose="02020603050405020304" pitchFamily="18" charset="0"/>
              </a:rPr>
              <a:t>Surface programmée en m²SDP</a:t>
            </a:r>
          </a:p>
          <a:p>
            <a:pPr marL="414338" lvl="2" indent="-146050" algn="just">
              <a:spcBef>
                <a:spcPts val="0"/>
              </a:spcBef>
              <a:buFontTx/>
              <a:buChar char="-"/>
            </a:pPr>
            <a:r>
              <a:rPr lang="fr-FR" sz="1000" b="0" dirty="0">
                <a:solidFill>
                  <a:schemeClr val="tx1"/>
                </a:solidFill>
                <a:latin typeface="Montserrat" panose="00000500000000000000" pitchFamily="2" charset="0"/>
                <a:cs typeface="Times New Roman" panose="02020603050405020304" pitchFamily="18" charset="0"/>
              </a:rPr>
              <a:t>Programme</a:t>
            </a:r>
          </a:p>
          <a:p>
            <a:pPr marL="871538" lvl="4" indent="-146050">
              <a:spcBef>
                <a:spcPts val="0"/>
              </a:spcBef>
            </a:pPr>
            <a:r>
              <a:rPr lang="fr-FR" sz="800" dirty="0">
                <a:solidFill>
                  <a:schemeClr val="tx1"/>
                </a:solidFill>
                <a:latin typeface="Montserrat" panose="00000500000000000000" pitchFamily="2" charset="0"/>
                <a:cs typeface="Times New Roman" panose="02020603050405020304" pitchFamily="18" charset="0"/>
              </a:rPr>
              <a:t>Logement</a:t>
            </a:r>
          </a:p>
          <a:p>
            <a:pPr marL="871538" lvl="4" indent="-146050">
              <a:spcBef>
                <a:spcPts val="0"/>
              </a:spcBef>
            </a:pPr>
            <a:r>
              <a:rPr lang="fr-FR" sz="800" dirty="0">
                <a:solidFill>
                  <a:schemeClr val="tx1"/>
                </a:solidFill>
                <a:latin typeface="Montserrat" panose="00000500000000000000" pitchFamily="2" charset="0"/>
                <a:cs typeface="Times New Roman" panose="02020603050405020304" pitchFamily="18" charset="0"/>
              </a:rPr>
              <a:t>Commerce pied d'immeuble</a:t>
            </a:r>
          </a:p>
          <a:p>
            <a:pPr marL="871538" lvl="4" indent="-146050">
              <a:spcBef>
                <a:spcPts val="0"/>
              </a:spcBef>
            </a:pPr>
            <a:r>
              <a:rPr lang="fr-FR" sz="800" dirty="0">
                <a:solidFill>
                  <a:schemeClr val="tx1"/>
                </a:solidFill>
                <a:latin typeface="Montserrat" panose="00000500000000000000" pitchFamily="2" charset="0"/>
                <a:cs typeface="Times New Roman" panose="02020603050405020304" pitchFamily="18" charset="0"/>
              </a:rPr>
              <a:t>Bureaux</a:t>
            </a:r>
          </a:p>
          <a:p>
            <a:pPr marL="871538" lvl="4" indent="-146050">
              <a:spcBef>
                <a:spcPts val="0"/>
              </a:spcBef>
            </a:pPr>
            <a:r>
              <a:rPr lang="fr-FR" sz="800" dirty="0">
                <a:solidFill>
                  <a:schemeClr val="tx1"/>
                </a:solidFill>
                <a:latin typeface="Montserrat" panose="00000500000000000000" pitchFamily="2" charset="0"/>
                <a:cs typeface="Times New Roman" panose="02020603050405020304" pitchFamily="18" charset="0"/>
              </a:rPr>
              <a:t>Commerce</a:t>
            </a:r>
          </a:p>
          <a:p>
            <a:pPr marL="871538" lvl="4" indent="-146050">
              <a:spcBef>
                <a:spcPts val="0"/>
              </a:spcBef>
            </a:pPr>
            <a:r>
              <a:rPr lang="fr-FR" sz="800" dirty="0">
                <a:solidFill>
                  <a:schemeClr val="tx1"/>
                </a:solidFill>
                <a:latin typeface="Montserrat" panose="00000500000000000000" pitchFamily="2" charset="0"/>
                <a:cs typeface="Times New Roman" panose="02020603050405020304" pitchFamily="18" charset="0"/>
              </a:rPr>
              <a:t>Activité</a:t>
            </a:r>
          </a:p>
          <a:p>
            <a:pPr marL="871538" lvl="4" indent="-146050">
              <a:spcBef>
                <a:spcPts val="0"/>
              </a:spcBef>
            </a:pPr>
            <a:r>
              <a:rPr lang="fr-FR" sz="800" dirty="0">
                <a:solidFill>
                  <a:schemeClr val="tx1"/>
                </a:solidFill>
                <a:latin typeface="Montserrat" panose="00000500000000000000" pitchFamily="2" charset="0"/>
                <a:cs typeface="Times New Roman" panose="02020603050405020304" pitchFamily="18" charset="0"/>
              </a:rPr>
              <a:t>Equipement</a:t>
            </a:r>
          </a:p>
          <a:p>
            <a:pPr marL="871538" lvl="4" indent="-146050">
              <a:spcBef>
                <a:spcPts val="0"/>
              </a:spcBef>
            </a:pPr>
            <a:r>
              <a:rPr lang="fr-FR" sz="800" dirty="0">
                <a:solidFill>
                  <a:schemeClr val="tx1"/>
                </a:solidFill>
                <a:latin typeface="Montserrat" panose="00000500000000000000" pitchFamily="2" charset="0"/>
                <a:cs typeface="Times New Roman" panose="02020603050405020304" pitchFamily="18" charset="0"/>
              </a:rPr>
              <a:t>Hôtel</a:t>
            </a:r>
          </a:p>
          <a:p>
            <a:pPr marL="414338" lvl="2" indent="-146050" algn="just">
              <a:spcBef>
                <a:spcPts val="0"/>
              </a:spcBef>
              <a:buFontTx/>
              <a:buChar char="-"/>
            </a:pPr>
            <a:r>
              <a:rPr lang="fr-FR" sz="1000" b="0" dirty="0">
                <a:solidFill>
                  <a:schemeClr val="tx1"/>
                </a:solidFill>
                <a:latin typeface="Montserrat" panose="00000500000000000000" pitchFamily="2" charset="0"/>
                <a:cs typeface="Times New Roman" panose="02020603050405020304" pitchFamily="18" charset="0"/>
              </a:rPr>
              <a:t>CA / prix de revient / résultat [€ HT]</a:t>
            </a:r>
          </a:p>
          <a:p>
            <a:pPr marL="414338" lvl="2" indent="-146050" algn="just">
              <a:spcBef>
                <a:spcPts val="0"/>
              </a:spcBef>
              <a:buFontTx/>
              <a:buChar char="-"/>
            </a:pPr>
            <a:r>
              <a:rPr lang="fr-FR" sz="1000" dirty="0">
                <a:solidFill>
                  <a:schemeClr val="tx1"/>
                </a:solidFill>
                <a:latin typeface="Montserrat" panose="00000500000000000000" pitchFamily="2" charset="0"/>
                <a:cs typeface="Times New Roman" panose="02020603050405020304" pitchFamily="18" charset="0"/>
              </a:rPr>
              <a:t>Taux de marge sur CA [%]</a:t>
            </a:r>
          </a:p>
          <a:p>
            <a:pPr marL="414338" lvl="2" indent="-146050" algn="just">
              <a:spcBef>
                <a:spcPts val="0"/>
              </a:spcBef>
              <a:buFontTx/>
              <a:buChar char="-"/>
            </a:pPr>
            <a:r>
              <a:rPr lang="fr-FR" sz="1000" b="0" dirty="0">
                <a:solidFill>
                  <a:schemeClr val="tx1"/>
                </a:solidFill>
                <a:latin typeface="Montserrat" panose="00000500000000000000" pitchFamily="2" charset="0"/>
                <a:cs typeface="Times New Roman" panose="02020603050405020304" pitchFamily="18" charset="0"/>
              </a:rPr>
              <a:t>Honoraires de gestion GPA [€ HT]</a:t>
            </a:r>
          </a:p>
          <a:p>
            <a:pPr marL="414338" lvl="2" indent="-146050" algn="just">
              <a:spcBef>
                <a:spcPts val="0"/>
              </a:spcBef>
              <a:buFontTx/>
              <a:buChar char="-"/>
            </a:pPr>
            <a:r>
              <a:rPr lang="fr-FR" sz="1000" dirty="0">
                <a:solidFill>
                  <a:schemeClr val="tx1"/>
                </a:solidFill>
                <a:latin typeface="Montserrat" panose="00000500000000000000" pitchFamily="2" charset="0"/>
                <a:cs typeface="Times New Roman" panose="02020603050405020304" pitchFamily="18" charset="0"/>
              </a:rPr>
              <a:t>Dividende pour GPA [€ HT]</a:t>
            </a:r>
            <a:endParaRPr lang="fr-FR" sz="1000" b="0" dirty="0">
              <a:solidFill>
                <a:schemeClr val="tx1"/>
              </a:solidFill>
              <a:latin typeface="Montserrat" panose="00000500000000000000" pitchFamily="2" charset="0"/>
              <a:cs typeface="Times New Roman" panose="02020603050405020304" pitchFamily="18" charset="0"/>
            </a:endParaRPr>
          </a:p>
          <a:p>
            <a:pPr marL="414338" lvl="2" indent="-146050" algn="just">
              <a:spcBef>
                <a:spcPts val="0"/>
              </a:spcBef>
              <a:buFontTx/>
              <a:buChar char="-"/>
            </a:pPr>
            <a:r>
              <a:rPr lang="fr-FR" sz="1000" b="0" dirty="0">
                <a:solidFill>
                  <a:schemeClr val="tx1"/>
                </a:solidFill>
                <a:latin typeface="Montserrat" panose="00000500000000000000" pitchFamily="2" charset="0"/>
                <a:cs typeface="Times New Roman" panose="02020603050405020304" pitchFamily="18" charset="0"/>
              </a:rPr>
              <a:t>Date d’approbation en </a:t>
            </a:r>
            <a:r>
              <a:rPr lang="fr-FR" sz="1000" dirty="0">
                <a:solidFill>
                  <a:schemeClr val="tx1"/>
                </a:solidFill>
                <a:latin typeface="Montserrat" panose="00000500000000000000" pitchFamily="2" charset="0"/>
                <a:cs typeface="Times New Roman" panose="02020603050405020304" pitchFamily="18" charset="0"/>
              </a:rPr>
              <a:t>C</a:t>
            </a:r>
            <a:r>
              <a:rPr lang="fr-FR" sz="1000" b="0" dirty="0">
                <a:solidFill>
                  <a:schemeClr val="tx1"/>
                </a:solidFill>
                <a:latin typeface="Montserrat" panose="00000500000000000000" pitchFamily="2" charset="0"/>
                <a:cs typeface="Times New Roman" panose="02020603050405020304" pitchFamily="18" charset="0"/>
              </a:rPr>
              <a:t>onseil d’Administration (ex : T2 2026 ou 10/04/2026)</a:t>
            </a:r>
          </a:p>
          <a:p>
            <a:pPr marL="414338" lvl="2" indent="-146050" algn="just">
              <a:spcBef>
                <a:spcPts val="0"/>
              </a:spcBef>
              <a:buFontTx/>
              <a:buChar char="-"/>
            </a:pPr>
            <a:r>
              <a:rPr lang="fr-FR" sz="1000" b="0" dirty="0">
                <a:solidFill>
                  <a:schemeClr val="tx1"/>
                </a:solidFill>
                <a:latin typeface="Montserrat" panose="00000500000000000000" pitchFamily="2" charset="0"/>
                <a:cs typeface="Times New Roman" panose="02020603050405020304" pitchFamily="18" charset="0"/>
              </a:rPr>
              <a:t>Date de cr</a:t>
            </a:r>
            <a:r>
              <a:rPr lang="fr-FR" sz="1000" dirty="0">
                <a:solidFill>
                  <a:schemeClr val="tx1"/>
                </a:solidFill>
                <a:latin typeface="Montserrat" panose="00000500000000000000" pitchFamily="2" charset="0"/>
                <a:cs typeface="Times New Roman" panose="02020603050405020304" pitchFamily="18" charset="0"/>
              </a:rPr>
              <a:t>éation de la SCCV </a:t>
            </a:r>
            <a:r>
              <a:rPr lang="fr-FR" sz="1000" b="0" dirty="0">
                <a:solidFill>
                  <a:schemeClr val="tx1"/>
                </a:solidFill>
                <a:latin typeface="Montserrat" panose="00000500000000000000" pitchFamily="2" charset="0"/>
                <a:cs typeface="Times New Roman" panose="02020603050405020304" pitchFamily="18" charset="0"/>
              </a:rPr>
              <a:t>(ex : T2 2026 ou 10/04/2026)</a:t>
            </a:r>
          </a:p>
          <a:p>
            <a:pPr marL="414338" lvl="2" indent="-146050" algn="just">
              <a:spcBef>
                <a:spcPts val="0"/>
              </a:spcBef>
              <a:buFontTx/>
              <a:buChar char="-"/>
            </a:pPr>
            <a:r>
              <a:rPr lang="fr-FR" sz="1000" dirty="0">
                <a:solidFill>
                  <a:schemeClr val="tx1"/>
                </a:solidFill>
                <a:latin typeface="Montserrat" panose="00000500000000000000" pitchFamily="2" charset="0"/>
                <a:cs typeface="Times New Roman" panose="02020603050405020304" pitchFamily="18" charset="0"/>
              </a:rPr>
              <a:t>Date de dépôt PC </a:t>
            </a:r>
            <a:r>
              <a:rPr lang="fr-FR" sz="1000" b="0" dirty="0">
                <a:solidFill>
                  <a:schemeClr val="tx1"/>
                </a:solidFill>
                <a:latin typeface="Montserrat" panose="00000500000000000000" pitchFamily="2" charset="0"/>
                <a:cs typeface="Times New Roman" panose="02020603050405020304" pitchFamily="18" charset="0"/>
              </a:rPr>
              <a:t>(ex : T2 2026 ou 10/04/2026)</a:t>
            </a:r>
          </a:p>
          <a:p>
            <a:pPr marL="414338" lvl="2" indent="-146050" algn="just">
              <a:spcBef>
                <a:spcPts val="0"/>
              </a:spcBef>
              <a:buFontTx/>
              <a:buChar char="-"/>
            </a:pPr>
            <a:r>
              <a:rPr lang="fr-FR" sz="1000" dirty="0">
                <a:solidFill>
                  <a:schemeClr val="tx1"/>
                </a:solidFill>
                <a:latin typeface="Montserrat" panose="00000500000000000000" pitchFamily="2" charset="0"/>
                <a:cs typeface="Times New Roman" panose="02020603050405020304" pitchFamily="18" charset="0"/>
              </a:rPr>
              <a:t>Date de PC purgé validé </a:t>
            </a:r>
            <a:r>
              <a:rPr lang="fr-FR" sz="1000" b="0" dirty="0">
                <a:solidFill>
                  <a:schemeClr val="tx1"/>
                </a:solidFill>
                <a:latin typeface="Montserrat" panose="00000500000000000000" pitchFamily="2" charset="0"/>
                <a:cs typeface="Times New Roman" panose="02020603050405020304" pitchFamily="18" charset="0"/>
              </a:rPr>
              <a:t>(ex : T2 2026 ou 10/04/2026)</a:t>
            </a:r>
          </a:p>
          <a:p>
            <a:pPr marL="414338" lvl="2" indent="-146050" algn="just">
              <a:spcBef>
                <a:spcPts val="0"/>
              </a:spcBef>
              <a:buFontTx/>
              <a:buChar char="-"/>
            </a:pPr>
            <a:r>
              <a:rPr lang="fr-FR" sz="1000" dirty="0">
                <a:solidFill>
                  <a:schemeClr val="tx1"/>
                </a:solidFill>
                <a:latin typeface="Montserrat" panose="00000500000000000000" pitchFamily="2" charset="0"/>
                <a:cs typeface="Times New Roman" panose="02020603050405020304" pitchFamily="18" charset="0"/>
              </a:rPr>
              <a:t>Avancement commercialisation [nb lgts vendus]</a:t>
            </a:r>
            <a:endParaRPr lang="fr-FR" sz="1000" b="0" dirty="0">
              <a:solidFill>
                <a:schemeClr val="tx1"/>
              </a:solidFill>
              <a:latin typeface="Montserrat" panose="00000500000000000000" pitchFamily="2" charset="0"/>
              <a:cs typeface="Times New Roman" panose="02020603050405020304" pitchFamily="18" charset="0"/>
            </a:endParaRPr>
          </a:p>
          <a:p>
            <a:pPr marL="414338" lvl="2" indent="-146050" algn="just">
              <a:spcBef>
                <a:spcPts val="0"/>
              </a:spcBef>
              <a:buFontTx/>
              <a:buChar char="-"/>
            </a:pPr>
            <a:r>
              <a:rPr lang="fr-FR" sz="1000" dirty="0">
                <a:solidFill>
                  <a:schemeClr val="tx1"/>
                </a:solidFill>
                <a:latin typeface="Montserrat" panose="00000500000000000000" pitchFamily="2" charset="0"/>
                <a:cs typeface="Times New Roman" panose="02020603050405020304" pitchFamily="18" charset="0"/>
              </a:rPr>
              <a:t>Genèse, contexte de déclenchement du projet en </a:t>
            </a:r>
            <a:r>
              <a:rPr lang="fr-FR" sz="1000" dirty="0" err="1">
                <a:solidFill>
                  <a:schemeClr val="tx1"/>
                </a:solidFill>
                <a:latin typeface="Montserrat" panose="00000500000000000000" pitchFamily="2" charset="0"/>
                <a:cs typeface="Times New Roman" panose="02020603050405020304" pitchFamily="18" charset="0"/>
              </a:rPr>
              <a:t>copromotion</a:t>
            </a:r>
            <a:r>
              <a:rPr lang="fr-FR" sz="1000" dirty="0">
                <a:solidFill>
                  <a:schemeClr val="tx1"/>
                </a:solidFill>
                <a:latin typeface="Montserrat" panose="00000500000000000000" pitchFamily="2" charset="0"/>
                <a:cs typeface="Times New Roman" panose="02020603050405020304" pitchFamily="18" charset="0"/>
              </a:rPr>
              <a:t> (démonstrateur, innovations, promoteur non référencé dans l’AMI, souhait parties prenantes, etc…)</a:t>
            </a:r>
          </a:p>
          <a:p>
            <a:pPr marL="414338" lvl="2" indent="-146050" algn="just">
              <a:spcBef>
                <a:spcPts val="0"/>
              </a:spcBef>
              <a:buFontTx/>
              <a:buChar char="-"/>
            </a:pPr>
            <a:r>
              <a:rPr lang="fr-FR" sz="1000" dirty="0">
                <a:solidFill>
                  <a:schemeClr val="tx1"/>
                </a:solidFill>
                <a:latin typeface="Montserrat" panose="00000500000000000000" pitchFamily="2" charset="0"/>
                <a:cs typeface="Times New Roman" panose="02020603050405020304" pitchFamily="18" charset="0"/>
              </a:rPr>
              <a:t>Qualité de la relation avec le partenaire </a:t>
            </a:r>
          </a:p>
          <a:p>
            <a:pPr marL="414338" lvl="2" indent="-146050" algn="just">
              <a:spcBef>
                <a:spcPts val="0"/>
              </a:spcBef>
              <a:buFontTx/>
              <a:buChar char="-"/>
            </a:pPr>
            <a:endParaRPr lang="fr-FR" sz="900" b="0" dirty="0">
              <a:solidFill>
                <a:schemeClr val="tx1"/>
              </a:solidFill>
              <a:highlight>
                <a:srgbClr val="FFFF00"/>
              </a:highlight>
              <a:latin typeface="Montserrat" panose="00000500000000000000" pitchFamily="2"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149</a:t>
            </a:fld>
            <a:endParaRPr lang="fr-FR">
              <a:solidFill>
                <a:schemeClr val="bg1">
                  <a:lumMod val="65000"/>
                </a:schemeClr>
              </a:solidFill>
            </a:endParaRPr>
          </a:p>
        </p:txBody>
      </p:sp>
      <p:sp>
        <p:nvSpPr>
          <p:cNvPr id="7" name="Titre 1">
            <a:extLst>
              <a:ext uri="{FF2B5EF4-FFF2-40B4-BE49-F238E27FC236}">
                <a16:creationId xmlns:a16="http://schemas.microsoft.com/office/drawing/2014/main" id="{533F758A-B359-2D77-6C22-96249D244587}"/>
              </a:ext>
            </a:extLst>
          </p:cNvPr>
          <p:cNvSpPr txBox="1">
            <a:spLocks/>
          </p:cNvSpPr>
          <p:nvPr/>
        </p:nvSpPr>
        <p:spPr>
          <a:xfrm>
            <a:off x="288325" y="134595"/>
            <a:ext cx="10972800" cy="540908"/>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l"/>
            <a:r>
              <a:rPr lang="fr-FR" sz="3200" dirty="0"/>
              <a:t>Slide 8.3 – COPROMOTION</a:t>
            </a:r>
            <a:endParaRPr lang="fr-FR" dirty="0"/>
          </a:p>
        </p:txBody>
      </p:sp>
    </p:spTree>
    <p:extLst>
      <p:ext uri="{BB962C8B-B14F-4D97-AF65-F5344CB8AC3E}">
        <p14:creationId xmlns:p14="http://schemas.microsoft.com/office/powerpoint/2010/main" val="1962979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35CAA3E-42A9-ADC0-7A4D-4D0AA6959F54}"/>
              </a:ext>
            </a:extLst>
          </p:cNvPr>
          <p:cNvSpPr>
            <a:spLocks noGrp="1"/>
          </p:cNvSpPr>
          <p:nvPr>
            <p:ph type="title"/>
          </p:nvPr>
        </p:nvSpPr>
        <p:spPr/>
        <p:txBody>
          <a:bodyPr>
            <a:normAutofit/>
          </a:bodyPr>
          <a:lstStyle/>
          <a:p>
            <a:r>
              <a:rPr lang="fr-FR" sz="2800">
                <a:effectLst/>
                <a:latin typeface="Arial" panose="020B0604020202020204" pitchFamily="34" charset="0"/>
              </a:rPr>
              <a:t>Gestion transitoire des indicateurs « PMDDI »            </a:t>
            </a:r>
            <a:br>
              <a:rPr lang="fr-FR" sz="2800">
                <a:effectLst/>
                <a:latin typeface="Arial" panose="020B0604020202020204" pitchFamily="34" charset="0"/>
              </a:rPr>
            </a:br>
            <a:r>
              <a:rPr lang="fr-FR" sz="2800">
                <a:effectLst/>
                <a:latin typeface="Arial" panose="020B0604020202020204" pitchFamily="34" charset="0"/>
              </a:rPr>
              <a:t>  </a:t>
            </a:r>
            <a:endParaRPr lang="fr-FR" sz="2800"/>
          </a:p>
        </p:txBody>
      </p:sp>
      <p:sp>
        <p:nvSpPr>
          <p:cNvPr id="4" name="Espace réservé du pied de page 3">
            <a:extLst>
              <a:ext uri="{FF2B5EF4-FFF2-40B4-BE49-F238E27FC236}">
                <a16:creationId xmlns:a16="http://schemas.microsoft.com/office/drawing/2014/main" id="{B18C8F12-2DFE-DA46-3774-A1C7D413F727}"/>
              </a:ext>
            </a:extLst>
          </p:cNvPr>
          <p:cNvSpPr>
            <a:spLocks noGrp="1"/>
          </p:cNvSpPr>
          <p:nvPr>
            <p:ph type="ftr" sz="quarter" idx="11"/>
          </p:nvPr>
        </p:nvSpPr>
        <p:spPr>
          <a:xfrm>
            <a:off x="3487086" y="6094427"/>
            <a:ext cx="5217827" cy="365125"/>
          </a:xfrm>
        </p:spPr>
        <p:txBody>
          <a:bodyPr/>
          <a:lstStyle/>
          <a:p>
            <a:r>
              <a:rPr lang="fr-FR"/>
              <a:t>TITRE DE LA PRÉSENTATION - Grand Paris Aménagement</a:t>
            </a:r>
          </a:p>
        </p:txBody>
      </p:sp>
      <p:sp>
        <p:nvSpPr>
          <p:cNvPr id="5" name="Espace réservé du numéro de diapositive 4">
            <a:extLst>
              <a:ext uri="{FF2B5EF4-FFF2-40B4-BE49-F238E27FC236}">
                <a16:creationId xmlns:a16="http://schemas.microsoft.com/office/drawing/2014/main" id="{22332840-977E-0EBA-0D88-B238D78CE399}"/>
              </a:ext>
            </a:extLst>
          </p:cNvPr>
          <p:cNvSpPr>
            <a:spLocks noGrp="1"/>
          </p:cNvSpPr>
          <p:nvPr>
            <p:ph type="sldNum" sz="quarter" idx="12"/>
          </p:nvPr>
        </p:nvSpPr>
        <p:spPr>
          <a:xfrm>
            <a:off x="11692328" y="6089064"/>
            <a:ext cx="377252" cy="365125"/>
          </a:xfrm>
        </p:spPr>
        <p:txBody>
          <a:bodyPr/>
          <a:lstStyle/>
          <a:p>
            <a:fld id="{FA744E0A-3EEC-924D-9FCF-6630CD724768}" type="slidenum">
              <a:rPr lang="fr-FR" smtClean="0"/>
              <a:pPr/>
              <a:t>15</a:t>
            </a:fld>
            <a:endParaRPr lang="fr-FR"/>
          </a:p>
        </p:txBody>
      </p:sp>
      <p:sp>
        <p:nvSpPr>
          <p:cNvPr id="6" name="Espace réservé de la date 5">
            <a:extLst>
              <a:ext uri="{FF2B5EF4-FFF2-40B4-BE49-F238E27FC236}">
                <a16:creationId xmlns:a16="http://schemas.microsoft.com/office/drawing/2014/main" id="{00ACC70A-94D8-3510-EE1B-D7EC5CA9BB65}"/>
              </a:ext>
            </a:extLst>
          </p:cNvPr>
          <p:cNvSpPr>
            <a:spLocks noGrp="1"/>
          </p:cNvSpPr>
          <p:nvPr>
            <p:ph type="dt" sz="half" idx="10"/>
          </p:nvPr>
        </p:nvSpPr>
        <p:spPr>
          <a:xfrm>
            <a:off x="3004277" y="6089064"/>
            <a:ext cx="749509" cy="365125"/>
          </a:xfrm>
        </p:spPr>
        <p:txBody>
          <a:bodyPr/>
          <a:lstStyle/>
          <a:p>
            <a:fld id="{17F1DEB3-21F1-F240-91BF-B0FEF8440131}" type="datetime1">
              <a:rPr lang="fr-FR" smtClean="0"/>
              <a:pPr/>
              <a:t>27/01/2025</a:t>
            </a:fld>
            <a:endParaRPr lang="fr-FR"/>
          </a:p>
        </p:txBody>
      </p:sp>
      <p:graphicFrame>
        <p:nvGraphicFramePr>
          <p:cNvPr id="9" name="Tableau 9">
            <a:extLst>
              <a:ext uri="{FF2B5EF4-FFF2-40B4-BE49-F238E27FC236}">
                <a16:creationId xmlns:a16="http://schemas.microsoft.com/office/drawing/2014/main" id="{6FF9AFF7-4432-C618-F2AB-BD49452C9662}"/>
              </a:ext>
            </a:extLst>
          </p:cNvPr>
          <p:cNvGraphicFramePr>
            <a:graphicFrameLocks noGrp="1"/>
          </p:cNvGraphicFramePr>
          <p:nvPr>
            <p:extLst>
              <p:ext uri="{D42A27DB-BD31-4B8C-83A1-F6EECF244321}">
                <p14:modId xmlns:p14="http://schemas.microsoft.com/office/powerpoint/2010/main" val="3164666220"/>
              </p:ext>
            </p:extLst>
          </p:nvPr>
        </p:nvGraphicFramePr>
        <p:xfrm>
          <a:off x="793517" y="1313957"/>
          <a:ext cx="10604964" cy="3840480"/>
        </p:xfrm>
        <a:graphic>
          <a:graphicData uri="http://schemas.openxmlformats.org/drawingml/2006/table">
            <a:tbl>
              <a:tblPr firstRow="1" bandRow="1">
                <a:tableStyleId>{5C22544A-7EE6-4342-B048-85BDC9FD1C3A}</a:tableStyleId>
              </a:tblPr>
              <a:tblGrid>
                <a:gridCol w="2188834">
                  <a:extLst>
                    <a:ext uri="{9D8B030D-6E8A-4147-A177-3AD203B41FA5}">
                      <a16:colId xmlns:a16="http://schemas.microsoft.com/office/drawing/2014/main" val="4201953018"/>
                    </a:ext>
                  </a:extLst>
                </a:gridCol>
                <a:gridCol w="2011680">
                  <a:extLst>
                    <a:ext uri="{9D8B030D-6E8A-4147-A177-3AD203B41FA5}">
                      <a16:colId xmlns:a16="http://schemas.microsoft.com/office/drawing/2014/main" val="1060156280"/>
                    </a:ext>
                  </a:extLst>
                </a:gridCol>
                <a:gridCol w="3474720">
                  <a:extLst>
                    <a:ext uri="{9D8B030D-6E8A-4147-A177-3AD203B41FA5}">
                      <a16:colId xmlns:a16="http://schemas.microsoft.com/office/drawing/2014/main" val="1951977575"/>
                    </a:ext>
                  </a:extLst>
                </a:gridCol>
                <a:gridCol w="2929730">
                  <a:extLst>
                    <a:ext uri="{9D8B030D-6E8A-4147-A177-3AD203B41FA5}">
                      <a16:colId xmlns:a16="http://schemas.microsoft.com/office/drawing/2014/main" val="1291690673"/>
                    </a:ext>
                  </a:extLst>
                </a:gridCol>
              </a:tblGrid>
              <a:tr h="370840">
                <a:tc>
                  <a:txBody>
                    <a:bodyPr/>
                    <a:lstStyle/>
                    <a:p>
                      <a:endParaRPr lang="fr-F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800" b="1">
                          <a:effectLst/>
                          <a:latin typeface="Arial" panose="020B0604020202020204" pitchFamily="34" charset="0"/>
                        </a:rPr>
                        <a:t>Aujourd'hui </a:t>
                      </a:r>
                    </a:p>
                    <a:p>
                      <a:pPr algn="ctr"/>
                      <a:endParaRPr lang="fr-FR"/>
                    </a:p>
                  </a:txBody>
                  <a:tcPr/>
                </a:tc>
                <a:tc>
                  <a:txBody>
                    <a:bodyPr/>
                    <a:lstStyle/>
                    <a:p>
                      <a:pPr algn="ctr"/>
                      <a:r>
                        <a:rPr lang="fr-FR"/>
                        <a:t>Transitoire </a:t>
                      </a:r>
                    </a:p>
                    <a:p>
                      <a:pPr algn="ctr"/>
                      <a:r>
                        <a:rPr lang="fr-FR"/>
                        <a:t>2023-2024</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800" b="1">
                          <a:effectLst/>
                          <a:latin typeface="Arial" panose="020B0604020202020204" pitchFamily="34" charset="0"/>
                        </a:rPr>
                        <a:t>Cible </a:t>
                      </a:r>
                    </a:p>
                    <a:p>
                      <a:pPr algn="ctr"/>
                      <a:r>
                        <a:rPr lang="fr-FR"/>
                        <a:t>2025</a:t>
                      </a:r>
                    </a:p>
                  </a:txBody>
                  <a:tcPr/>
                </a:tc>
                <a:extLst>
                  <a:ext uri="{0D108BD9-81ED-4DB2-BD59-A6C34878D82A}">
                    <a16:rowId xmlns:a16="http://schemas.microsoft.com/office/drawing/2014/main" val="761670756"/>
                  </a:ext>
                </a:extLst>
              </a:tr>
              <a:tr h="426137">
                <a:tc>
                  <a:txBody>
                    <a:bodyPr/>
                    <a:lstStyle/>
                    <a:p>
                      <a:r>
                        <a:rPr lang="fr-FR" sz="1600">
                          <a:latin typeface="+mn-lt"/>
                        </a:rPr>
                        <a:t>Stratégie / politique environnementale </a:t>
                      </a:r>
                    </a:p>
                  </a:txBody>
                  <a:tcPr/>
                </a:tc>
                <a:tc>
                  <a:txBody>
                    <a:bodyPr/>
                    <a:lstStyle/>
                    <a:p>
                      <a:pPr algn="ctr"/>
                      <a:r>
                        <a:rPr lang="fr-FR" sz="1400">
                          <a:latin typeface="+mn-lt"/>
                        </a:rPr>
                        <a:t>OSTRAAD (EMAS)</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400">
                          <a:effectLst/>
                          <a:latin typeface="+mn-lt"/>
                        </a:rPr>
                        <a:t>Manifeste – Ambitions stratégiques</a:t>
                      </a:r>
                    </a:p>
                    <a:p>
                      <a:pPr algn="ctr"/>
                      <a:r>
                        <a:rPr lang="fr-FR" sz="1400">
                          <a:effectLst/>
                          <a:latin typeface="+mn-lt"/>
                        </a:rPr>
                        <a:t>Socle d’engagements et d’exigences</a:t>
                      </a:r>
                      <a:endParaRPr lang="fr-FR" sz="1400">
                        <a:latin typeface="+mn-lt"/>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400">
                          <a:effectLst/>
                          <a:latin typeface="+mn-lt"/>
                        </a:rPr>
                        <a:t>Manifeste – Ambitions stratégiques</a:t>
                      </a:r>
                    </a:p>
                    <a:p>
                      <a:pPr algn="ctr"/>
                      <a:r>
                        <a:rPr lang="fr-FR" sz="1400">
                          <a:effectLst/>
                          <a:latin typeface="+mn-lt"/>
                        </a:rPr>
                        <a:t>Socle d’engagements et d’exigences</a:t>
                      </a:r>
                      <a:endParaRPr lang="fr-FR" sz="1400">
                        <a:latin typeface="+mn-lt"/>
                      </a:endParaRPr>
                    </a:p>
                  </a:txBody>
                  <a:tcPr/>
                </a:tc>
                <a:extLst>
                  <a:ext uri="{0D108BD9-81ED-4DB2-BD59-A6C34878D82A}">
                    <a16:rowId xmlns:a16="http://schemas.microsoft.com/office/drawing/2014/main" val="3955370308"/>
                  </a:ext>
                </a:extLst>
              </a:tr>
              <a:tr h="370840">
                <a:tc>
                  <a:txBody>
                    <a:bodyPr/>
                    <a:lstStyle/>
                    <a:p>
                      <a:r>
                        <a:rPr lang="fr-FR" sz="1600"/>
                        <a:t>Outil </a:t>
                      </a:r>
                    </a:p>
                  </a:txBody>
                  <a:tcPr/>
                </a:tc>
                <a:tc>
                  <a:txBody>
                    <a:bodyPr/>
                    <a:lstStyle/>
                    <a:p>
                      <a:pPr algn="ctr"/>
                      <a:r>
                        <a:rPr lang="fr-FR" sz="1400"/>
                        <a:t>EPR </a:t>
                      </a:r>
                    </a:p>
                    <a:p>
                      <a:pPr algn="ctr"/>
                      <a:r>
                        <a:rPr lang="fr-FR" sz="1400"/>
                        <a:t>PMDDI </a:t>
                      </a:r>
                    </a:p>
                  </a:txBody>
                  <a:tcPr/>
                </a:tc>
                <a:tc>
                  <a:txBody>
                    <a:bodyPr/>
                    <a:lstStyle/>
                    <a:p>
                      <a:pPr algn="ctr"/>
                      <a:r>
                        <a:rPr lang="fr-FR" sz="1400">
                          <a:solidFill>
                            <a:schemeClr val="tx1"/>
                          </a:solidFill>
                        </a:rPr>
                        <a:t>EPR</a:t>
                      </a:r>
                    </a:p>
                    <a:p>
                      <a:pPr algn="ctr"/>
                      <a:r>
                        <a:rPr lang="fr-FR" sz="1400">
                          <a:solidFill>
                            <a:schemeClr val="tx1"/>
                          </a:solidFill>
                        </a:rPr>
                        <a:t>Jumeau numérique « data opération »</a:t>
                      </a:r>
                    </a:p>
                  </a:txBody>
                  <a:tcPr/>
                </a:tc>
                <a:tc>
                  <a:txBody>
                    <a:bodyPr/>
                    <a:lstStyle/>
                    <a:p>
                      <a:pPr algn="ctr"/>
                      <a:r>
                        <a:rPr lang="fr-FR" sz="1400"/>
                        <a:t>SI Métier </a:t>
                      </a:r>
                    </a:p>
                  </a:txBody>
                  <a:tcPr/>
                </a:tc>
                <a:extLst>
                  <a:ext uri="{0D108BD9-81ED-4DB2-BD59-A6C34878D82A}">
                    <a16:rowId xmlns:a16="http://schemas.microsoft.com/office/drawing/2014/main" val="583980366"/>
                  </a:ext>
                </a:extLst>
              </a:tr>
              <a:tr h="370840">
                <a:tc>
                  <a:txBody>
                    <a:bodyPr/>
                    <a:lstStyle/>
                    <a:p>
                      <a:r>
                        <a:rPr lang="fr-FR" sz="1600"/>
                        <a:t>Indicateurs </a:t>
                      </a:r>
                    </a:p>
                  </a:txBody>
                  <a:tcPr/>
                </a:tc>
                <a:tc>
                  <a:txBody>
                    <a:bodyPr/>
                    <a:lstStyle/>
                    <a:p>
                      <a:pPr algn="ctr"/>
                      <a:r>
                        <a:rPr lang="fr-FR" sz="1400"/>
                        <a:t>Indicateurs à l’échelle lots </a:t>
                      </a:r>
                      <a:r>
                        <a:rPr lang="fr-FR" sz="1400">
                          <a:sym typeface="Wingdings" panose="05000000000000000000" pitchFamily="2" charset="2"/>
                        </a:rPr>
                        <a:t> </a:t>
                      </a:r>
                      <a:r>
                        <a:rPr lang="fr-FR" sz="1400"/>
                        <a:t>EPR </a:t>
                      </a:r>
                    </a:p>
                    <a:p>
                      <a:pPr algn="ctr"/>
                      <a:r>
                        <a:rPr lang="fr-FR" sz="1400"/>
                        <a:t>Indicateurs à l’échelle opé </a:t>
                      </a:r>
                      <a:r>
                        <a:rPr lang="fr-FR" sz="1400">
                          <a:sym typeface="Wingdings" panose="05000000000000000000" pitchFamily="2" charset="2"/>
                        </a:rPr>
                        <a:t> </a:t>
                      </a:r>
                      <a:r>
                        <a:rPr lang="fr-FR" sz="1400"/>
                        <a:t>PMDDI</a:t>
                      </a:r>
                    </a:p>
                  </a:txBody>
                  <a:tcPr/>
                </a:tc>
                <a:tc>
                  <a:txBody>
                    <a:bodyPr/>
                    <a:lstStyle/>
                    <a:p>
                      <a:pPr algn="ctr"/>
                      <a:r>
                        <a:rPr lang="fr-FR" sz="1400"/>
                        <a:t>Indicateurs socle d’exigence : janvier 2023</a:t>
                      </a:r>
                    </a:p>
                    <a:p>
                      <a:pPr algn="ctr"/>
                      <a:r>
                        <a:rPr lang="fr-FR" sz="1400"/>
                        <a:t>Indicateurs socle d’engagement (niveau opération) : à partir de T1 2023</a:t>
                      </a:r>
                    </a:p>
                    <a:p>
                      <a:pPr algn="ctr"/>
                      <a:r>
                        <a:rPr lang="fr-FR" sz="1400"/>
                        <a:t>Autres indicateurs revues de projet (Ex : financier)</a:t>
                      </a:r>
                    </a:p>
                  </a:txBody>
                  <a:tcPr/>
                </a:tc>
                <a:tc>
                  <a:txBody>
                    <a:bodyPr/>
                    <a:lstStyle/>
                    <a:p>
                      <a:pPr algn="ctr"/>
                      <a:r>
                        <a:rPr lang="fr-FR" sz="1400"/>
                        <a:t>Indicateurs Socles Exigence &amp; Indicateurs Socle Engagement saisis, archivés et historicisés dans le SI métier </a:t>
                      </a:r>
                    </a:p>
                  </a:txBody>
                  <a:tcPr/>
                </a:tc>
                <a:extLst>
                  <a:ext uri="{0D108BD9-81ED-4DB2-BD59-A6C34878D82A}">
                    <a16:rowId xmlns:a16="http://schemas.microsoft.com/office/drawing/2014/main" val="1300988260"/>
                  </a:ext>
                </a:extLst>
              </a:tr>
              <a:tr h="496085">
                <a:tc>
                  <a:txBody>
                    <a:bodyPr/>
                    <a:lstStyle/>
                    <a:p>
                      <a:r>
                        <a:rPr lang="fr-FR" sz="1600"/>
                        <a:t>Consolidation / </a:t>
                      </a:r>
                      <a:r>
                        <a:rPr lang="fr-FR" sz="1600" err="1"/>
                        <a:t>reporting</a:t>
                      </a:r>
                      <a:r>
                        <a:rPr lang="fr-FR" sz="1600"/>
                        <a:t> </a:t>
                      </a:r>
                    </a:p>
                  </a:txBody>
                  <a:tcPr/>
                </a:tc>
                <a:tc>
                  <a:txBody>
                    <a:bodyPr/>
                    <a:lstStyle/>
                    <a:p>
                      <a:pPr marL="285750" indent="-285750" algn="ctr">
                        <a:buFont typeface="Arial" panose="020B0604020202020204" pitchFamily="34" charset="0"/>
                        <a:buChar char="•"/>
                      </a:pPr>
                      <a:r>
                        <a:rPr lang="fr-FR" sz="1400"/>
                        <a:t>Déclaration environnementale </a:t>
                      </a:r>
                    </a:p>
                  </a:txBody>
                  <a:tcPr/>
                </a:tc>
                <a:tc>
                  <a:txBody>
                    <a:bodyPr/>
                    <a:lstStyle/>
                    <a:p>
                      <a:pPr marL="285750" indent="-285750" algn="ctr">
                        <a:buFont typeface="Arial" panose="020B0604020202020204" pitchFamily="34" charset="0"/>
                        <a:buChar char="•"/>
                      </a:pPr>
                      <a:r>
                        <a:rPr lang="fr-FR" sz="1400"/>
                        <a:t>Document Revue de projet </a:t>
                      </a:r>
                    </a:p>
                    <a:p>
                      <a:pPr marL="285750" indent="-285750" algn="ctr">
                        <a:buFont typeface="Arial" panose="020B0604020202020204" pitchFamily="34" charset="0"/>
                        <a:buChar char="•"/>
                      </a:pPr>
                      <a:r>
                        <a:rPr lang="fr-FR" sz="1400"/>
                        <a:t>CR CA objectifs COB</a:t>
                      </a:r>
                    </a:p>
                  </a:txBody>
                  <a:tcPr/>
                </a:tc>
                <a:tc>
                  <a:txBody>
                    <a:bodyPr/>
                    <a:lstStyle/>
                    <a:p>
                      <a:pPr marL="285750" indent="-285750" algn="ctr">
                        <a:buFont typeface="Arial" panose="020B0604020202020204" pitchFamily="34" charset="0"/>
                        <a:buChar char="•"/>
                      </a:pPr>
                      <a:r>
                        <a:rPr lang="fr-FR" sz="1400"/>
                        <a:t>Revue de projets</a:t>
                      </a:r>
                    </a:p>
                    <a:p>
                      <a:pPr marL="285750" indent="-285750" algn="ctr">
                        <a:buFont typeface="Arial" panose="020B0604020202020204" pitchFamily="34" charset="0"/>
                        <a:buChar char="•"/>
                      </a:pPr>
                      <a:r>
                        <a:rPr lang="fr-FR" sz="1400"/>
                        <a:t>CR CA objectifs COB</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400"/>
                        <a:t>CR CA plan stratégique/Socle </a:t>
                      </a:r>
                    </a:p>
                    <a:p>
                      <a:pPr marL="285750" marR="0" lvl="0" indent="-285750" algn="ctr"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400"/>
                        <a:t>Tableau de bord « à la demande »</a:t>
                      </a:r>
                    </a:p>
                  </a:txBody>
                  <a:tcPr/>
                </a:tc>
                <a:extLst>
                  <a:ext uri="{0D108BD9-81ED-4DB2-BD59-A6C34878D82A}">
                    <a16:rowId xmlns:a16="http://schemas.microsoft.com/office/drawing/2014/main" val="2915667655"/>
                  </a:ext>
                </a:extLst>
              </a:tr>
            </a:tbl>
          </a:graphicData>
        </a:graphic>
      </p:graphicFrame>
    </p:spTree>
    <p:extLst>
      <p:ext uri="{BB962C8B-B14F-4D97-AF65-F5344CB8AC3E}">
        <p14:creationId xmlns:p14="http://schemas.microsoft.com/office/powerpoint/2010/main" val="150323187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150</a:t>
            </a:fld>
            <a:endParaRPr lang="fr-FR">
              <a:solidFill>
                <a:schemeClr val="bg1">
                  <a:lumMod val="65000"/>
                </a:schemeClr>
              </a:solidFill>
            </a:endParaRPr>
          </a:p>
        </p:txBody>
      </p:sp>
      <p:sp>
        <p:nvSpPr>
          <p:cNvPr id="9" name="Titre 1">
            <a:extLst>
              <a:ext uri="{FF2B5EF4-FFF2-40B4-BE49-F238E27FC236}">
                <a16:creationId xmlns:a16="http://schemas.microsoft.com/office/drawing/2014/main" id="{14C0E1EC-45FF-2625-19C5-C4832BD8C2A7}"/>
              </a:ext>
            </a:extLst>
          </p:cNvPr>
          <p:cNvSpPr>
            <a:spLocks noGrp="1"/>
          </p:cNvSpPr>
          <p:nvPr>
            <p:ph type="title"/>
          </p:nvPr>
        </p:nvSpPr>
        <p:spPr>
          <a:xfrm>
            <a:off x="288325" y="134595"/>
            <a:ext cx="10972800" cy="540908"/>
          </a:xfrm>
        </p:spPr>
        <p:txBody>
          <a:bodyPr>
            <a:normAutofit fontScale="90000"/>
          </a:bodyPr>
          <a:lstStyle/>
          <a:p>
            <a:pPr algn="l"/>
            <a:r>
              <a:rPr lang="fr-FR" sz="3200" dirty="0"/>
              <a:t>Slide 8.3 – COPROMOTION (le cas échéant)</a:t>
            </a:r>
            <a:endParaRPr lang="fr-FR" dirty="0"/>
          </a:p>
        </p:txBody>
      </p:sp>
      <p:sp>
        <p:nvSpPr>
          <p:cNvPr id="6" name="ZoneTexte 5">
            <a:extLst>
              <a:ext uri="{FF2B5EF4-FFF2-40B4-BE49-F238E27FC236}">
                <a16:creationId xmlns:a16="http://schemas.microsoft.com/office/drawing/2014/main" id="{3AAA6F5A-C5A2-9826-CB74-2086C4238B09}"/>
              </a:ext>
            </a:extLst>
          </p:cNvPr>
          <p:cNvSpPr txBox="1"/>
          <p:nvPr/>
        </p:nvSpPr>
        <p:spPr>
          <a:xfrm>
            <a:off x="9983827" y="4248897"/>
            <a:ext cx="2085753" cy="507831"/>
          </a:xfrm>
          <a:prstGeom prst="rect">
            <a:avLst/>
          </a:prstGeom>
          <a:noFill/>
        </p:spPr>
        <p:txBody>
          <a:bodyPr wrap="square" rtlCol="0">
            <a:spAutoFit/>
          </a:bodyPr>
          <a:lstStyle/>
          <a:p>
            <a:r>
              <a:rPr lang="fr-FR" sz="900" b="1" i="1" dirty="0">
                <a:latin typeface="Montserrat" panose="00000500000000000000" pitchFamily="2" charset="0"/>
              </a:rPr>
              <a:t>Compléter puis copier-coller onglet 8.3 COPROMOTION du Excel DATA OPERATION</a:t>
            </a:r>
            <a:endParaRPr lang="fr-FR" sz="900" i="1" dirty="0">
              <a:latin typeface="Montserrat" panose="00000500000000000000" pitchFamily="2" charset="0"/>
            </a:endParaRPr>
          </a:p>
        </p:txBody>
      </p:sp>
      <p:pic>
        <p:nvPicPr>
          <p:cNvPr id="11" name="Image 10">
            <a:extLst>
              <a:ext uri="{FF2B5EF4-FFF2-40B4-BE49-F238E27FC236}">
                <a16:creationId xmlns:a16="http://schemas.microsoft.com/office/drawing/2014/main" id="{3BED9E44-5FF3-DAE5-1AA9-CCF8461DF840}"/>
              </a:ext>
            </a:extLst>
          </p:cNvPr>
          <p:cNvPicPr>
            <a:picLocks noChangeAspect="1"/>
          </p:cNvPicPr>
          <p:nvPr/>
        </p:nvPicPr>
        <p:blipFill>
          <a:blip r:embed="rId2"/>
          <a:stretch>
            <a:fillRect/>
          </a:stretch>
        </p:blipFill>
        <p:spPr>
          <a:xfrm>
            <a:off x="2812184" y="5064126"/>
            <a:ext cx="2762250" cy="1657350"/>
          </a:xfrm>
          <a:prstGeom prst="rect">
            <a:avLst/>
          </a:prstGeom>
        </p:spPr>
      </p:pic>
      <p:cxnSp>
        <p:nvCxnSpPr>
          <p:cNvPr id="13" name="Connecteur droit 12">
            <a:extLst>
              <a:ext uri="{FF2B5EF4-FFF2-40B4-BE49-F238E27FC236}">
                <a16:creationId xmlns:a16="http://schemas.microsoft.com/office/drawing/2014/main" id="{12B4A4A5-4414-AE7E-FF93-FE811C329E6B}"/>
              </a:ext>
            </a:extLst>
          </p:cNvPr>
          <p:cNvCxnSpPr>
            <a:cxnSpLocks/>
            <a:stCxn id="23" idx="2"/>
            <a:endCxn id="11" idx="0"/>
          </p:cNvCxnSpPr>
          <p:nvPr/>
        </p:nvCxnSpPr>
        <p:spPr>
          <a:xfrm flipH="1">
            <a:off x="4193309" y="4756728"/>
            <a:ext cx="1581416" cy="307398"/>
          </a:xfrm>
          <a:prstGeom prst="line">
            <a:avLst/>
          </a:prstGeom>
          <a:ln w="9525">
            <a:solidFill>
              <a:srgbClr val="23135E"/>
            </a:solidFill>
          </a:ln>
          <a:effectLst/>
        </p:spPr>
        <p:style>
          <a:lnRef idx="2">
            <a:schemeClr val="accent1"/>
          </a:lnRef>
          <a:fillRef idx="0">
            <a:schemeClr val="accent1"/>
          </a:fillRef>
          <a:effectRef idx="1">
            <a:schemeClr val="accent1"/>
          </a:effectRef>
          <a:fontRef idx="minor">
            <a:schemeClr val="tx1"/>
          </a:fontRef>
        </p:style>
      </p:cxnSp>
      <p:cxnSp>
        <p:nvCxnSpPr>
          <p:cNvPr id="14" name="Connecteur droit 13">
            <a:extLst>
              <a:ext uri="{FF2B5EF4-FFF2-40B4-BE49-F238E27FC236}">
                <a16:creationId xmlns:a16="http://schemas.microsoft.com/office/drawing/2014/main" id="{A6C285BA-AF6E-EF47-2B9C-7737AE93C755}"/>
              </a:ext>
            </a:extLst>
          </p:cNvPr>
          <p:cNvCxnSpPr>
            <a:cxnSpLocks/>
          </p:cNvCxnSpPr>
          <p:nvPr/>
        </p:nvCxnSpPr>
        <p:spPr>
          <a:xfrm flipH="1">
            <a:off x="6955559" y="4756728"/>
            <a:ext cx="467074" cy="307398"/>
          </a:xfrm>
          <a:prstGeom prst="line">
            <a:avLst/>
          </a:prstGeom>
          <a:ln w="9525">
            <a:solidFill>
              <a:srgbClr val="23135E"/>
            </a:solidFill>
          </a:ln>
          <a:effectLst/>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A96E304D-37CF-3C80-5048-D4835029096D}"/>
              </a:ext>
            </a:extLst>
          </p:cNvPr>
          <p:cNvSpPr/>
          <p:nvPr/>
        </p:nvSpPr>
        <p:spPr>
          <a:xfrm>
            <a:off x="5711861" y="5064126"/>
            <a:ext cx="2342248" cy="1657350"/>
          </a:xfrm>
          <a:prstGeom prst="rect">
            <a:avLst/>
          </a:prstGeom>
          <a:noFill/>
          <a:ln>
            <a:solidFill>
              <a:srgbClr val="23135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8" name="Rectangle 17">
            <a:extLst>
              <a:ext uri="{FF2B5EF4-FFF2-40B4-BE49-F238E27FC236}">
                <a16:creationId xmlns:a16="http://schemas.microsoft.com/office/drawing/2014/main" id="{7274B649-1AF8-C451-A6E7-ACEA0C328BE8}"/>
              </a:ext>
            </a:extLst>
          </p:cNvPr>
          <p:cNvSpPr/>
          <p:nvPr/>
        </p:nvSpPr>
        <p:spPr>
          <a:xfrm>
            <a:off x="8271056" y="5062107"/>
            <a:ext cx="2342248" cy="1657350"/>
          </a:xfrm>
          <a:prstGeom prst="rect">
            <a:avLst/>
          </a:prstGeom>
          <a:noFill/>
          <a:ln>
            <a:solidFill>
              <a:srgbClr val="23135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cxnSp>
        <p:nvCxnSpPr>
          <p:cNvPr id="19" name="Connecteur droit 18">
            <a:extLst>
              <a:ext uri="{FF2B5EF4-FFF2-40B4-BE49-F238E27FC236}">
                <a16:creationId xmlns:a16="http://schemas.microsoft.com/office/drawing/2014/main" id="{9E18FAB5-08A2-975B-7965-4B84CBCF95E7}"/>
              </a:ext>
            </a:extLst>
          </p:cNvPr>
          <p:cNvCxnSpPr>
            <a:cxnSpLocks/>
            <a:endCxn id="18" idx="0"/>
          </p:cNvCxnSpPr>
          <p:nvPr/>
        </p:nvCxnSpPr>
        <p:spPr>
          <a:xfrm>
            <a:off x="9060831" y="4754709"/>
            <a:ext cx="381349" cy="307398"/>
          </a:xfrm>
          <a:prstGeom prst="line">
            <a:avLst/>
          </a:prstGeom>
          <a:ln w="9525">
            <a:solidFill>
              <a:srgbClr val="23135E"/>
            </a:solidFill>
          </a:ln>
          <a:effectLst/>
        </p:spPr>
        <p:style>
          <a:lnRef idx="2">
            <a:schemeClr val="accent1"/>
          </a:lnRef>
          <a:fillRef idx="0">
            <a:schemeClr val="accent1"/>
          </a:fillRef>
          <a:effectRef idx="1">
            <a:schemeClr val="accent1"/>
          </a:effectRef>
          <a:fontRef idx="minor">
            <a:schemeClr val="tx1"/>
          </a:fontRef>
        </p:style>
      </p:cxnSp>
      <p:pic>
        <p:nvPicPr>
          <p:cNvPr id="23" name="Image 22">
            <a:extLst>
              <a:ext uri="{FF2B5EF4-FFF2-40B4-BE49-F238E27FC236}">
                <a16:creationId xmlns:a16="http://schemas.microsoft.com/office/drawing/2014/main" id="{12FAF510-5D48-2B10-49A6-21679A75E937}"/>
              </a:ext>
            </a:extLst>
          </p:cNvPr>
          <p:cNvPicPr>
            <a:picLocks noChangeAspect="1"/>
          </p:cNvPicPr>
          <p:nvPr/>
        </p:nvPicPr>
        <p:blipFill>
          <a:blip r:embed="rId3"/>
          <a:stretch>
            <a:fillRect/>
          </a:stretch>
        </p:blipFill>
        <p:spPr>
          <a:xfrm>
            <a:off x="1588487" y="1337253"/>
            <a:ext cx="8372475" cy="3419475"/>
          </a:xfrm>
          <a:prstGeom prst="rect">
            <a:avLst/>
          </a:prstGeom>
        </p:spPr>
      </p:pic>
      <p:sp>
        <p:nvSpPr>
          <p:cNvPr id="27" name="ZoneTexte 26">
            <a:extLst>
              <a:ext uri="{FF2B5EF4-FFF2-40B4-BE49-F238E27FC236}">
                <a16:creationId xmlns:a16="http://schemas.microsoft.com/office/drawing/2014/main" id="{04C42217-6CC6-2497-2C78-45B8DF6585E7}"/>
              </a:ext>
            </a:extLst>
          </p:cNvPr>
          <p:cNvSpPr txBox="1"/>
          <p:nvPr/>
        </p:nvSpPr>
        <p:spPr>
          <a:xfrm>
            <a:off x="3146436" y="5094525"/>
            <a:ext cx="2427998" cy="261610"/>
          </a:xfrm>
          <a:prstGeom prst="rect">
            <a:avLst/>
          </a:prstGeom>
          <a:noFill/>
        </p:spPr>
        <p:txBody>
          <a:bodyPr wrap="square" rtlCol="0">
            <a:spAutoFit/>
          </a:bodyPr>
          <a:lstStyle/>
          <a:p>
            <a:r>
              <a:rPr lang="fr-FR" sz="1050" dirty="0">
                <a:latin typeface="Montserrat" panose="00000500000000000000" pitchFamily="2" charset="0"/>
              </a:rPr>
              <a:t>Démonstrateur RE2028</a:t>
            </a:r>
          </a:p>
        </p:txBody>
      </p:sp>
    </p:spTree>
    <p:extLst>
      <p:ext uri="{BB962C8B-B14F-4D97-AF65-F5344CB8AC3E}">
        <p14:creationId xmlns:p14="http://schemas.microsoft.com/office/powerpoint/2010/main" val="296845117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288325" y="134595"/>
            <a:ext cx="7959748" cy="540908"/>
          </a:xfrm>
        </p:spPr>
        <p:txBody>
          <a:bodyPr>
            <a:noAutofit/>
          </a:bodyPr>
          <a:lstStyle/>
          <a:p>
            <a:pPr algn="l"/>
            <a:r>
              <a:rPr lang="fr-FR" sz="2000" dirty="0"/>
              <a:t>Slide 8.3.1 – Evolution à terminaisons COPROMOTION </a:t>
            </a:r>
            <a:endParaRPr lang="fr-FR" sz="1800"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151</a:t>
            </a:fld>
            <a:endParaRPr lang="fr-FR">
              <a:solidFill>
                <a:schemeClr val="bg1">
                  <a:lumMod val="65000"/>
                </a:schemeClr>
              </a:solidFill>
            </a:endParaRPr>
          </a:p>
        </p:txBody>
      </p:sp>
      <p:sp>
        <p:nvSpPr>
          <p:cNvPr id="4" name="Titre 1">
            <a:extLst>
              <a:ext uri="{FF2B5EF4-FFF2-40B4-BE49-F238E27FC236}">
                <a16:creationId xmlns:a16="http://schemas.microsoft.com/office/drawing/2014/main" id="{4ED3BFE4-1866-1DDC-89DB-FFF5C39816B7}"/>
              </a:ext>
            </a:extLst>
          </p:cNvPr>
          <p:cNvSpPr txBox="1">
            <a:spLocks/>
          </p:cNvSpPr>
          <p:nvPr/>
        </p:nvSpPr>
        <p:spPr>
          <a:xfrm>
            <a:off x="7789250"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dirty="0"/>
              <a:t>Nom opération – Commune – Code opérationnel</a:t>
            </a:r>
            <a:endParaRPr lang="fr-FR" dirty="0"/>
          </a:p>
        </p:txBody>
      </p:sp>
      <p:pic>
        <p:nvPicPr>
          <p:cNvPr id="7" name="Image 10">
            <a:extLst>
              <a:ext uri="{FF2B5EF4-FFF2-40B4-BE49-F238E27FC236}">
                <a16:creationId xmlns:a16="http://schemas.microsoft.com/office/drawing/2014/main" id="{0A3B7ECA-16AF-D4A0-B53C-1D803B98EF7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9229"/>
          <a:stretch/>
        </p:blipFill>
        <p:spPr bwMode="auto">
          <a:xfrm>
            <a:off x="288325" y="1184367"/>
            <a:ext cx="8315325" cy="1041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a:extLst>
              <a:ext uri="{FF2B5EF4-FFF2-40B4-BE49-F238E27FC236}">
                <a16:creationId xmlns:a16="http://schemas.microsoft.com/office/drawing/2014/main" id="{134BA78C-333D-82B7-1CAE-AE7AD2CEA543}"/>
              </a:ext>
            </a:extLst>
          </p:cNvPr>
          <p:cNvSpPr txBox="1"/>
          <p:nvPr/>
        </p:nvSpPr>
        <p:spPr>
          <a:xfrm>
            <a:off x="8694887" y="2041617"/>
            <a:ext cx="2316818" cy="230832"/>
          </a:xfrm>
          <a:prstGeom prst="rect">
            <a:avLst/>
          </a:prstGeom>
          <a:noFill/>
        </p:spPr>
        <p:txBody>
          <a:bodyPr wrap="square" rtlCol="0">
            <a:spAutoFit/>
          </a:bodyPr>
          <a:lstStyle/>
          <a:p>
            <a:r>
              <a:rPr lang="fr-FR" sz="900" b="1" i="1" dirty="0">
                <a:latin typeface="Montserrat" panose="00000500000000000000" pitchFamily="2" charset="0"/>
              </a:rPr>
              <a:t>Sortie GO7 - </a:t>
            </a:r>
            <a:r>
              <a:rPr lang="fr-FR" sz="900" b="1" i="1" u="sng" dirty="0">
                <a:latin typeface="Montserrat" panose="00000500000000000000" pitchFamily="2" charset="0"/>
              </a:rPr>
              <a:t>CO</a:t>
            </a:r>
            <a:r>
              <a:rPr lang="fr-FR" sz="900" b="1" i="1" dirty="0">
                <a:latin typeface="Montserrat" panose="00000500000000000000" pitchFamily="2" charset="0"/>
              </a:rPr>
              <a:t>PROMOTION</a:t>
            </a:r>
          </a:p>
        </p:txBody>
      </p:sp>
      <p:sp>
        <p:nvSpPr>
          <p:cNvPr id="3" name="ZoneTexte 2">
            <a:extLst>
              <a:ext uri="{FF2B5EF4-FFF2-40B4-BE49-F238E27FC236}">
                <a16:creationId xmlns:a16="http://schemas.microsoft.com/office/drawing/2014/main" id="{258B5F99-B6C9-9C7E-6EAF-71B22B7A1685}"/>
              </a:ext>
            </a:extLst>
          </p:cNvPr>
          <p:cNvSpPr txBox="1"/>
          <p:nvPr/>
        </p:nvSpPr>
        <p:spPr>
          <a:xfrm>
            <a:off x="288325" y="2041617"/>
            <a:ext cx="988291" cy="184666"/>
          </a:xfrm>
          <a:prstGeom prst="rect">
            <a:avLst/>
          </a:prstGeom>
          <a:solidFill>
            <a:srgbClr val="E5E5E5"/>
          </a:solidFill>
        </p:spPr>
        <p:txBody>
          <a:bodyPr wrap="square" rtlCol="0">
            <a:spAutoFit/>
          </a:bodyPr>
          <a:lstStyle/>
          <a:p>
            <a:r>
              <a:rPr lang="fr-FR" sz="600" b="1" dirty="0"/>
              <a:t>COPROMOTION</a:t>
            </a:r>
          </a:p>
        </p:txBody>
      </p:sp>
      <p:sp>
        <p:nvSpPr>
          <p:cNvPr id="11" name="Espace réservé du contenu 2">
            <a:extLst>
              <a:ext uri="{FF2B5EF4-FFF2-40B4-BE49-F238E27FC236}">
                <a16:creationId xmlns:a16="http://schemas.microsoft.com/office/drawing/2014/main" id="{54B5DE8A-1CEB-F5DC-AFED-F52301EB3798}"/>
              </a:ext>
            </a:extLst>
          </p:cNvPr>
          <p:cNvSpPr>
            <a:spLocks noGrp="1"/>
          </p:cNvSpPr>
          <p:nvPr>
            <p:ph idx="1"/>
          </p:nvPr>
        </p:nvSpPr>
        <p:spPr>
          <a:xfrm>
            <a:off x="182380" y="2534464"/>
            <a:ext cx="11887200" cy="3405136"/>
          </a:xfrm>
        </p:spPr>
        <p:txBody>
          <a:bodyPr anchor="t" anchorCtr="0">
            <a:normAutofit/>
          </a:bodyPr>
          <a:lstStyle/>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Principales évolutions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 poste </a:t>
            </a:r>
            <a:r>
              <a:rPr lang="fr-FR" sz="1200" b="0" dirty="0">
                <a:solidFill>
                  <a:schemeClr val="accent3">
                    <a:lumMod val="75000"/>
                  </a:schemeClr>
                </a:solidFill>
                <a:latin typeface="Montserrat" panose="00000500000000000000" pitchFamily="2" charset="0"/>
                <a:ea typeface="Calibri" panose="020F0502020204030204" pitchFamily="34" charset="0"/>
                <a:cs typeface="Times New Roman" panose="02020603050405020304" pitchFamily="18" charset="0"/>
              </a:rPr>
              <a:t>de recettes </a:t>
            </a:r>
            <a:r>
              <a:rPr lang="fr-FR" sz="1200" b="0" dirty="0">
                <a:latin typeface="Montserrat" panose="00000500000000000000" pitchFamily="2" charset="0"/>
                <a:ea typeface="Calibri" panose="020F0502020204030204" pitchFamily="34" charset="0"/>
                <a:cs typeface="Times New Roman" panose="02020603050405020304" pitchFamily="18" charset="0"/>
              </a:rPr>
              <a:t>« COPROMOTION » est inchangé, en baisse, en hausse (éventuellement légère, forte) de +/-XX%, soit +/-XX k€ HT, s’établissant à … M€ HT. Cette évolution est due à une augmentation, une baisse du poste XXXX, etc…</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Aléas spécifiques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Les aléas pour le poste « COPROMOTION » sont stables, en baisse, en hausse de +/-XX%, soit +/-XX k€ HT, s’établissant à … M€ HT. Cette évolution est liée à une augmentation du poste YYYY, une baisse du poste XXXX, la nécessité de couvrir telle ou telle nouvelle dépense, etc… </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Optimisations identifiées</a:t>
            </a:r>
          </a:p>
          <a:p>
            <a:pPr lvl="0"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À N+1</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A terminaison</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lvl="0" algn="just">
              <a:lnSpc>
                <a:spcPct val="107000"/>
              </a:lnSpc>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5202352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1385455" y="307777"/>
            <a:ext cx="10169236" cy="683491"/>
          </a:xfrm>
        </p:spPr>
        <p:txBody>
          <a:bodyPr>
            <a:normAutofit/>
          </a:bodyPr>
          <a:lstStyle/>
          <a:p>
            <a:pPr algn="l"/>
            <a:r>
              <a:rPr lang="fr-FR" sz="2800" dirty="0"/>
              <a:t>Slide 8.4. </a:t>
            </a:r>
            <a:r>
              <a:rPr lang="fr-FR" sz="2800"/>
              <a:t>– </a:t>
            </a:r>
            <a:r>
              <a:rPr lang="fr-FR" sz="2800" dirty="0"/>
              <a:t>E</a:t>
            </a:r>
            <a:r>
              <a:rPr lang="fr-FR" sz="2800"/>
              <a:t>valuation </a:t>
            </a:r>
            <a:r>
              <a:rPr lang="fr-FR" sz="2800" dirty="0"/>
              <a:t>des opérateurs </a:t>
            </a: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Evaluer les prestataires mobilisés sur le projet</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chemeClr val="tx1"/>
                </a:solidFill>
                <a:latin typeface="Montserrat" panose="00000500000000000000" pitchFamily="2" charset="0"/>
                <a:ea typeface="Calibri" panose="020F0502020204030204" pitchFamily="34" charset="0"/>
                <a:cs typeface="Times New Roman" panose="02020603050405020304" pitchFamily="18" charset="0"/>
              </a:rPr>
              <a:t>A préciser</a:t>
            </a:r>
          </a:p>
          <a:p>
            <a:pPr marL="342900" lvl="0" indent="-342900" algn="just">
              <a:lnSpc>
                <a:spcPct val="107000"/>
              </a:lnSpc>
              <a:buFontTx/>
              <a:buChar char="-"/>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152</a:t>
            </a:fld>
            <a:endParaRPr lang="fr-FR">
              <a:solidFill>
                <a:schemeClr val="bg1">
                  <a:lumMod val="65000"/>
                </a:schemeClr>
              </a:solidFill>
            </a:endParaRPr>
          </a:p>
        </p:txBody>
      </p:sp>
      <p:sp>
        <p:nvSpPr>
          <p:cNvPr id="6" name="ZoneTexte 5">
            <a:extLst>
              <a:ext uri="{FF2B5EF4-FFF2-40B4-BE49-F238E27FC236}">
                <a16:creationId xmlns:a16="http://schemas.microsoft.com/office/drawing/2014/main" id="{48F48BF6-F36B-C7A1-ACE8-13C76FB08012}"/>
              </a:ext>
            </a:extLst>
          </p:cNvPr>
          <p:cNvSpPr txBox="1"/>
          <p:nvPr/>
        </p:nvSpPr>
        <p:spPr>
          <a:xfrm>
            <a:off x="-1" y="0"/>
            <a:ext cx="2352676" cy="307777"/>
          </a:xfrm>
          <a:prstGeom prst="rect">
            <a:avLst/>
          </a:prstGeom>
          <a:solidFill>
            <a:schemeClr val="accent2"/>
          </a:solidFill>
          <a:ln>
            <a:solidFill>
              <a:schemeClr val="tx1"/>
            </a:solidFill>
          </a:ln>
        </p:spPr>
        <p:txBody>
          <a:bodyPr wrap="square" rtlCol="0">
            <a:spAutoFit/>
          </a:bodyPr>
          <a:lstStyle/>
          <a:p>
            <a:r>
              <a:rPr lang="fr-FR" sz="1400" b="1" dirty="0"/>
              <a:t>Bloc 2 (ne pas compléter)</a:t>
            </a:r>
          </a:p>
        </p:txBody>
      </p:sp>
    </p:spTree>
    <p:extLst>
      <p:ext uri="{BB962C8B-B14F-4D97-AF65-F5344CB8AC3E}">
        <p14:creationId xmlns:p14="http://schemas.microsoft.com/office/powerpoint/2010/main" val="46817871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153</a:t>
            </a:fld>
            <a:endParaRPr lang="fr-FR">
              <a:solidFill>
                <a:schemeClr val="bg1">
                  <a:lumMod val="65000"/>
                </a:schemeClr>
              </a:solidFill>
            </a:endParaRPr>
          </a:p>
        </p:txBody>
      </p:sp>
      <p:sp>
        <p:nvSpPr>
          <p:cNvPr id="4" name="Titre 1">
            <a:extLst>
              <a:ext uri="{FF2B5EF4-FFF2-40B4-BE49-F238E27FC236}">
                <a16:creationId xmlns:a16="http://schemas.microsoft.com/office/drawing/2014/main" id="{3DCE704E-F7CB-403D-A8A2-D789416B9FCF}"/>
              </a:ext>
            </a:extLst>
          </p:cNvPr>
          <p:cNvSpPr>
            <a:spLocks noGrp="1"/>
          </p:cNvSpPr>
          <p:nvPr>
            <p:ph type="title"/>
          </p:nvPr>
        </p:nvSpPr>
        <p:spPr>
          <a:xfrm>
            <a:off x="0" y="97438"/>
            <a:ext cx="12192000" cy="576817"/>
          </a:xfrm>
        </p:spPr>
        <p:txBody>
          <a:bodyPr>
            <a:noAutofit/>
          </a:bodyPr>
          <a:lstStyle/>
          <a:p>
            <a:pPr algn="l"/>
            <a:r>
              <a:rPr lang="fr-FR" sz="2400" dirty="0"/>
              <a:t>8. RECETTES &gt;&gt; RELEVE DE DECISIONS</a:t>
            </a:r>
            <a:endParaRPr lang="fr-FR" sz="2000" dirty="0"/>
          </a:p>
        </p:txBody>
      </p:sp>
      <p:sp>
        <p:nvSpPr>
          <p:cNvPr id="3" name="Espace réservé du contenu 2">
            <a:extLst>
              <a:ext uri="{FF2B5EF4-FFF2-40B4-BE49-F238E27FC236}">
                <a16:creationId xmlns:a16="http://schemas.microsoft.com/office/drawing/2014/main" id="{A9E7E060-A6C0-CB82-A46C-22D234A993CE}"/>
              </a:ext>
            </a:extLst>
          </p:cNvPr>
          <p:cNvSpPr>
            <a:spLocks noGrp="1"/>
          </p:cNvSpPr>
          <p:nvPr>
            <p:ph idx="1"/>
          </p:nvPr>
        </p:nvSpPr>
        <p:spPr>
          <a:xfrm>
            <a:off x="494270" y="674255"/>
            <a:ext cx="11198058" cy="5682096"/>
          </a:xfrm>
          <a:solidFill>
            <a:schemeClr val="bg1">
              <a:lumMod val="95000"/>
            </a:schemeClr>
          </a:solidFill>
          <a:ln w="3175">
            <a:solidFill>
              <a:schemeClr val="tx1"/>
            </a:solidFill>
            <a:prstDash val="sysDot"/>
          </a:ln>
        </p:spPr>
        <p:txBody>
          <a:bodyPr anchor="t" anchorCtr="0">
            <a:noAutofit/>
          </a:bodyPr>
          <a:lstStyle/>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b="0" dirty="0">
                <a:latin typeface="Montserrat" panose="00000500000000000000" pitchFamily="2"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27636438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105696-C7BA-30A6-6A4E-27E399ABA717}"/>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16006B5-FF74-C49B-1DC3-8A9B3D82164C}"/>
              </a:ext>
            </a:extLst>
          </p:cNvPr>
          <p:cNvSpPr>
            <a:spLocks noGrp="1"/>
          </p:cNvSpPr>
          <p:nvPr>
            <p:ph type="body" sz="quarter" idx="11"/>
          </p:nvPr>
        </p:nvSpPr>
        <p:spPr/>
        <p:txBody>
          <a:bodyPr/>
          <a:lstStyle/>
          <a:p>
            <a:endParaRPr lang="fr-FR" dirty="0"/>
          </a:p>
        </p:txBody>
      </p:sp>
      <p:sp>
        <p:nvSpPr>
          <p:cNvPr id="4" name="Titre 3">
            <a:extLst>
              <a:ext uri="{FF2B5EF4-FFF2-40B4-BE49-F238E27FC236}">
                <a16:creationId xmlns:a16="http://schemas.microsoft.com/office/drawing/2014/main" id="{5F26E097-7900-09F2-AB99-60BBF6A4551D}"/>
              </a:ext>
            </a:extLst>
          </p:cNvPr>
          <p:cNvSpPr>
            <a:spLocks noGrp="1"/>
          </p:cNvSpPr>
          <p:nvPr>
            <p:ph type="ctrTitle"/>
          </p:nvPr>
        </p:nvSpPr>
        <p:spPr>
          <a:xfrm>
            <a:off x="3334327" y="2733964"/>
            <a:ext cx="8389426" cy="1154546"/>
          </a:xfrm>
        </p:spPr>
        <p:txBody>
          <a:bodyPr/>
          <a:lstStyle/>
          <a:p>
            <a:r>
              <a:rPr lang="fr-FR" sz="4800" dirty="0"/>
              <a:t>9. PLAN DE CHARGES</a:t>
            </a:r>
          </a:p>
        </p:txBody>
      </p:sp>
      <p:grpSp>
        <p:nvGrpSpPr>
          <p:cNvPr id="2" name="Groupe 1">
            <a:extLst>
              <a:ext uri="{FF2B5EF4-FFF2-40B4-BE49-F238E27FC236}">
                <a16:creationId xmlns:a16="http://schemas.microsoft.com/office/drawing/2014/main" id="{9DDFBA3D-7E4A-1C7C-FEE7-0529FFC0EE60}"/>
              </a:ext>
            </a:extLst>
          </p:cNvPr>
          <p:cNvGrpSpPr/>
          <p:nvPr/>
        </p:nvGrpSpPr>
        <p:grpSpPr>
          <a:xfrm>
            <a:off x="224481" y="361088"/>
            <a:ext cx="1926114" cy="6135823"/>
            <a:chOff x="319652" y="0"/>
            <a:chExt cx="1926114" cy="6135823"/>
          </a:xfrm>
        </p:grpSpPr>
        <p:sp>
          <p:nvSpPr>
            <p:cNvPr id="5" name="Rectangle : coins arrondis 4">
              <a:hlinkClick r:id="rId2" action="ppaction://hlinksldjump"/>
              <a:extLst>
                <a:ext uri="{FF2B5EF4-FFF2-40B4-BE49-F238E27FC236}">
                  <a16:creationId xmlns:a16="http://schemas.microsoft.com/office/drawing/2014/main" id="{11F9463D-B19E-EB65-416E-8B04DCBDB608}"/>
                </a:ext>
              </a:extLst>
            </p:cNvPr>
            <p:cNvSpPr/>
            <p:nvPr/>
          </p:nvSpPr>
          <p:spPr>
            <a:xfrm>
              <a:off x="319652" y="566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0. SYNTHESE</a:t>
              </a:r>
            </a:p>
          </p:txBody>
        </p:sp>
        <p:sp>
          <p:nvSpPr>
            <p:cNvPr id="7" name="Rectangle : coins arrondis 6">
              <a:hlinkClick r:id="rId3" action="ppaction://hlinksldjump"/>
              <a:extLst>
                <a:ext uri="{FF2B5EF4-FFF2-40B4-BE49-F238E27FC236}">
                  <a16:creationId xmlns:a16="http://schemas.microsoft.com/office/drawing/2014/main" id="{C7BCD543-5643-B380-C4A1-7552AA45B492}"/>
                </a:ext>
              </a:extLst>
            </p:cNvPr>
            <p:cNvSpPr/>
            <p:nvPr/>
          </p:nvSpPr>
          <p:spPr>
            <a:xfrm>
              <a:off x="319652" y="10883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 CADRES POLITIQUES ET CONTRACTUELS</a:t>
              </a:r>
            </a:p>
          </p:txBody>
        </p:sp>
        <p:sp>
          <p:nvSpPr>
            <p:cNvPr id="8" name="Rectangle : coins arrondis 7">
              <a:hlinkClick r:id="rId4" action="ppaction://hlinksldjump"/>
              <a:extLst>
                <a:ext uri="{FF2B5EF4-FFF2-40B4-BE49-F238E27FC236}">
                  <a16:creationId xmlns:a16="http://schemas.microsoft.com/office/drawing/2014/main" id="{382742EE-2F46-2A75-7669-F92929680678}"/>
                </a:ext>
              </a:extLst>
            </p:cNvPr>
            <p:cNvSpPr/>
            <p:nvPr/>
          </p:nvSpPr>
          <p:spPr>
            <a:xfrm>
              <a:off x="319652" y="161024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2. PROCEDURES</a:t>
              </a:r>
            </a:p>
          </p:txBody>
        </p:sp>
        <p:sp>
          <p:nvSpPr>
            <p:cNvPr id="9" name="Rectangle : coins arrondis 8">
              <a:hlinkClick r:id="rId5" action="ppaction://hlinksldjump"/>
              <a:extLst>
                <a:ext uri="{FF2B5EF4-FFF2-40B4-BE49-F238E27FC236}">
                  <a16:creationId xmlns:a16="http://schemas.microsoft.com/office/drawing/2014/main" id="{B09A8E98-D752-AF0D-E51B-18CC2FA9F571}"/>
                </a:ext>
              </a:extLst>
            </p:cNvPr>
            <p:cNvSpPr/>
            <p:nvPr/>
          </p:nvSpPr>
          <p:spPr>
            <a:xfrm>
              <a:off x="319652" y="2132099"/>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3. OBJECTIFS ENVIRONNEMENTAUX</a:t>
              </a:r>
            </a:p>
          </p:txBody>
        </p:sp>
        <p:sp>
          <p:nvSpPr>
            <p:cNvPr id="10" name="Rectangle : coins arrondis 9">
              <a:hlinkClick r:id="rId6" action="ppaction://hlinksldjump"/>
              <a:extLst>
                <a:ext uri="{FF2B5EF4-FFF2-40B4-BE49-F238E27FC236}">
                  <a16:creationId xmlns:a16="http://schemas.microsoft.com/office/drawing/2014/main" id="{52101D6B-2E00-B562-EB53-3AB63214E54D}"/>
                </a:ext>
              </a:extLst>
            </p:cNvPr>
            <p:cNvSpPr/>
            <p:nvPr/>
          </p:nvSpPr>
          <p:spPr>
            <a:xfrm>
              <a:off x="319652" y="2651318"/>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4. PROGRAMMATION</a:t>
              </a:r>
            </a:p>
          </p:txBody>
        </p:sp>
        <p:sp>
          <p:nvSpPr>
            <p:cNvPr id="11" name="Rectangle : coins arrondis 10">
              <a:hlinkClick r:id="rId7" action="ppaction://hlinksldjump"/>
              <a:extLst>
                <a:ext uri="{FF2B5EF4-FFF2-40B4-BE49-F238E27FC236}">
                  <a16:creationId xmlns:a16="http://schemas.microsoft.com/office/drawing/2014/main" id="{DF248016-2522-1706-1384-3633A47B8CCF}"/>
                </a:ext>
              </a:extLst>
            </p:cNvPr>
            <p:cNvSpPr/>
            <p:nvPr/>
          </p:nvSpPr>
          <p:spPr>
            <a:xfrm>
              <a:off x="319652" y="3170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5. FONCIER</a:t>
              </a:r>
            </a:p>
          </p:txBody>
        </p:sp>
        <p:sp>
          <p:nvSpPr>
            <p:cNvPr id="12" name="Rectangle : coins arrondis 11">
              <a:hlinkClick r:id="rId8" action="ppaction://hlinksldjump"/>
              <a:extLst>
                <a:ext uri="{FF2B5EF4-FFF2-40B4-BE49-F238E27FC236}">
                  <a16:creationId xmlns:a16="http://schemas.microsoft.com/office/drawing/2014/main" id="{332065C7-C3E9-0CB1-4A1E-463590C00F8C}"/>
                </a:ext>
              </a:extLst>
            </p:cNvPr>
            <p:cNvSpPr/>
            <p:nvPr/>
          </p:nvSpPr>
          <p:spPr>
            <a:xfrm>
              <a:off x="319652" y="3689756"/>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6. ETUDES</a:t>
              </a:r>
            </a:p>
          </p:txBody>
        </p:sp>
        <p:sp>
          <p:nvSpPr>
            <p:cNvPr id="13" name="Rectangle : coins arrondis 12">
              <a:hlinkClick r:id="rId9" action="ppaction://hlinksldjump"/>
              <a:extLst>
                <a:ext uri="{FF2B5EF4-FFF2-40B4-BE49-F238E27FC236}">
                  <a16:creationId xmlns:a16="http://schemas.microsoft.com/office/drawing/2014/main" id="{E072D4E3-B835-25E2-BD2B-43F4274EFA17}"/>
                </a:ext>
              </a:extLst>
            </p:cNvPr>
            <p:cNvSpPr/>
            <p:nvPr/>
          </p:nvSpPr>
          <p:spPr>
            <a:xfrm>
              <a:off x="319652" y="420897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7. TRAVAUX</a:t>
              </a:r>
            </a:p>
          </p:txBody>
        </p:sp>
        <p:sp>
          <p:nvSpPr>
            <p:cNvPr id="14" name="ZoneTexte 13">
              <a:extLst>
                <a:ext uri="{FF2B5EF4-FFF2-40B4-BE49-F238E27FC236}">
                  <a16:creationId xmlns:a16="http://schemas.microsoft.com/office/drawing/2014/main" id="{64687E92-66BA-503E-BAAF-AE745E54FDB1}"/>
                </a:ext>
              </a:extLst>
            </p:cNvPr>
            <p:cNvSpPr txBox="1"/>
            <p:nvPr/>
          </p:nvSpPr>
          <p:spPr>
            <a:xfrm>
              <a:off x="319652" y="76261"/>
              <a:ext cx="1311563" cy="369332"/>
            </a:xfrm>
            <a:prstGeom prst="rect">
              <a:avLst/>
            </a:prstGeom>
            <a:noFill/>
          </p:spPr>
          <p:txBody>
            <a:bodyPr wrap="square" rtlCol="0">
              <a:spAutoFit/>
            </a:bodyPr>
            <a:lstStyle/>
            <a:p>
              <a:r>
                <a:rPr lang="fr-FR" b="1" i="1" dirty="0">
                  <a:latin typeface="Montserrat" panose="00000500000000000000" pitchFamily="2" charset="0"/>
                </a:rPr>
                <a:t>Aller à… </a:t>
              </a:r>
            </a:p>
          </p:txBody>
        </p:sp>
        <p:pic>
          <p:nvPicPr>
            <p:cNvPr id="15" name="Image 14">
              <a:extLst>
                <a:ext uri="{FF2B5EF4-FFF2-40B4-BE49-F238E27FC236}">
                  <a16:creationId xmlns:a16="http://schemas.microsoft.com/office/drawing/2014/main" id="{363ED7BB-1E41-A038-2578-BE24B54E860B}"/>
                </a:ext>
              </a:extLst>
            </p:cNvPr>
            <p:cNvPicPr>
              <a:picLocks noChangeAspect="1"/>
            </p:cNvPicPr>
            <p:nvPr/>
          </p:nvPicPr>
          <p:blipFill rotWithShape="1">
            <a:blip r:embed="rId10">
              <a:clrChange>
                <a:clrFrom>
                  <a:srgbClr val="FFFFFF"/>
                </a:clrFrom>
                <a:clrTo>
                  <a:srgbClr val="FFFFFF">
                    <a:alpha val="0"/>
                  </a:srgbClr>
                </a:clrTo>
              </a:clrChange>
            </a:blip>
            <a:srcRect l="21232" t="21344" r="24844" b="15183"/>
            <a:stretch/>
          </p:blipFill>
          <p:spPr>
            <a:xfrm>
              <a:off x="1409542" y="0"/>
              <a:ext cx="443345" cy="521854"/>
            </a:xfrm>
            <a:prstGeom prst="rect">
              <a:avLst/>
            </a:prstGeom>
          </p:spPr>
        </p:pic>
        <p:sp>
          <p:nvSpPr>
            <p:cNvPr id="16" name="Rectangle : coins arrondis 15">
              <a:hlinkClick r:id="rId11" action="ppaction://hlinksldjump"/>
              <a:extLst>
                <a:ext uri="{FF2B5EF4-FFF2-40B4-BE49-F238E27FC236}">
                  <a16:creationId xmlns:a16="http://schemas.microsoft.com/office/drawing/2014/main" id="{3DF86F3C-789C-2A23-00C6-ECAF59C48FC4}"/>
                </a:ext>
              </a:extLst>
            </p:cNvPr>
            <p:cNvSpPr/>
            <p:nvPr/>
          </p:nvSpPr>
          <p:spPr>
            <a:xfrm>
              <a:off x="319652" y="4728194"/>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8. RECETTES</a:t>
              </a:r>
            </a:p>
          </p:txBody>
        </p:sp>
        <p:sp>
          <p:nvSpPr>
            <p:cNvPr id="17" name="Rectangle : coins arrondis 16">
              <a:hlinkClick r:id="rId12" action="ppaction://hlinksldjump"/>
              <a:extLst>
                <a:ext uri="{FF2B5EF4-FFF2-40B4-BE49-F238E27FC236}">
                  <a16:creationId xmlns:a16="http://schemas.microsoft.com/office/drawing/2014/main" id="{CECFB057-4693-0082-2E38-E45705D309CE}"/>
                </a:ext>
              </a:extLst>
            </p:cNvPr>
            <p:cNvSpPr/>
            <p:nvPr/>
          </p:nvSpPr>
          <p:spPr>
            <a:xfrm>
              <a:off x="319652" y="5252252"/>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9. PLAN DE CHARGES</a:t>
              </a:r>
            </a:p>
          </p:txBody>
        </p:sp>
        <p:sp>
          <p:nvSpPr>
            <p:cNvPr id="18" name="Rectangle : coins arrondis 17">
              <a:hlinkClick r:id="rId13" action="ppaction://hlinksldjump"/>
              <a:extLst>
                <a:ext uri="{FF2B5EF4-FFF2-40B4-BE49-F238E27FC236}">
                  <a16:creationId xmlns:a16="http://schemas.microsoft.com/office/drawing/2014/main" id="{86A1BA45-CFC2-DB72-4ECC-D78B8BD29980}"/>
                </a:ext>
              </a:extLst>
            </p:cNvPr>
            <p:cNvSpPr/>
            <p:nvPr/>
          </p:nvSpPr>
          <p:spPr>
            <a:xfrm>
              <a:off x="319652" y="57664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10. CARTO RISQUES</a:t>
              </a:r>
            </a:p>
          </p:txBody>
        </p:sp>
      </p:grpSp>
    </p:spTree>
    <p:extLst>
      <p:ext uri="{BB962C8B-B14F-4D97-AF65-F5344CB8AC3E}">
        <p14:creationId xmlns:p14="http://schemas.microsoft.com/office/powerpoint/2010/main" val="11132922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9.1 – Moyens humains</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243181"/>
            <a:ext cx="11198058" cy="4846469"/>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Donner à voir le plan de charge de l’équipe projet à horizon 18 mois</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(préciser pilote)</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rPr>
              <a:t>Plan de charge de l’équipe à récupérer auprès DT</a:t>
            </a:r>
          </a:p>
          <a:p>
            <a:pPr marL="342900" lvl="0" indent="-342900" algn="just">
              <a:lnSpc>
                <a:spcPct val="107000"/>
              </a:lnSpc>
              <a:buFontTx/>
              <a:buChar char="-"/>
            </a:pPr>
            <a:endPar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155</a:t>
            </a:fld>
            <a:endParaRPr lang="fr-FR">
              <a:solidFill>
                <a:schemeClr val="bg1">
                  <a:lumMod val="65000"/>
                </a:schemeClr>
              </a:solidFill>
            </a:endParaRPr>
          </a:p>
        </p:txBody>
      </p:sp>
    </p:spTree>
    <p:extLst>
      <p:ext uri="{BB962C8B-B14F-4D97-AF65-F5344CB8AC3E}">
        <p14:creationId xmlns:p14="http://schemas.microsoft.com/office/powerpoint/2010/main" val="1081130245"/>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9.1 – Moyens humains</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156</a:t>
            </a:fld>
            <a:endParaRPr lang="fr-FR">
              <a:solidFill>
                <a:schemeClr val="bg1">
                  <a:lumMod val="65000"/>
                </a:schemeClr>
              </a:solidFill>
            </a:endParaRPr>
          </a:p>
        </p:txBody>
      </p:sp>
    </p:spTree>
    <p:extLst>
      <p:ext uri="{BB962C8B-B14F-4D97-AF65-F5344CB8AC3E}">
        <p14:creationId xmlns:p14="http://schemas.microsoft.com/office/powerpoint/2010/main" val="204997965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9.2 – Plan de charge à 3 ans</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82896" y="1224131"/>
            <a:ext cx="11198058" cy="4846469"/>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Donner à voir le plan de charge de l’équipe projet à horizon 3 ans</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(préciser pilote)</a:t>
            </a:r>
          </a:p>
          <a:p>
            <a:pPr lvl="0" algn="just">
              <a:lnSpc>
                <a:spcPct val="107000"/>
              </a:lnSpc>
            </a:pPr>
            <a:r>
              <a:rPr lang="fr-FR" sz="1600">
                <a:latin typeface="Montserrat" panose="00000500000000000000" pitchFamily="2" charset="0"/>
                <a:cs typeface="Times New Roman" panose="02020603050405020304" pitchFamily="18" charset="0"/>
              </a:rPr>
              <a:t>Outils SMQE : </a:t>
            </a:r>
          </a:p>
          <a:p>
            <a:pPr lvl="0" algn="just">
              <a:lnSpc>
                <a:spcPct val="107000"/>
              </a:lnSpc>
            </a:pPr>
            <a:endPar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157</a:t>
            </a:fld>
            <a:endParaRPr lang="fr-FR">
              <a:solidFill>
                <a:schemeClr val="bg1">
                  <a:lumMod val="65000"/>
                </a:schemeClr>
              </a:solidFill>
            </a:endParaRPr>
          </a:p>
        </p:txBody>
      </p:sp>
      <p:graphicFrame>
        <p:nvGraphicFramePr>
          <p:cNvPr id="4" name="Tableau 3">
            <a:extLst>
              <a:ext uri="{FF2B5EF4-FFF2-40B4-BE49-F238E27FC236}">
                <a16:creationId xmlns:a16="http://schemas.microsoft.com/office/drawing/2014/main" id="{6B25A8E3-3602-FCFF-BC6F-4A7499AF6145}"/>
              </a:ext>
            </a:extLst>
          </p:cNvPr>
          <p:cNvGraphicFramePr>
            <a:graphicFrameLocks noGrp="1"/>
          </p:cNvGraphicFramePr>
          <p:nvPr>
            <p:extLst>
              <p:ext uri="{D42A27DB-BD31-4B8C-83A1-F6EECF244321}">
                <p14:modId xmlns:p14="http://schemas.microsoft.com/office/powerpoint/2010/main" val="2485384332"/>
              </p:ext>
            </p:extLst>
          </p:nvPr>
        </p:nvGraphicFramePr>
        <p:xfrm>
          <a:off x="2749550" y="3114675"/>
          <a:ext cx="6692900" cy="628650"/>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1538153899"/>
                    </a:ext>
                  </a:extLst>
                </a:gridCol>
                <a:gridCol w="1689100">
                  <a:extLst>
                    <a:ext uri="{9D8B030D-6E8A-4147-A177-3AD203B41FA5}">
                      <a16:colId xmlns:a16="http://schemas.microsoft.com/office/drawing/2014/main" val="560558004"/>
                    </a:ext>
                  </a:extLst>
                </a:gridCol>
                <a:gridCol w="2019300">
                  <a:extLst>
                    <a:ext uri="{9D8B030D-6E8A-4147-A177-3AD203B41FA5}">
                      <a16:colId xmlns:a16="http://schemas.microsoft.com/office/drawing/2014/main" val="3845367698"/>
                    </a:ext>
                  </a:extLst>
                </a:gridCol>
                <a:gridCol w="2717800">
                  <a:extLst>
                    <a:ext uri="{9D8B030D-6E8A-4147-A177-3AD203B41FA5}">
                      <a16:colId xmlns:a16="http://schemas.microsoft.com/office/drawing/2014/main" val="3976774693"/>
                    </a:ext>
                  </a:extLst>
                </a:gridCol>
              </a:tblGrid>
              <a:tr h="23812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3776617"/>
                  </a:ext>
                </a:extLst>
              </a:tr>
              <a:tr h="190500">
                <a:tc>
                  <a:txBody>
                    <a:bodyPr/>
                    <a:lstStyle/>
                    <a:p>
                      <a:pPr algn="l" fontAlgn="ctr"/>
                      <a:r>
                        <a:rPr lang="fr-FR" sz="800" u="none" strike="noStrike">
                          <a:effectLst/>
                        </a:rPr>
                        <a:t>9.2.</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PFI à 3 ans</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PFX 553 - Modèle avril 2022 New</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G:\Qualité et Développement Durable\S3 Maîtrise des données financières et physiques\1_Ordonnateur (budgets et PFA)\2 - Prévisions à fin d'affaires</a:t>
                      </a:r>
                      <a:endParaRPr lang="fr-FR" sz="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6017072"/>
                  </a:ext>
                </a:extLst>
              </a:tr>
            </a:tbl>
          </a:graphicData>
        </a:graphic>
      </p:graphicFrame>
    </p:spTree>
    <p:extLst>
      <p:ext uri="{BB962C8B-B14F-4D97-AF65-F5344CB8AC3E}">
        <p14:creationId xmlns:p14="http://schemas.microsoft.com/office/powerpoint/2010/main" val="282719954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9.2 – PFI à 3 ans</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158</a:t>
            </a:fld>
            <a:endParaRPr lang="fr-FR">
              <a:solidFill>
                <a:schemeClr val="bg1">
                  <a:lumMod val="65000"/>
                </a:schemeClr>
              </a:solidFill>
            </a:endParaRPr>
          </a:p>
        </p:txBody>
      </p:sp>
    </p:spTree>
    <p:extLst>
      <p:ext uri="{BB962C8B-B14F-4D97-AF65-F5344CB8AC3E}">
        <p14:creationId xmlns:p14="http://schemas.microsoft.com/office/powerpoint/2010/main" val="345538005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159</a:t>
            </a:fld>
            <a:endParaRPr lang="fr-FR">
              <a:solidFill>
                <a:schemeClr val="bg1">
                  <a:lumMod val="65000"/>
                </a:schemeClr>
              </a:solidFill>
            </a:endParaRPr>
          </a:p>
        </p:txBody>
      </p:sp>
      <p:sp>
        <p:nvSpPr>
          <p:cNvPr id="4" name="Titre 1">
            <a:extLst>
              <a:ext uri="{FF2B5EF4-FFF2-40B4-BE49-F238E27FC236}">
                <a16:creationId xmlns:a16="http://schemas.microsoft.com/office/drawing/2014/main" id="{3DCE704E-F7CB-403D-A8A2-D789416B9FCF}"/>
              </a:ext>
            </a:extLst>
          </p:cNvPr>
          <p:cNvSpPr>
            <a:spLocks noGrp="1"/>
          </p:cNvSpPr>
          <p:nvPr>
            <p:ph type="title"/>
          </p:nvPr>
        </p:nvSpPr>
        <p:spPr>
          <a:xfrm>
            <a:off x="0" y="97438"/>
            <a:ext cx="12192000" cy="576817"/>
          </a:xfrm>
        </p:spPr>
        <p:txBody>
          <a:bodyPr>
            <a:noAutofit/>
          </a:bodyPr>
          <a:lstStyle/>
          <a:p>
            <a:pPr algn="l"/>
            <a:r>
              <a:rPr lang="fr-FR" sz="2400" dirty="0"/>
              <a:t>9. PLAN DE CHARGES &gt;&gt; RELEVE DE DECISIONS</a:t>
            </a:r>
            <a:endParaRPr lang="fr-FR" sz="2000" dirty="0"/>
          </a:p>
        </p:txBody>
      </p:sp>
      <p:sp>
        <p:nvSpPr>
          <p:cNvPr id="3" name="Espace réservé du contenu 2">
            <a:extLst>
              <a:ext uri="{FF2B5EF4-FFF2-40B4-BE49-F238E27FC236}">
                <a16:creationId xmlns:a16="http://schemas.microsoft.com/office/drawing/2014/main" id="{A9E7E060-A6C0-CB82-A46C-22D234A993CE}"/>
              </a:ext>
            </a:extLst>
          </p:cNvPr>
          <p:cNvSpPr>
            <a:spLocks noGrp="1"/>
          </p:cNvSpPr>
          <p:nvPr>
            <p:ph idx="1"/>
          </p:nvPr>
        </p:nvSpPr>
        <p:spPr>
          <a:xfrm>
            <a:off x="494270" y="674255"/>
            <a:ext cx="11198058" cy="5682096"/>
          </a:xfrm>
          <a:solidFill>
            <a:schemeClr val="bg1">
              <a:lumMod val="95000"/>
            </a:schemeClr>
          </a:solidFill>
          <a:ln w="3175">
            <a:solidFill>
              <a:schemeClr val="tx1"/>
            </a:solidFill>
            <a:prstDash val="sysDot"/>
          </a:ln>
        </p:spPr>
        <p:txBody>
          <a:bodyPr anchor="t" anchorCtr="0">
            <a:noAutofit/>
          </a:bodyPr>
          <a:lstStyle/>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b="0" dirty="0">
                <a:latin typeface="Montserrat" panose="00000500000000000000" pitchFamily="2"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35122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2F87EC1-B73E-27B8-E306-0C1165D3E922}"/>
              </a:ext>
            </a:extLst>
          </p:cNvPr>
          <p:cNvSpPr>
            <a:spLocks noGrp="1"/>
          </p:cNvSpPr>
          <p:nvPr>
            <p:ph type="ctrTitle"/>
          </p:nvPr>
        </p:nvSpPr>
        <p:spPr/>
        <p:txBody>
          <a:bodyPr/>
          <a:lstStyle/>
          <a:p>
            <a:r>
              <a:rPr lang="fr-FR" sz="3400" dirty="0"/>
              <a:t>R</a:t>
            </a:r>
            <a:r>
              <a:rPr lang="fr-FR" sz="3400" dirty="0">
                <a:solidFill>
                  <a:schemeClr val="bg1"/>
                </a:solidFill>
              </a:rPr>
              <a:t>evue de projets 2025</a:t>
            </a:r>
            <a:br>
              <a:rPr lang="fr-FR" sz="3400" dirty="0">
                <a:solidFill>
                  <a:schemeClr val="bg1"/>
                </a:solidFill>
              </a:rPr>
            </a:br>
            <a:r>
              <a:rPr lang="fr-FR" sz="3400" dirty="0">
                <a:solidFill>
                  <a:schemeClr val="bg1"/>
                </a:solidFill>
              </a:rPr>
              <a:t>Mode d’emploi</a:t>
            </a:r>
            <a:br>
              <a:rPr lang="fr-FR" sz="3400" dirty="0">
                <a:solidFill>
                  <a:schemeClr val="bg1"/>
                </a:solidFill>
              </a:rPr>
            </a:br>
            <a:endParaRPr lang="fr-FR" sz="3400" dirty="0"/>
          </a:p>
        </p:txBody>
      </p:sp>
    </p:spTree>
    <p:extLst>
      <p:ext uri="{BB962C8B-B14F-4D97-AF65-F5344CB8AC3E}">
        <p14:creationId xmlns:p14="http://schemas.microsoft.com/office/powerpoint/2010/main" val="54049109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105696-C7BA-30A6-6A4E-27E399ABA717}"/>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16006B5-FF74-C49B-1DC3-8A9B3D82164C}"/>
              </a:ext>
            </a:extLst>
          </p:cNvPr>
          <p:cNvSpPr>
            <a:spLocks noGrp="1"/>
          </p:cNvSpPr>
          <p:nvPr>
            <p:ph type="body" sz="quarter" idx="11"/>
          </p:nvPr>
        </p:nvSpPr>
        <p:spPr/>
        <p:txBody>
          <a:bodyPr/>
          <a:lstStyle/>
          <a:p>
            <a:endParaRPr lang="fr-FR" dirty="0"/>
          </a:p>
        </p:txBody>
      </p:sp>
      <p:sp>
        <p:nvSpPr>
          <p:cNvPr id="4" name="Titre 3">
            <a:extLst>
              <a:ext uri="{FF2B5EF4-FFF2-40B4-BE49-F238E27FC236}">
                <a16:creationId xmlns:a16="http://schemas.microsoft.com/office/drawing/2014/main" id="{5F26E097-7900-09F2-AB99-60BBF6A4551D}"/>
              </a:ext>
            </a:extLst>
          </p:cNvPr>
          <p:cNvSpPr>
            <a:spLocks noGrp="1"/>
          </p:cNvSpPr>
          <p:nvPr>
            <p:ph type="ctrTitle"/>
          </p:nvPr>
        </p:nvSpPr>
        <p:spPr>
          <a:xfrm>
            <a:off x="3334327" y="2733964"/>
            <a:ext cx="8389426" cy="1154546"/>
          </a:xfrm>
        </p:spPr>
        <p:txBody>
          <a:bodyPr/>
          <a:lstStyle/>
          <a:p>
            <a:r>
              <a:rPr lang="fr-FR" sz="4800" dirty="0"/>
              <a:t>10. QUALITE</a:t>
            </a:r>
          </a:p>
        </p:txBody>
      </p:sp>
      <p:grpSp>
        <p:nvGrpSpPr>
          <p:cNvPr id="2" name="Groupe 1">
            <a:extLst>
              <a:ext uri="{FF2B5EF4-FFF2-40B4-BE49-F238E27FC236}">
                <a16:creationId xmlns:a16="http://schemas.microsoft.com/office/drawing/2014/main" id="{4033D281-CB2F-800E-1207-DD82B7B978F5}"/>
              </a:ext>
            </a:extLst>
          </p:cNvPr>
          <p:cNvGrpSpPr/>
          <p:nvPr/>
        </p:nvGrpSpPr>
        <p:grpSpPr>
          <a:xfrm>
            <a:off x="224481" y="361088"/>
            <a:ext cx="1926114" cy="6135823"/>
            <a:chOff x="319652" y="0"/>
            <a:chExt cx="1926114" cy="6135823"/>
          </a:xfrm>
        </p:grpSpPr>
        <p:sp>
          <p:nvSpPr>
            <p:cNvPr id="5" name="Rectangle : coins arrondis 4">
              <a:hlinkClick r:id="rId2" action="ppaction://hlinksldjump"/>
              <a:extLst>
                <a:ext uri="{FF2B5EF4-FFF2-40B4-BE49-F238E27FC236}">
                  <a16:creationId xmlns:a16="http://schemas.microsoft.com/office/drawing/2014/main" id="{C06A2A4E-7C4A-F1F4-C162-C51A1EE22C2B}"/>
                </a:ext>
              </a:extLst>
            </p:cNvPr>
            <p:cNvSpPr/>
            <p:nvPr/>
          </p:nvSpPr>
          <p:spPr>
            <a:xfrm>
              <a:off x="319652" y="566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0. SYNTHESE</a:t>
              </a:r>
            </a:p>
          </p:txBody>
        </p:sp>
        <p:sp>
          <p:nvSpPr>
            <p:cNvPr id="7" name="Rectangle : coins arrondis 6">
              <a:hlinkClick r:id="rId3" action="ppaction://hlinksldjump"/>
              <a:extLst>
                <a:ext uri="{FF2B5EF4-FFF2-40B4-BE49-F238E27FC236}">
                  <a16:creationId xmlns:a16="http://schemas.microsoft.com/office/drawing/2014/main" id="{99D0AF4F-32D7-FD8A-B423-D4E0284CA762}"/>
                </a:ext>
              </a:extLst>
            </p:cNvPr>
            <p:cNvSpPr/>
            <p:nvPr/>
          </p:nvSpPr>
          <p:spPr>
            <a:xfrm>
              <a:off x="319652" y="10883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 CADRES POLITIQUES ET CONTRACTUELS</a:t>
              </a:r>
            </a:p>
          </p:txBody>
        </p:sp>
        <p:sp>
          <p:nvSpPr>
            <p:cNvPr id="8" name="Rectangle : coins arrondis 7">
              <a:hlinkClick r:id="rId4" action="ppaction://hlinksldjump"/>
              <a:extLst>
                <a:ext uri="{FF2B5EF4-FFF2-40B4-BE49-F238E27FC236}">
                  <a16:creationId xmlns:a16="http://schemas.microsoft.com/office/drawing/2014/main" id="{F53C1C85-5186-16C3-8369-EB2DB3681B46}"/>
                </a:ext>
              </a:extLst>
            </p:cNvPr>
            <p:cNvSpPr/>
            <p:nvPr/>
          </p:nvSpPr>
          <p:spPr>
            <a:xfrm>
              <a:off x="319652" y="161024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2. PROCEDURES</a:t>
              </a:r>
            </a:p>
          </p:txBody>
        </p:sp>
        <p:sp>
          <p:nvSpPr>
            <p:cNvPr id="9" name="Rectangle : coins arrondis 8">
              <a:hlinkClick r:id="rId5" action="ppaction://hlinksldjump"/>
              <a:extLst>
                <a:ext uri="{FF2B5EF4-FFF2-40B4-BE49-F238E27FC236}">
                  <a16:creationId xmlns:a16="http://schemas.microsoft.com/office/drawing/2014/main" id="{A0304B42-0162-88D9-C222-240A25ED38E4}"/>
                </a:ext>
              </a:extLst>
            </p:cNvPr>
            <p:cNvSpPr/>
            <p:nvPr/>
          </p:nvSpPr>
          <p:spPr>
            <a:xfrm>
              <a:off x="319652" y="2132099"/>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3. OBJECTIFS ENVIRONNEMENTAUX</a:t>
              </a:r>
            </a:p>
          </p:txBody>
        </p:sp>
        <p:sp>
          <p:nvSpPr>
            <p:cNvPr id="10" name="Rectangle : coins arrondis 9">
              <a:hlinkClick r:id="rId6" action="ppaction://hlinksldjump"/>
              <a:extLst>
                <a:ext uri="{FF2B5EF4-FFF2-40B4-BE49-F238E27FC236}">
                  <a16:creationId xmlns:a16="http://schemas.microsoft.com/office/drawing/2014/main" id="{FAB6D185-9E93-B4F7-E182-CC6A44278B0A}"/>
                </a:ext>
              </a:extLst>
            </p:cNvPr>
            <p:cNvSpPr/>
            <p:nvPr/>
          </p:nvSpPr>
          <p:spPr>
            <a:xfrm>
              <a:off x="319652" y="2651318"/>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4. PROGRAMMATION</a:t>
              </a:r>
            </a:p>
          </p:txBody>
        </p:sp>
        <p:sp>
          <p:nvSpPr>
            <p:cNvPr id="11" name="Rectangle : coins arrondis 10">
              <a:hlinkClick r:id="rId7" action="ppaction://hlinksldjump"/>
              <a:extLst>
                <a:ext uri="{FF2B5EF4-FFF2-40B4-BE49-F238E27FC236}">
                  <a16:creationId xmlns:a16="http://schemas.microsoft.com/office/drawing/2014/main" id="{3EEB5D4B-3619-9474-7926-52DAED12B3AA}"/>
                </a:ext>
              </a:extLst>
            </p:cNvPr>
            <p:cNvSpPr/>
            <p:nvPr/>
          </p:nvSpPr>
          <p:spPr>
            <a:xfrm>
              <a:off x="319652" y="3170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5. FONCIER</a:t>
              </a:r>
            </a:p>
          </p:txBody>
        </p:sp>
        <p:sp>
          <p:nvSpPr>
            <p:cNvPr id="12" name="Rectangle : coins arrondis 11">
              <a:hlinkClick r:id="rId8" action="ppaction://hlinksldjump"/>
              <a:extLst>
                <a:ext uri="{FF2B5EF4-FFF2-40B4-BE49-F238E27FC236}">
                  <a16:creationId xmlns:a16="http://schemas.microsoft.com/office/drawing/2014/main" id="{268FFD4C-EF63-11E4-5293-98E4467FF255}"/>
                </a:ext>
              </a:extLst>
            </p:cNvPr>
            <p:cNvSpPr/>
            <p:nvPr/>
          </p:nvSpPr>
          <p:spPr>
            <a:xfrm>
              <a:off x="319652" y="3689756"/>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6. ETUDES</a:t>
              </a:r>
            </a:p>
          </p:txBody>
        </p:sp>
        <p:sp>
          <p:nvSpPr>
            <p:cNvPr id="13" name="Rectangle : coins arrondis 12">
              <a:hlinkClick r:id="rId9" action="ppaction://hlinksldjump"/>
              <a:extLst>
                <a:ext uri="{FF2B5EF4-FFF2-40B4-BE49-F238E27FC236}">
                  <a16:creationId xmlns:a16="http://schemas.microsoft.com/office/drawing/2014/main" id="{E74DFCC2-0441-BF3A-F9BC-EDAFBD9F0492}"/>
                </a:ext>
              </a:extLst>
            </p:cNvPr>
            <p:cNvSpPr/>
            <p:nvPr/>
          </p:nvSpPr>
          <p:spPr>
            <a:xfrm>
              <a:off x="319652" y="420897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7. TRAVAUX</a:t>
              </a:r>
            </a:p>
          </p:txBody>
        </p:sp>
        <p:sp>
          <p:nvSpPr>
            <p:cNvPr id="14" name="ZoneTexte 13">
              <a:extLst>
                <a:ext uri="{FF2B5EF4-FFF2-40B4-BE49-F238E27FC236}">
                  <a16:creationId xmlns:a16="http://schemas.microsoft.com/office/drawing/2014/main" id="{1DCB84E9-47B7-26D1-ECB3-C391FB1A7113}"/>
                </a:ext>
              </a:extLst>
            </p:cNvPr>
            <p:cNvSpPr txBox="1"/>
            <p:nvPr/>
          </p:nvSpPr>
          <p:spPr>
            <a:xfrm>
              <a:off x="319652" y="76261"/>
              <a:ext cx="1311563" cy="369332"/>
            </a:xfrm>
            <a:prstGeom prst="rect">
              <a:avLst/>
            </a:prstGeom>
            <a:noFill/>
          </p:spPr>
          <p:txBody>
            <a:bodyPr wrap="square" rtlCol="0">
              <a:spAutoFit/>
            </a:bodyPr>
            <a:lstStyle/>
            <a:p>
              <a:r>
                <a:rPr lang="fr-FR" b="1" i="1" dirty="0">
                  <a:latin typeface="Montserrat" panose="00000500000000000000" pitchFamily="2" charset="0"/>
                </a:rPr>
                <a:t>Aller à… </a:t>
              </a:r>
            </a:p>
          </p:txBody>
        </p:sp>
        <p:pic>
          <p:nvPicPr>
            <p:cNvPr id="15" name="Image 14">
              <a:extLst>
                <a:ext uri="{FF2B5EF4-FFF2-40B4-BE49-F238E27FC236}">
                  <a16:creationId xmlns:a16="http://schemas.microsoft.com/office/drawing/2014/main" id="{76F8AEDD-15D9-6ECE-511F-00F6BFF2C747}"/>
                </a:ext>
              </a:extLst>
            </p:cNvPr>
            <p:cNvPicPr>
              <a:picLocks noChangeAspect="1"/>
            </p:cNvPicPr>
            <p:nvPr/>
          </p:nvPicPr>
          <p:blipFill rotWithShape="1">
            <a:blip r:embed="rId10">
              <a:clrChange>
                <a:clrFrom>
                  <a:srgbClr val="FFFFFF"/>
                </a:clrFrom>
                <a:clrTo>
                  <a:srgbClr val="FFFFFF">
                    <a:alpha val="0"/>
                  </a:srgbClr>
                </a:clrTo>
              </a:clrChange>
            </a:blip>
            <a:srcRect l="21232" t="21344" r="24844" b="15183"/>
            <a:stretch/>
          </p:blipFill>
          <p:spPr>
            <a:xfrm>
              <a:off x="1409542" y="0"/>
              <a:ext cx="443345" cy="521854"/>
            </a:xfrm>
            <a:prstGeom prst="rect">
              <a:avLst/>
            </a:prstGeom>
          </p:spPr>
        </p:pic>
        <p:sp>
          <p:nvSpPr>
            <p:cNvPr id="16" name="Rectangle : coins arrondis 15">
              <a:hlinkClick r:id="rId11" action="ppaction://hlinksldjump"/>
              <a:extLst>
                <a:ext uri="{FF2B5EF4-FFF2-40B4-BE49-F238E27FC236}">
                  <a16:creationId xmlns:a16="http://schemas.microsoft.com/office/drawing/2014/main" id="{2969893C-B012-95C2-110C-EDE8F05FE968}"/>
                </a:ext>
              </a:extLst>
            </p:cNvPr>
            <p:cNvSpPr/>
            <p:nvPr/>
          </p:nvSpPr>
          <p:spPr>
            <a:xfrm>
              <a:off x="319652" y="4728194"/>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8. RECETTES</a:t>
              </a:r>
            </a:p>
          </p:txBody>
        </p:sp>
        <p:sp>
          <p:nvSpPr>
            <p:cNvPr id="17" name="Rectangle : coins arrondis 16">
              <a:hlinkClick r:id="rId12" action="ppaction://hlinksldjump"/>
              <a:extLst>
                <a:ext uri="{FF2B5EF4-FFF2-40B4-BE49-F238E27FC236}">
                  <a16:creationId xmlns:a16="http://schemas.microsoft.com/office/drawing/2014/main" id="{B575DB58-2705-6D70-061A-DE75FD2B0D82}"/>
                </a:ext>
              </a:extLst>
            </p:cNvPr>
            <p:cNvSpPr/>
            <p:nvPr/>
          </p:nvSpPr>
          <p:spPr>
            <a:xfrm>
              <a:off x="319652" y="5252252"/>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9. PLAN DE CHARGES</a:t>
              </a:r>
            </a:p>
          </p:txBody>
        </p:sp>
        <p:sp>
          <p:nvSpPr>
            <p:cNvPr id="18" name="Rectangle : coins arrondis 17">
              <a:hlinkClick r:id="rId13" action="ppaction://hlinksldjump"/>
              <a:extLst>
                <a:ext uri="{FF2B5EF4-FFF2-40B4-BE49-F238E27FC236}">
                  <a16:creationId xmlns:a16="http://schemas.microsoft.com/office/drawing/2014/main" id="{6F837FB0-B770-0D8D-E965-8BA1AAB79658}"/>
                </a:ext>
              </a:extLst>
            </p:cNvPr>
            <p:cNvSpPr/>
            <p:nvPr/>
          </p:nvSpPr>
          <p:spPr>
            <a:xfrm>
              <a:off x="319652" y="57664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10. CARTO RISQUES</a:t>
              </a:r>
            </a:p>
          </p:txBody>
        </p:sp>
      </p:grpSp>
    </p:spTree>
    <p:extLst>
      <p:ext uri="{BB962C8B-B14F-4D97-AF65-F5344CB8AC3E}">
        <p14:creationId xmlns:p14="http://schemas.microsoft.com/office/powerpoint/2010/main" val="49431941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10.1 – Respect des procédures qualité</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186031"/>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Fiche d’autocontrôle sur la mise en œuvre des procédures du SMQE</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(préciser pilote)</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A définir</a:t>
            </a:r>
          </a:p>
          <a:p>
            <a:pPr marL="342900" lvl="0" indent="-342900" algn="just">
              <a:lnSpc>
                <a:spcPct val="107000"/>
              </a:lnSpc>
              <a:buFontTx/>
              <a:buChar char="-"/>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161</a:t>
            </a:fld>
            <a:endParaRPr lang="fr-FR">
              <a:solidFill>
                <a:schemeClr val="bg1">
                  <a:lumMod val="65000"/>
                </a:schemeClr>
              </a:solidFill>
            </a:endParaRPr>
          </a:p>
        </p:txBody>
      </p:sp>
      <p:sp>
        <p:nvSpPr>
          <p:cNvPr id="6" name="ZoneTexte 5">
            <a:extLst>
              <a:ext uri="{FF2B5EF4-FFF2-40B4-BE49-F238E27FC236}">
                <a16:creationId xmlns:a16="http://schemas.microsoft.com/office/drawing/2014/main" id="{BA35CBA0-E7F2-8F1B-742C-343D83D7D2A9}"/>
              </a:ext>
            </a:extLst>
          </p:cNvPr>
          <p:cNvSpPr txBox="1"/>
          <p:nvPr/>
        </p:nvSpPr>
        <p:spPr>
          <a:xfrm>
            <a:off x="-1" y="0"/>
            <a:ext cx="2352676" cy="307777"/>
          </a:xfrm>
          <a:prstGeom prst="rect">
            <a:avLst/>
          </a:prstGeom>
          <a:solidFill>
            <a:schemeClr val="accent2"/>
          </a:solidFill>
          <a:ln>
            <a:solidFill>
              <a:schemeClr val="tx1"/>
            </a:solidFill>
          </a:ln>
        </p:spPr>
        <p:txBody>
          <a:bodyPr wrap="square" rtlCol="0">
            <a:spAutoFit/>
          </a:bodyPr>
          <a:lstStyle/>
          <a:p>
            <a:r>
              <a:rPr lang="fr-FR" sz="1400" b="1" dirty="0"/>
              <a:t>Bloc 2 (ne pas compléter)</a:t>
            </a:r>
          </a:p>
        </p:txBody>
      </p:sp>
    </p:spTree>
    <p:extLst>
      <p:ext uri="{BB962C8B-B14F-4D97-AF65-F5344CB8AC3E}">
        <p14:creationId xmlns:p14="http://schemas.microsoft.com/office/powerpoint/2010/main" val="31484129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10.2 – Cartographie des risques</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281281"/>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Cartographie des risques de l’opération</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(préciser pilote) (DDOI au moment de la transmission)</a:t>
            </a:r>
          </a:p>
          <a:p>
            <a:pPr lvl="0" algn="just">
              <a:lnSpc>
                <a:spcPct val="107000"/>
              </a:lnSpc>
            </a:pPr>
            <a:r>
              <a:rPr lang="fr-FR" sz="1600" dirty="0">
                <a:latin typeface="Montserrat" panose="00000500000000000000" pitchFamily="2" charset="0"/>
                <a:cs typeface="Times New Roman" panose="02020603050405020304" pitchFamily="18" charset="0"/>
              </a:rPr>
              <a:t>Outils SMQE : </a:t>
            </a:r>
          </a:p>
          <a:p>
            <a:pPr lvl="0" algn="just">
              <a:lnSpc>
                <a:spcPct val="107000"/>
              </a:lnSpc>
            </a:pPr>
            <a:r>
              <a:rPr lang="fr-FR" sz="1600" b="0" dirty="0">
                <a:latin typeface="Montserrat" panose="00000500000000000000" pitchFamily="2" charset="0"/>
                <a:ea typeface="Calibri" panose="020F0502020204030204" pitchFamily="34" charset="0"/>
                <a:cs typeface="Times New Roman" panose="02020603050405020304" pitchFamily="18" charset="0"/>
              </a:rPr>
              <a:t>- Compléter cartographie des risques  (SIMA Revue de Projet)</a:t>
            </a:r>
          </a:p>
          <a:p>
            <a:pPr lvl="0" algn="just">
              <a:lnSpc>
                <a:spcPct val="107000"/>
              </a:lnSpc>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162</a:t>
            </a:fld>
            <a:endParaRPr lang="fr-FR">
              <a:solidFill>
                <a:schemeClr val="bg1">
                  <a:lumMod val="65000"/>
                </a:schemeClr>
              </a:solidFill>
            </a:endParaRPr>
          </a:p>
        </p:txBody>
      </p:sp>
    </p:spTree>
    <p:extLst>
      <p:ext uri="{BB962C8B-B14F-4D97-AF65-F5344CB8AC3E}">
        <p14:creationId xmlns:p14="http://schemas.microsoft.com/office/powerpoint/2010/main" val="241943407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35F45-70D7-B6C4-9AF2-99B6819E11B0}"/>
            </a:ext>
          </a:extLst>
        </p:cNvPr>
        <p:cNvGrpSpPr/>
        <p:nvPr/>
      </p:nvGrpSpPr>
      <p:grpSpPr>
        <a:xfrm>
          <a:off x="0" y="0"/>
          <a:ext cx="0" cy="0"/>
          <a:chOff x="0" y="0"/>
          <a:chExt cx="0" cy="0"/>
        </a:xfrm>
      </p:grpSpPr>
      <mc:AlternateContent xmlns:mc="http://schemas.openxmlformats.org/markup-compatibility/2006" xmlns:we="http://schemas.microsoft.com/office/webextensions/webextension/2010/11" xmlns:pca="http://schemas.microsoft.com/office/powerpoint/2013/contentapp">
        <mc:Choice Requires="we pca">
          <p:graphicFrame>
            <p:nvGraphicFramePr>
              <p:cNvPr id="9" name="Complément 8">
                <a:extLst>
                  <a:ext uri="{FF2B5EF4-FFF2-40B4-BE49-F238E27FC236}">
                    <a16:creationId xmlns:a16="http://schemas.microsoft.com/office/drawing/2014/main" id="{D9BCC133-B1B9-8553-AF5D-99234840E049}"/>
                  </a:ext>
                </a:extLst>
              </p:cNvPr>
              <p:cNvGraphicFramePr>
                <a:graphicFrameLocks noGrp="1"/>
              </p:cNvGraphicFramePr>
              <p:nvPr/>
            </p:nvGraphicFramePr>
            <p:xfrm>
              <a:off x="0" y="0"/>
              <a:ext cx="12192000" cy="6858000"/>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9" name="Complément 8">
                <a:extLst>
                  <a:ext uri="{FF2B5EF4-FFF2-40B4-BE49-F238E27FC236}">
                    <a16:creationId xmlns:a16="http://schemas.microsoft.com/office/drawing/2014/main" id="{D9BCC133-B1B9-8553-AF5D-99234840E049}"/>
                  </a:ext>
                </a:extLst>
              </p:cNvPr>
              <p:cNvPicPr>
                <a:picLocks noGrp="1" noRot="1" noChangeAspect="1" noMove="1" noResize="1" noEditPoints="1" noAdjustHandles="1" noChangeArrowheads="1" noChangeShapeType="1"/>
              </p:cNvPicPr>
              <p:nvPr/>
            </p:nvPicPr>
            <p:blipFill>
              <a:blip r:embed="rId4"/>
              <a:stretch>
                <a:fillRect/>
              </a:stretch>
            </p:blipFill>
            <p:spPr>
              <a:xfrm>
                <a:off x="0" y="0"/>
                <a:ext cx="12192000" cy="6858000"/>
              </a:xfrm>
              <a:prstGeom prst="rect">
                <a:avLst/>
              </a:prstGeom>
            </p:spPr>
          </p:pic>
        </mc:Fallback>
      </mc:AlternateContent>
    </p:spTree>
    <p:extLst>
      <p:ext uri="{BB962C8B-B14F-4D97-AF65-F5344CB8AC3E}">
        <p14:creationId xmlns:p14="http://schemas.microsoft.com/office/powerpoint/2010/main" val="7021949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0"/>
            <a:ext cx="10972800" cy="1143000"/>
          </a:xfrm>
        </p:spPr>
        <p:txBody>
          <a:bodyPr/>
          <a:lstStyle/>
          <a:p>
            <a:r>
              <a:rPr lang="fr-FR" sz="3200" dirty="0"/>
              <a:t>Mode d’emploi – revue de projets 2025</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384342" y="951344"/>
            <a:ext cx="11198058" cy="5623191"/>
          </a:xfrm>
        </p:spPr>
        <p:txBody>
          <a:bodyPr anchor="ctr" anchorCtr="0">
            <a:normAutofit/>
          </a:bodyPr>
          <a:lstStyle/>
          <a:p>
            <a:pPr marL="457200" lvl="0" indent="-457200" algn="just">
              <a:lnSpc>
                <a:spcPct val="107000"/>
              </a:lnSpc>
              <a:buFont typeface="+mj-lt"/>
              <a:buAutoNum type="arabicPeriod"/>
            </a:pPr>
            <a:r>
              <a:rPr lang="fr-FR" sz="1600" b="0" dirty="0">
                <a:latin typeface="Montserrat" panose="00000500000000000000" pitchFamily="2" charset="0"/>
                <a:ea typeface="Calibri" panose="020F0502020204030204" pitchFamily="34" charset="0"/>
                <a:cs typeface="Times New Roman" panose="02020603050405020304" pitchFamily="18" charset="0"/>
              </a:rPr>
              <a:t>La revue de projet pour 2025 est constituée du présent power point, du tableau Excel « GPA_REVUE PROJETS_DATA OPERATION » et du formulaire de saisie SIMA dédié. Il s’agit de </a:t>
            </a:r>
            <a:r>
              <a:rPr lang="fr-FR" sz="1600" b="0" u="sng" dirty="0">
                <a:latin typeface="Montserrat" panose="00000500000000000000" pitchFamily="2" charset="0"/>
                <a:ea typeface="Calibri" panose="020F0502020204030204" pitchFamily="34" charset="0"/>
                <a:cs typeface="Times New Roman" panose="02020603050405020304" pitchFamily="18" charset="0"/>
              </a:rPr>
              <a:t>compléter </a:t>
            </a:r>
            <a:r>
              <a:rPr lang="fr-FR" sz="1600" u="sng" dirty="0">
                <a:solidFill>
                  <a:srgbClr val="EA515A"/>
                </a:solidFill>
                <a:latin typeface="Montserrat" panose="00000500000000000000" pitchFamily="2" charset="0"/>
                <a:ea typeface="Calibri" panose="020F0502020204030204" pitchFamily="34" charset="0"/>
                <a:cs typeface="Times New Roman" panose="02020603050405020304" pitchFamily="18" charset="0"/>
              </a:rPr>
              <a:t>ou d’actualiser </a:t>
            </a:r>
            <a:r>
              <a:rPr lang="fr-FR" sz="1600" b="0" u="sng" dirty="0">
                <a:latin typeface="Montserrat" panose="00000500000000000000" pitchFamily="2" charset="0"/>
                <a:ea typeface="Calibri" panose="020F0502020204030204" pitchFamily="34" charset="0"/>
                <a:cs typeface="Times New Roman" panose="02020603050405020304" pitchFamily="18" charset="0"/>
              </a:rPr>
              <a:t>les trois</a:t>
            </a:r>
            <a:r>
              <a:rPr lang="fr-FR" sz="1600" b="0" dirty="0">
                <a:latin typeface="Montserrat" panose="00000500000000000000" pitchFamily="2" charset="0"/>
                <a:ea typeface="Calibri" panose="020F0502020204030204" pitchFamily="34" charset="0"/>
                <a:cs typeface="Times New Roman" panose="02020603050405020304" pitchFamily="18" charset="0"/>
              </a:rPr>
              <a:t>.</a:t>
            </a:r>
          </a:p>
          <a:p>
            <a:pPr marL="457200" lvl="0" indent="-457200" algn="just">
              <a:lnSpc>
                <a:spcPct val="107000"/>
              </a:lnSpc>
              <a:buFont typeface="+mj-lt"/>
              <a:buAutoNum type="arabicPeriod"/>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a:p>
            <a:pPr marL="457200" lvl="0" indent="-457200" algn="just">
              <a:lnSpc>
                <a:spcPct val="107000"/>
              </a:lnSpc>
              <a:buFont typeface="+mj-lt"/>
              <a:buAutoNum type="arabicPeriod"/>
            </a:pPr>
            <a:r>
              <a:rPr lang="fr-FR" sz="1600" dirty="0">
                <a:latin typeface="Montserrat" panose="00000500000000000000" pitchFamily="2" charset="0"/>
                <a:ea typeface="Calibri" panose="020F0502020204030204" pitchFamily="34" charset="0"/>
                <a:cs typeface="Times New Roman" panose="02020603050405020304" pitchFamily="18" charset="0"/>
              </a:rPr>
              <a:t>La revue de projet power point :</a:t>
            </a:r>
          </a:p>
          <a:p>
            <a:pPr marL="529200" lvl="1" indent="-457200" algn="just">
              <a:lnSpc>
                <a:spcPct val="107000"/>
              </a:lnSpc>
              <a:buFont typeface="+mj-lt"/>
              <a:buAutoNum type="alphaLcParenR"/>
            </a:pPr>
            <a:r>
              <a:rPr lang="fr-FR" sz="1200" b="0" dirty="0">
                <a:solidFill>
                  <a:schemeClr val="tx1"/>
                </a:solidFill>
                <a:latin typeface="Montserrat" panose="00000500000000000000" pitchFamily="2" charset="0"/>
                <a:ea typeface="Calibri" panose="020F0502020204030204" pitchFamily="34" charset="0"/>
                <a:cs typeface="Times New Roman" panose="02020603050405020304" pitchFamily="18" charset="0"/>
              </a:rPr>
              <a:t>Elle est déclinée en </a:t>
            </a:r>
            <a:r>
              <a:rPr lang="fr-FR" sz="1200" dirty="0">
                <a:solidFill>
                  <a:schemeClr val="tx1"/>
                </a:solidFill>
                <a:latin typeface="Montserrat" panose="00000500000000000000" pitchFamily="2" charset="0"/>
                <a:ea typeface="Calibri" panose="020F0502020204030204" pitchFamily="34" charset="0"/>
                <a:cs typeface="Times New Roman" panose="02020603050405020304" pitchFamily="18" charset="0"/>
              </a:rPr>
              <a:t>10 thématiques</a:t>
            </a:r>
            <a:r>
              <a:rPr lang="fr-FR" sz="1200" b="0" dirty="0">
                <a:solidFill>
                  <a:schemeClr val="tx1"/>
                </a:solidFill>
                <a:latin typeface="Montserrat" panose="00000500000000000000" pitchFamily="2" charset="0"/>
                <a:ea typeface="Calibri" panose="020F0502020204030204" pitchFamily="34" charset="0"/>
                <a:cs typeface="Times New Roman" panose="02020603050405020304" pitchFamily="18" charset="0"/>
              </a:rPr>
              <a:t>.</a:t>
            </a:r>
          </a:p>
          <a:p>
            <a:pPr marL="529200" lvl="1" indent="-457200" algn="just">
              <a:lnSpc>
                <a:spcPct val="107000"/>
              </a:lnSpc>
              <a:buFont typeface="+mj-lt"/>
              <a:buAutoNum type="alphaLcParenR"/>
            </a:pPr>
            <a:r>
              <a:rPr lang="fr-FR" sz="1200" b="0" dirty="0">
                <a:solidFill>
                  <a:schemeClr val="tx1"/>
                </a:solidFill>
                <a:latin typeface="Montserrat" panose="00000500000000000000" pitchFamily="2" charset="0"/>
                <a:cs typeface="Times New Roman" panose="02020603050405020304" pitchFamily="18" charset="0"/>
              </a:rPr>
              <a:t>Chacune comprend plusieurs sous-thématiques.</a:t>
            </a:r>
          </a:p>
          <a:p>
            <a:pPr marL="529200" lvl="1" indent="-457200" algn="just">
              <a:lnSpc>
                <a:spcPct val="107000"/>
              </a:lnSpc>
              <a:buFont typeface="+mj-lt"/>
              <a:buAutoNum type="alphaLcParenR"/>
            </a:pPr>
            <a:r>
              <a:rPr lang="fr-FR" sz="1200" b="0" dirty="0">
                <a:solidFill>
                  <a:schemeClr val="tx1"/>
                </a:solidFill>
                <a:latin typeface="Montserrat" panose="00000500000000000000" pitchFamily="2" charset="0"/>
                <a:cs typeface="Times New Roman" panose="02020603050405020304" pitchFamily="18" charset="0"/>
              </a:rPr>
              <a:t>Une sous-thématique </a:t>
            </a:r>
            <a:r>
              <a:rPr lang="fr-FR" sz="1200" b="0" dirty="0">
                <a:solidFill>
                  <a:schemeClr val="tx1"/>
                </a:solidFill>
                <a:latin typeface="Montserrat" panose="00000500000000000000" pitchFamily="2" charset="0"/>
                <a:cs typeface="Times New Roman" panose="02020603050405020304" pitchFamily="18" charset="0"/>
                <a:sym typeface="Wingdings" panose="05000000000000000000" pitchFamily="2" charset="2"/>
              </a:rPr>
              <a:t></a:t>
            </a:r>
            <a:r>
              <a:rPr lang="fr-FR" sz="1200" b="0" dirty="0">
                <a:solidFill>
                  <a:schemeClr val="tx1"/>
                </a:solidFill>
                <a:latin typeface="Montserrat" panose="00000500000000000000" pitchFamily="2" charset="0"/>
                <a:cs typeface="Times New Roman" panose="02020603050405020304" pitchFamily="18" charset="0"/>
              </a:rPr>
              <a:t> </a:t>
            </a:r>
            <a:r>
              <a:rPr lang="fr-FR" sz="1200" dirty="0">
                <a:solidFill>
                  <a:schemeClr val="tx1"/>
                </a:solidFill>
                <a:latin typeface="Montserrat" panose="00000500000000000000" pitchFamily="2" charset="0"/>
                <a:cs typeface="Times New Roman" panose="02020603050405020304" pitchFamily="18" charset="0"/>
              </a:rPr>
              <a:t>2 slides </a:t>
            </a:r>
            <a:r>
              <a:rPr lang="fr-FR" sz="1200" b="0" dirty="0">
                <a:solidFill>
                  <a:schemeClr val="tx1"/>
                </a:solidFill>
                <a:latin typeface="Montserrat" panose="00000500000000000000" pitchFamily="2" charset="0"/>
                <a:cs typeface="Times New Roman" panose="02020603050405020304" pitchFamily="18" charset="0"/>
                <a:sym typeface="Wingdings" panose="05000000000000000000" pitchFamily="2" charset="2"/>
              </a:rPr>
              <a:t></a:t>
            </a:r>
            <a:r>
              <a:rPr lang="fr-FR" sz="1200" b="0" dirty="0">
                <a:solidFill>
                  <a:schemeClr val="tx1"/>
                </a:solidFill>
                <a:latin typeface="Montserrat" panose="00000500000000000000" pitchFamily="2" charset="0"/>
                <a:cs typeface="Times New Roman" panose="02020603050405020304" pitchFamily="18" charset="0"/>
              </a:rPr>
              <a:t> la slide </a:t>
            </a:r>
            <a:r>
              <a:rPr lang="fr-FR" sz="1200" dirty="0">
                <a:solidFill>
                  <a:schemeClr val="tx1"/>
                </a:solidFill>
                <a:latin typeface="Montserrat" panose="00000500000000000000" pitchFamily="2" charset="0"/>
                <a:cs typeface="Times New Roman" panose="02020603050405020304" pitchFamily="18" charset="0"/>
              </a:rPr>
              <a:t>explicative</a:t>
            </a:r>
            <a:r>
              <a:rPr lang="fr-FR" sz="1200" b="0" dirty="0">
                <a:solidFill>
                  <a:schemeClr val="tx1"/>
                </a:solidFill>
                <a:latin typeface="Montserrat" panose="00000500000000000000" pitchFamily="2" charset="0"/>
                <a:cs typeface="Times New Roman" panose="02020603050405020304" pitchFamily="18" charset="0"/>
              </a:rPr>
              <a:t> (Qui? Quoi? Comment?) + la slide </a:t>
            </a:r>
            <a:r>
              <a:rPr lang="fr-FR" sz="1200" dirty="0">
                <a:solidFill>
                  <a:schemeClr val="tx1"/>
                </a:solidFill>
                <a:latin typeface="Montserrat" panose="00000500000000000000" pitchFamily="2" charset="0"/>
                <a:cs typeface="Times New Roman" panose="02020603050405020304" pitchFamily="18" charset="0"/>
              </a:rPr>
              <a:t>à compléter</a:t>
            </a:r>
          </a:p>
          <a:p>
            <a:pPr marL="529200" lvl="1" indent="-457200" algn="just">
              <a:lnSpc>
                <a:spcPct val="107000"/>
              </a:lnSpc>
              <a:buFont typeface="+mj-lt"/>
              <a:buAutoNum type="alphaLcParenR"/>
            </a:pPr>
            <a:r>
              <a:rPr lang="fr-FR" sz="1200" b="0" dirty="0">
                <a:solidFill>
                  <a:schemeClr val="tx1"/>
                </a:solidFill>
                <a:latin typeface="Montserrat" panose="00000500000000000000" pitchFamily="2" charset="0"/>
                <a:cs typeface="Times New Roman" panose="02020603050405020304" pitchFamily="18" charset="0"/>
              </a:rPr>
              <a:t>Vous complétez</a:t>
            </a:r>
            <a:r>
              <a:rPr lang="fr-FR" sz="1200" dirty="0">
                <a:solidFill>
                  <a:srgbClr val="EA515A"/>
                </a:solidFill>
                <a:latin typeface="Montserrat" panose="00000500000000000000" pitchFamily="2" charset="0"/>
                <a:cs typeface="Times New Roman" panose="02020603050405020304" pitchFamily="18" charset="0"/>
              </a:rPr>
              <a:t>/actualiser </a:t>
            </a:r>
            <a:r>
              <a:rPr lang="fr-FR" sz="1200" b="0" dirty="0">
                <a:solidFill>
                  <a:schemeClr val="tx1"/>
                </a:solidFill>
                <a:latin typeface="Montserrat" panose="00000500000000000000" pitchFamily="2" charset="0"/>
                <a:cs typeface="Times New Roman" panose="02020603050405020304" pitchFamily="18" charset="0"/>
              </a:rPr>
              <a:t>toutes les « slides à compléter » du </a:t>
            </a:r>
            <a:r>
              <a:rPr lang="fr-FR" sz="1200" dirty="0">
                <a:solidFill>
                  <a:schemeClr val="tx1"/>
                </a:solidFill>
                <a:latin typeface="Montserrat" panose="00000500000000000000" pitchFamily="2" charset="0"/>
                <a:cs typeface="Times New Roman" panose="02020603050405020304" pitchFamily="18" charset="0"/>
              </a:rPr>
              <a:t>Bloc 1</a:t>
            </a:r>
            <a:r>
              <a:rPr lang="fr-FR" sz="1200" b="0" dirty="0">
                <a:solidFill>
                  <a:schemeClr val="tx1"/>
                </a:solidFill>
                <a:latin typeface="Montserrat" panose="00000500000000000000" pitchFamily="2" charset="0"/>
                <a:cs typeface="Times New Roman" panose="02020603050405020304" pitchFamily="18" charset="0"/>
              </a:rPr>
              <a:t>.</a:t>
            </a:r>
          </a:p>
          <a:p>
            <a:pPr marL="529200" lvl="1" indent="-457200" algn="just">
              <a:lnSpc>
                <a:spcPct val="107000"/>
              </a:lnSpc>
              <a:buFont typeface="+mj-lt"/>
              <a:buAutoNum type="alphaLcParenR"/>
            </a:pPr>
            <a:r>
              <a:rPr lang="fr-FR" sz="1200" b="0" dirty="0">
                <a:solidFill>
                  <a:schemeClr val="tx1"/>
                </a:solidFill>
                <a:latin typeface="Montserrat" panose="00000500000000000000" pitchFamily="2" charset="0"/>
                <a:cs typeface="Times New Roman" panose="02020603050405020304" pitchFamily="18" charset="0"/>
              </a:rPr>
              <a:t>Les slides du </a:t>
            </a:r>
            <a:r>
              <a:rPr lang="fr-FR" sz="1200" dirty="0">
                <a:solidFill>
                  <a:schemeClr val="tx1"/>
                </a:solidFill>
                <a:latin typeface="Montserrat" panose="00000500000000000000" pitchFamily="2" charset="0"/>
                <a:cs typeface="Times New Roman" panose="02020603050405020304" pitchFamily="18" charset="0"/>
              </a:rPr>
              <a:t>Bloc 2</a:t>
            </a:r>
            <a:r>
              <a:rPr lang="fr-FR" sz="1200" b="0" dirty="0">
                <a:solidFill>
                  <a:schemeClr val="tx1"/>
                </a:solidFill>
                <a:latin typeface="Montserrat" panose="00000500000000000000" pitchFamily="2" charset="0"/>
                <a:cs typeface="Times New Roman" panose="02020603050405020304" pitchFamily="18" charset="0"/>
              </a:rPr>
              <a:t> ne sont pas à remplir (sauf si demandé par DGAA). Elles sont marquées comme telles dans l’angle en haut à gauche. </a:t>
            </a:r>
          </a:p>
          <a:p>
            <a:pPr marL="529200" lvl="1" indent="-457200" algn="just">
              <a:lnSpc>
                <a:spcPct val="107000"/>
              </a:lnSpc>
              <a:buFont typeface="+mj-lt"/>
              <a:buAutoNum type="alphaLcParenR"/>
            </a:pPr>
            <a:r>
              <a:rPr lang="fr-FR" sz="1200" b="0" dirty="0">
                <a:solidFill>
                  <a:schemeClr val="tx1"/>
                </a:solidFill>
                <a:latin typeface="Montserrat" panose="00000500000000000000" pitchFamily="2" charset="0"/>
                <a:cs typeface="Times New Roman" panose="02020603050405020304" pitchFamily="18" charset="0"/>
              </a:rPr>
              <a:t>Pour chaque « slide à compléter », les outils/processus disponibles dans le </a:t>
            </a:r>
            <a:r>
              <a:rPr lang="fr-FR" sz="1200" dirty="0">
                <a:solidFill>
                  <a:schemeClr val="tx1"/>
                </a:solidFill>
                <a:latin typeface="Montserrat" panose="00000500000000000000" pitchFamily="2" charset="0"/>
                <a:cs typeface="Times New Roman" panose="02020603050405020304" pitchFamily="18" charset="0"/>
              </a:rPr>
              <a:t>SMQE</a:t>
            </a:r>
            <a:r>
              <a:rPr lang="fr-FR" sz="1200" b="0" dirty="0">
                <a:solidFill>
                  <a:schemeClr val="tx1"/>
                </a:solidFill>
                <a:latin typeface="Montserrat" panose="00000500000000000000" pitchFamily="2" charset="0"/>
                <a:cs typeface="Times New Roman" panose="02020603050405020304" pitchFamily="18" charset="0"/>
              </a:rPr>
              <a:t> à utiliser sont rappelés sur la slide explicative</a:t>
            </a:r>
          </a:p>
          <a:p>
            <a:pPr marL="529200" lvl="1" indent="-457200" algn="just">
              <a:lnSpc>
                <a:spcPct val="107000"/>
              </a:lnSpc>
              <a:buFont typeface="+mj-lt"/>
              <a:buAutoNum type="alphaLcParenR"/>
            </a:pPr>
            <a:r>
              <a:rPr lang="fr-FR" sz="1200" b="0" dirty="0">
                <a:solidFill>
                  <a:schemeClr val="tx1"/>
                </a:solidFill>
                <a:latin typeface="Montserrat" panose="00000500000000000000" pitchFamily="2" charset="0"/>
                <a:cs typeface="Times New Roman" panose="02020603050405020304" pitchFamily="18" charset="0"/>
              </a:rPr>
              <a:t>Pour les slides en </a:t>
            </a:r>
            <a:r>
              <a:rPr lang="fr-FR" sz="1200" dirty="0">
                <a:solidFill>
                  <a:schemeClr val="tx1"/>
                </a:solidFill>
                <a:latin typeface="Montserrat" panose="00000500000000000000" pitchFamily="2" charset="0"/>
                <a:cs typeface="Times New Roman" panose="02020603050405020304" pitchFamily="18" charset="0"/>
              </a:rPr>
              <a:t>X.X.1</a:t>
            </a:r>
            <a:r>
              <a:rPr lang="fr-FR" sz="1200" b="0" dirty="0">
                <a:solidFill>
                  <a:schemeClr val="tx1"/>
                </a:solidFill>
                <a:latin typeface="Montserrat" panose="00000500000000000000" pitchFamily="2" charset="0"/>
                <a:cs typeface="Times New Roman" panose="02020603050405020304" pitchFamily="18" charset="0"/>
              </a:rPr>
              <a:t>, des tableaux sont générés depuis GO7. Un tutoriel explique comment extraire ces tableaux depuis GO7.</a:t>
            </a:r>
          </a:p>
          <a:p>
            <a:pPr marL="529200" lvl="1" indent="-457200" algn="just">
              <a:lnSpc>
                <a:spcPct val="107000"/>
              </a:lnSpc>
              <a:buFont typeface="+mj-lt"/>
              <a:buAutoNum type="alphaLcParenR"/>
            </a:pPr>
            <a:r>
              <a:rPr lang="fr-FR" sz="1200" b="0" dirty="0">
                <a:solidFill>
                  <a:schemeClr val="tx1"/>
                </a:solidFill>
                <a:latin typeface="Montserrat" panose="00000500000000000000" pitchFamily="2" charset="0"/>
                <a:cs typeface="Times New Roman" panose="02020603050405020304" pitchFamily="18" charset="0"/>
              </a:rPr>
              <a:t>Les slides </a:t>
            </a:r>
            <a:r>
              <a:rPr lang="fr-FR" sz="1200" dirty="0">
                <a:solidFill>
                  <a:schemeClr val="tx1"/>
                </a:solidFill>
                <a:latin typeface="Montserrat" panose="00000500000000000000" pitchFamily="2" charset="0"/>
                <a:cs typeface="Times New Roman" panose="02020603050405020304" pitchFamily="18" charset="0"/>
              </a:rPr>
              <a:t>0.2</a:t>
            </a:r>
            <a:r>
              <a:rPr lang="fr-FR" sz="1200" b="0" dirty="0">
                <a:solidFill>
                  <a:schemeClr val="tx1"/>
                </a:solidFill>
                <a:latin typeface="Montserrat" panose="00000500000000000000" pitchFamily="2" charset="0"/>
                <a:cs typeface="Times New Roman" panose="02020603050405020304" pitchFamily="18" charset="0"/>
              </a:rPr>
              <a:t> Tableau de bord, </a:t>
            </a:r>
            <a:r>
              <a:rPr lang="fr-FR" sz="1200" dirty="0">
                <a:solidFill>
                  <a:schemeClr val="tx1"/>
                </a:solidFill>
                <a:latin typeface="Montserrat" panose="00000500000000000000" pitchFamily="2" charset="0"/>
                <a:cs typeface="Times New Roman" panose="02020603050405020304" pitchFamily="18" charset="0"/>
              </a:rPr>
              <a:t>0.3</a:t>
            </a:r>
            <a:r>
              <a:rPr lang="fr-FR" sz="1200" b="0" dirty="0">
                <a:solidFill>
                  <a:schemeClr val="tx1"/>
                </a:solidFill>
                <a:latin typeface="Montserrat" panose="00000500000000000000" pitchFamily="2" charset="0"/>
                <a:cs typeface="Times New Roman" panose="02020603050405020304" pitchFamily="18" charset="0"/>
              </a:rPr>
              <a:t> enjeux et risques et </a:t>
            </a:r>
            <a:r>
              <a:rPr lang="fr-FR" sz="1200" dirty="0">
                <a:solidFill>
                  <a:schemeClr val="tx1"/>
                </a:solidFill>
                <a:latin typeface="Montserrat" panose="00000500000000000000" pitchFamily="2" charset="0"/>
                <a:cs typeface="Times New Roman" panose="02020603050405020304" pitchFamily="18" charset="0"/>
              </a:rPr>
              <a:t>0.3bis</a:t>
            </a:r>
            <a:r>
              <a:rPr lang="fr-FR" sz="1200" b="0" dirty="0">
                <a:solidFill>
                  <a:schemeClr val="tx1"/>
                </a:solidFill>
                <a:latin typeface="Montserrat" panose="00000500000000000000" pitchFamily="2" charset="0"/>
                <a:cs typeface="Times New Roman" panose="02020603050405020304" pitchFamily="18" charset="0"/>
              </a:rPr>
              <a:t> Arbitrages attendus sont essentiels.</a:t>
            </a:r>
          </a:p>
          <a:p>
            <a:pPr marL="529200" lvl="1" indent="-457200" algn="just">
              <a:lnSpc>
                <a:spcPct val="107000"/>
              </a:lnSpc>
              <a:buFont typeface="+mj-lt"/>
              <a:buAutoNum type="alphaLcParenR"/>
            </a:pPr>
            <a:r>
              <a:rPr lang="fr-FR" sz="1200" b="0" dirty="0">
                <a:solidFill>
                  <a:schemeClr val="tx1"/>
                </a:solidFill>
                <a:latin typeface="Montserrat" panose="00000500000000000000" pitchFamily="2" charset="0"/>
                <a:cs typeface="Times New Roman" panose="02020603050405020304" pitchFamily="18" charset="0"/>
              </a:rPr>
              <a:t>Le jour de la revue de projet, vous pouvez </a:t>
            </a:r>
            <a:r>
              <a:rPr lang="fr-FR" sz="1200" dirty="0">
                <a:solidFill>
                  <a:schemeClr val="tx1"/>
                </a:solidFill>
                <a:latin typeface="Montserrat" panose="00000500000000000000" pitchFamily="2" charset="0"/>
                <a:cs typeface="Times New Roman" panose="02020603050405020304" pitchFamily="18" charset="0"/>
              </a:rPr>
              <a:t>relever et tracer les décisions prises </a:t>
            </a:r>
            <a:r>
              <a:rPr lang="fr-FR" sz="1200" b="0" dirty="0">
                <a:solidFill>
                  <a:schemeClr val="tx1"/>
                </a:solidFill>
                <a:latin typeface="Montserrat" panose="00000500000000000000" pitchFamily="2" charset="0"/>
                <a:cs typeface="Times New Roman" panose="02020603050405020304" pitchFamily="18" charset="0"/>
              </a:rPr>
              <a:t>dans les slides conclusives « RELEVES DE DECISIONS » en fin des grandes parties 1 à 10.</a:t>
            </a:r>
          </a:p>
          <a:p>
            <a:pPr marL="529200" lvl="1" indent="-457200" algn="just">
              <a:lnSpc>
                <a:spcPct val="107000"/>
              </a:lnSpc>
              <a:buFont typeface="+mj-lt"/>
              <a:buAutoNum type="alphaLcParenR"/>
            </a:pPr>
            <a:endParaRPr lang="fr-FR" sz="1200" b="0" dirty="0">
              <a:latin typeface="Montserrat" panose="00000500000000000000" pitchFamily="2" charset="0"/>
              <a:cs typeface="Times New Roman" panose="02020603050405020304" pitchFamily="18" charset="0"/>
            </a:endParaRPr>
          </a:p>
          <a:p>
            <a:pPr marL="457200" indent="-457200" algn="just">
              <a:lnSpc>
                <a:spcPct val="107000"/>
              </a:lnSpc>
              <a:buFont typeface="+mj-lt"/>
              <a:buAutoNum type="arabicPeriod"/>
            </a:pPr>
            <a:r>
              <a:rPr lang="fr-FR" sz="1600" dirty="0">
                <a:latin typeface="Montserrat" panose="00000500000000000000" pitchFamily="2" charset="0"/>
                <a:cs typeface="Times New Roman" panose="02020603050405020304" pitchFamily="18" charset="0"/>
              </a:rPr>
              <a:t>Le tableau Excel « jumeau numérique » </a:t>
            </a:r>
          </a:p>
          <a:p>
            <a:pPr marL="529200" lvl="1" indent="-457200" algn="just">
              <a:lnSpc>
                <a:spcPct val="107000"/>
              </a:lnSpc>
              <a:buFont typeface="+mj-lt"/>
              <a:buAutoNum type="alphaLcParenR"/>
            </a:pPr>
            <a:r>
              <a:rPr lang="fr-FR" sz="1200" b="0" dirty="0">
                <a:solidFill>
                  <a:schemeClr val="tx1"/>
                </a:solidFill>
                <a:latin typeface="Montserrat" panose="00000500000000000000" pitchFamily="2" charset="0"/>
                <a:cs typeface="Times New Roman" panose="02020603050405020304" pitchFamily="18" charset="0"/>
              </a:rPr>
              <a:t>Vous compléter</a:t>
            </a:r>
            <a:r>
              <a:rPr lang="fr-FR" sz="1200" dirty="0">
                <a:solidFill>
                  <a:srgbClr val="EA515A"/>
                </a:solidFill>
                <a:latin typeface="Montserrat" panose="00000500000000000000" pitchFamily="2" charset="0"/>
                <a:cs typeface="Times New Roman" panose="02020603050405020304" pitchFamily="18" charset="0"/>
              </a:rPr>
              <a:t>/actualiser </a:t>
            </a:r>
            <a:r>
              <a:rPr lang="fr-FR" sz="1200" b="0" dirty="0">
                <a:solidFill>
                  <a:schemeClr val="tx1"/>
                </a:solidFill>
                <a:latin typeface="Montserrat" panose="00000500000000000000" pitchFamily="2" charset="0"/>
                <a:cs typeface="Times New Roman" panose="02020603050405020304" pitchFamily="18" charset="0"/>
              </a:rPr>
              <a:t>les feuillets </a:t>
            </a:r>
            <a:r>
              <a:rPr lang="fr-FR" sz="1200" dirty="0">
                <a:solidFill>
                  <a:schemeClr val="tx1"/>
                </a:solidFill>
                <a:latin typeface="Montserrat" panose="00000500000000000000" pitchFamily="2" charset="0"/>
                <a:cs typeface="Times New Roman" panose="02020603050405020304" pitchFamily="18" charset="0"/>
              </a:rPr>
              <a:t>Plan d’action</a:t>
            </a:r>
            <a:r>
              <a:rPr lang="fr-FR" sz="1200" b="0" dirty="0">
                <a:solidFill>
                  <a:schemeClr val="tx1"/>
                </a:solidFill>
                <a:latin typeface="Montserrat" panose="00000500000000000000" pitchFamily="2" charset="0"/>
                <a:cs typeface="Times New Roman" panose="02020603050405020304" pitchFamily="18" charset="0"/>
              </a:rPr>
              <a:t> &amp; </a:t>
            </a:r>
            <a:r>
              <a:rPr lang="fr-FR" sz="1200" dirty="0">
                <a:solidFill>
                  <a:schemeClr val="tx1"/>
                </a:solidFill>
                <a:latin typeface="Montserrat" panose="00000500000000000000" pitchFamily="2" charset="0"/>
                <a:cs typeface="Times New Roman" panose="02020603050405020304" pitchFamily="18" charset="0"/>
              </a:rPr>
              <a:t>Travaux d’infrastructure</a:t>
            </a:r>
          </a:p>
          <a:p>
            <a:pPr marL="529200" lvl="1" indent="-457200" algn="just">
              <a:lnSpc>
                <a:spcPct val="107000"/>
              </a:lnSpc>
              <a:buFont typeface="+mj-lt"/>
              <a:buAutoNum type="alphaLcParenR"/>
            </a:pPr>
            <a:r>
              <a:rPr lang="fr-FR" sz="1200" b="0" i="1" dirty="0">
                <a:solidFill>
                  <a:schemeClr val="tx1"/>
                </a:solidFill>
                <a:latin typeface="Montserrat" panose="00000500000000000000" pitchFamily="2" charset="0"/>
                <a:cs typeface="Times New Roman" panose="02020603050405020304" pitchFamily="18" charset="0"/>
              </a:rPr>
              <a:t>Ces onglets seront intégrés ultérieurement à SIMA</a:t>
            </a:r>
          </a:p>
          <a:p>
            <a:pPr marL="529200" lvl="1" indent="-457200" algn="just">
              <a:lnSpc>
                <a:spcPct val="107000"/>
              </a:lnSpc>
              <a:buFont typeface="+mj-lt"/>
              <a:buAutoNum type="alphaLcParenR"/>
            </a:pPr>
            <a:endParaRPr lang="fr-FR" sz="1200" b="0" dirty="0">
              <a:latin typeface="Montserrat" panose="00000500000000000000" pitchFamily="2" charset="0"/>
              <a:cs typeface="Times New Roman" panose="02020603050405020304" pitchFamily="18" charset="0"/>
            </a:endParaRPr>
          </a:p>
          <a:p>
            <a:pPr marL="457200" indent="-457200" algn="just">
              <a:lnSpc>
                <a:spcPct val="107000"/>
              </a:lnSpc>
              <a:buFont typeface="+mj-lt"/>
              <a:buAutoNum type="arabicPeriod"/>
            </a:pPr>
            <a:r>
              <a:rPr lang="fr-FR" sz="1600" dirty="0">
                <a:latin typeface="Montserrat" panose="00000500000000000000" pitchFamily="2" charset="0"/>
                <a:cs typeface="Times New Roman" panose="02020603050405020304" pitchFamily="18" charset="0"/>
              </a:rPr>
              <a:t>SIMA – Formulaire « Revue de projet »</a:t>
            </a:r>
          </a:p>
          <a:p>
            <a:pPr marL="529200" lvl="1" indent="-457200" algn="just">
              <a:lnSpc>
                <a:spcPct val="107000"/>
              </a:lnSpc>
              <a:buFont typeface="+mj-lt"/>
              <a:buAutoNum type="alphaLcParenR"/>
            </a:pPr>
            <a:endParaRPr lang="fr-FR" sz="1200" b="0" dirty="0">
              <a:solidFill>
                <a:schemeClr val="tx1"/>
              </a:solidFill>
              <a:latin typeface="Montserrat" panose="00000500000000000000" pitchFamily="2"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17</a:t>
            </a:fld>
            <a:endParaRPr lang="fr-FR">
              <a:solidFill>
                <a:schemeClr val="bg1">
                  <a:lumMod val="65000"/>
                </a:schemeClr>
              </a:solidFill>
            </a:endParaRPr>
          </a:p>
        </p:txBody>
      </p:sp>
    </p:spTree>
    <p:extLst>
      <p:ext uri="{BB962C8B-B14F-4D97-AF65-F5344CB8AC3E}">
        <p14:creationId xmlns:p14="http://schemas.microsoft.com/office/powerpoint/2010/main" val="37670334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pour une image  8">
            <a:extLst>
              <a:ext uri="{FF2B5EF4-FFF2-40B4-BE49-F238E27FC236}">
                <a16:creationId xmlns:a16="http://schemas.microsoft.com/office/drawing/2014/main" id="{FCE0A8A5-0719-42D9-A6CD-2AE77BABDF6B}"/>
              </a:ext>
            </a:extLst>
          </p:cNvPr>
          <p:cNvSpPr>
            <a:spLocks noGrp="1"/>
          </p:cNvSpPr>
          <p:nvPr>
            <p:ph type="pic" sz="quarter" idx="10"/>
          </p:nvPr>
        </p:nvSpPr>
        <p:spPr/>
        <p:txBody>
          <a:bodyPr/>
          <a:lstStyle/>
          <a:p>
            <a:endParaRPr lang="fr-FR"/>
          </a:p>
        </p:txBody>
      </p:sp>
      <p:sp>
        <p:nvSpPr>
          <p:cNvPr id="3" name="Espace réservé du texte 2">
            <a:extLst>
              <a:ext uri="{FF2B5EF4-FFF2-40B4-BE49-F238E27FC236}">
                <a16:creationId xmlns:a16="http://schemas.microsoft.com/office/drawing/2014/main" id="{16D2BC59-32F6-1E91-B26B-480C02080E09}"/>
              </a:ext>
            </a:extLst>
          </p:cNvPr>
          <p:cNvSpPr>
            <a:spLocks noGrp="1"/>
          </p:cNvSpPr>
          <p:nvPr>
            <p:ph type="body" sz="quarter" idx="11"/>
          </p:nvPr>
        </p:nvSpPr>
        <p:spPr/>
        <p:txBody>
          <a:bodyPr/>
          <a:lstStyle/>
          <a:p>
            <a:endParaRPr lang="fr-FR"/>
          </a:p>
        </p:txBody>
      </p:sp>
      <p:sp>
        <p:nvSpPr>
          <p:cNvPr id="5" name="Sous-titre 4">
            <a:extLst>
              <a:ext uri="{FF2B5EF4-FFF2-40B4-BE49-F238E27FC236}">
                <a16:creationId xmlns:a16="http://schemas.microsoft.com/office/drawing/2014/main" id="{55D02539-DEE8-D6E3-155E-2AE8100D6594}"/>
              </a:ext>
            </a:extLst>
          </p:cNvPr>
          <p:cNvSpPr>
            <a:spLocks noGrp="1"/>
          </p:cNvSpPr>
          <p:nvPr>
            <p:ph type="subTitle" idx="1"/>
          </p:nvPr>
        </p:nvSpPr>
        <p:spPr>
          <a:xfrm>
            <a:off x="5474504" y="2878115"/>
            <a:ext cx="6086247" cy="2015161"/>
          </a:xfrm>
        </p:spPr>
        <p:txBody>
          <a:bodyPr>
            <a:normAutofit fontScale="85000" lnSpcReduction="10000"/>
          </a:bodyPr>
          <a:lstStyle/>
          <a:p>
            <a:r>
              <a:rPr lang="fr-FR" sz="4800">
                <a:solidFill>
                  <a:schemeClr val="bg1"/>
                </a:solidFill>
              </a:rPr>
              <a:t>Sommaire du document support de la revue de projet</a:t>
            </a:r>
            <a:endParaRPr lang="fr-FR" sz="2600">
              <a:solidFill>
                <a:schemeClr val="bg1"/>
              </a:solidFill>
            </a:endParaRPr>
          </a:p>
        </p:txBody>
      </p:sp>
      <p:sp>
        <p:nvSpPr>
          <p:cNvPr id="10" name="Sous-titre 4">
            <a:extLst>
              <a:ext uri="{FF2B5EF4-FFF2-40B4-BE49-F238E27FC236}">
                <a16:creationId xmlns:a16="http://schemas.microsoft.com/office/drawing/2014/main" id="{3242A27C-5523-40B5-81C8-F52A71D0B97B}"/>
              </a:ext>
            </a:extLst>
          </p:cNvPr>
          <p:cNvSpPr txBox="1">
            <a:spLocks/>
          </p:cNvSpPr>
          <p:nvPr/>
        </p:nvSpPr>
        <p:spPr>
          <a:xfrm>
            <a:off x="5474505" y="4414126"/>
            <a:ext cx="6086247" cy="907863"/>
          </a:xfrm>
          <a:prstGeom prst="rect">
            <a:avLst/>
          </a:prstGeom>
        </p:spPr>
        <p:txBody>
          <a:bodyPr vert="horz" lIns="91440" tIns="45720" rIns="91440" bIns="45720" rtlCol="0">
            <a:normAutofit/>
          </a:bodyPr>
          <a:lstStyle>
            <a:lvl1pPr marL="0" indent="0" algn="r" defTabSz="457200" rtl="0" eaLnBrk="1" latinLnBrk="0" hangingPunct="1">
              <a:spcBef>
                <a:spcPct val="20000"/>
              </a:spcBef>
              <a:buFont typeface="Arial"/>
              <a:buNone/>
              <a:defRPr sz="2400" b="1" kern="1200">
                <a:solidFill>
                  <a:srgbClr val="EA515A"/>
                </a:solidFill>
                <a:latin typeface="Montserrat" pitchFamily="2" charset="77"/>
                <a:ea typeface="+mn-ea"/>
                <a:cs typeface="+mn-cs"/>
              </a:defRPr>
            </a:lvl1pPr>
            <a:lvl2pPr marL="457200" indent="0" algn="ctr" defTabSz="457200" rtl="0" eaLnBrk="1" latinLnBrk="0" hangingPunct="1">
              <a:spcBef>
                <a:spcPct val="20000"/>
              </a:spcBef>
              <a:buFont typeface="Arial"/>
              <a:buNone/>
              <a:defRPr sz="2000" b="1" kern="1200">
                <a:solidFill>
                  <a:schemeClr val="tx1">
                    <a:tint val="75000"/>
                  </a:schemeClr>
                </a:solidFill>
                <a:latin typeface="Montserrat" pitchFamily="2" charset="77"/>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ontserrat" pitchFamily="2" charset="77"/>
                <a:ea typeface="+mn-ea"/>
                <a:cs typeface="+mn-cs"/>
              </a:defRPr>
            </a:lvl3pPr>
            <a:lvl4pPr marL="1371600" indent="0" algn="ctr" defTabSz="457200" rtl="0" eaLnBrk="1" latinLnBrk="0" hangingPunct="1">
              <a:spcBef>
                <a:spcPct val="20000"/>
              </a:spcBef>
              <a:buFont typeface="Arial" panose="020B0604020202020204" pitchFamily="34" charset="0"/>
              <a:buNone/>
              <a:defRPr sz="1400" kern="1200">
                <a:solidFill>
                  <a:schemeClr val="tx1">
                    <a:tint val="75000"/>
                  </a:schemeClr>
                </a:solidFill>
                <a:latin typeface="Montserrat" pitchFamily="2" charset="77"/>
                <a:ea typeface="+mn-ea"/>
                <a:cs typeface="+mn-cs"/>
              </a:defRPr>
            </a:lvl4pPr>
            <a:lvl5pPr marL="1828800" indent="0" algn="ctr" defTabSz="457200" rtl="0" eaLnBrk="1" latinLnBrk="0" hangingPunct="1">
              <a:spcBef>
                <a:spcPct val="20000"/>
              </a:spcBef>
              <a:buFont typeface="Courier New" panose="02070309020205020404" pitchFamily="49" charset="0"/>
              <a:buNone/>
              <a:defRPr sz="1200" kern="1200">
                <a:solidFill>
                  <a:schemeClr val="tx1">
                    <a:tint val="75000"/>
                  </a:schemeClr>
                </a:solidFill>
                <a:latin typeface="Montserrat" pitchFamily="2" charset="77"/>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fr-FR"/>
          </a:p>
        </p:txBody>
      </p:sp>
    </p:spTree>
    <p:extLst>
      <p:ext uri="{BB962C8B-B14F-4D97-AF65-F5344CB8AC3E}">
        <p14:creationId xmlns:p14="http://schemas.microsoft.com/office/powerpoint/2010/main" val="42370772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0"/>
            <a:ext cx="10972800" cy="763480"/>
          </a:xfrm>
        </p:spPr>
        <p:txBody>
          <a:bodyPr/>
          <a:lstStyle/>
          <a:p>
            <a:r>
              <a:rPr lang="fr-FR" sz="3200"/>
              <a:t>Sommaire</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189973"/>
            <a:ext cx="5601730" cy="5166377"/>
          </a:xfrm>
        </p:spPr>
        <p:txBody>
          <a:bodyPr anchor="ctr" anchorCtr="0">
            <a:noAutofit/>
          </a:bodyPr>
          <a:lstStyle/>
          <a:p>
            <a:pPr>
              <a:spcBef>
                <a:spcPts val="0"/>
              </a:spcBef>
            </a:pPr>
            <a:r>
              <a:rPr lang="fr-FR" sz="1400" dirty="0"/>
              <a:t>0. Synthèse</a:t>
            </a:r>
          </a:p>
          <a:p>
            <a:pPr>
              <a:spcBef>
                <a:spcPts val="0"/>
              </a:spcBef>
            </a:pPr>
            <a:r>
              <a:rPr lang="fr-FR" sz="1400" b="0" dirty="0"/>
              <a:t>0.1. Fiche d’identité</a:t>
            </a:r>
          </a:p>
          <a:p>
            <a:pPr>
              <a:spcBef>
                <a:spcPts val="0"/>
              </a:spcBef>
            </a:pPr>
            <a:r>
              <a:rPr lang="fr-FR" sz="1400" b="0" dirty="0"/>
              <a:t>0.2. Tableau de Bord</a:t>
            </a:r>
          </a:p>
          <a:p>
            <a:pPr>
              <a:spcBef>
                <a:spcPts val="0"/>
              </a:spcBef>
            </a:pPr>
            <a:r>
              <a:rPr lang="fr-FR" sz="1400" b="0" dirty="0"/>
              <a:t>0.3. Synthèse des enjeux et risques à 18 mois</a:t>
            </a:r>
          </a:p>
          <a:p>
            <a:pPr>
              <a:spcBef>
                <a:spcPts val="0"/>
              </a:spcBef>
            </a:pPr>
            <a:r>
              <a:rPr lang="fr-FR" sz="1400" b="0" dirty="0"/>
              <a:t>0.3bis Arbitrages attendus </a:t>
            </a:r>
          </a:p>
          <a:p>
            <a:pPr>
              <a:spcBef>
                <a:spcPts val="0"/>
              </a:spcBef>
            </a:pPr>
            <a:r>
              <a:rPr lang="fr-FR" sz="1400" b="0" dirty="0"/>
              <a:t>0.4. Mise en œuvre du plan d’action de l’année N-1</a:t>
            </a:r>
          </a:p>
          <a:p>
            <a:pPr>
              <a:spcBef>
                <a:spcPts val="0"/>
              </a:spcBef>
            </a:pPr>
            <a:r>
              <a:rPr lang="fr-FR" sz="1400" b="0" dirty="0"/>
              <a:t>0.5. Plan d’action de l’année N</a:t>
            </a:r>
          </a:p>
          <a:p>
            <a:pPr>
              <a:spcBef>
                <a:spcPts val="0"/>
              </a:spcBef>
            </a:pPr>
            <a:r>
              <a:rPr lang="fr-FR" sz="1400" b="0" dirty="0"/>
              <a:t>0.6. Plan guide</a:t>
            </a:r>
          </a:p>
          <a:p>
            <a:pPr>
              <a:spcBef>
                <a:spcPts val="0"/>
              </a:spcBef>
            </a:pPr>
            <a:r>
              <a:rPr lang="fr-FR" sz="1400" b="0" dirty="0"/>
              <a:t>0.7. Profil financier et avancement</a:t>
            </a:r>
          </a:p>
          <a:p>
            <a:pPr>
              <a:spcBef>
                <a:spcPts val="0"/>
              </a:spcBef>
            </a:pPr>
            <a:r>
              <a:rPr lang="fr-FR" sz="1400" b="0" dirty="0"/>
              <a:t>0.8. Evolution du profil financier</a:t>
            </a:r>
          </a:p>
          <a:p>
            <a:pPr>
              <a:spcBef>
                <a:spcPts val="0"/>
              </a:spcBef>
            </a:pPr>
            <a:r>
              <a:rPr lang="fr-FR" sz="1400" b="0" dirty="0"/>
              <a:t>0.9. Trésorerie</a:t>
            </a:r>
          </a:p>
          <a:p>
            <a:pPr>
              <a:spcBef>
                <a:spcPts val="0"/>
              </a:spcBef>
            </a:pPr>
            <a:endParaRPr lang="fr-FR" sz="1400" b="0" dirty="0"/>
          </a:p>
          <a:p>
            <a:pPr>
              <a:spcBef>
                <a:spcPts val="0"/>
              </a:spcBef>
            </a:pPr>
            <a:r>
              <a:rPr lang="fr-FR" sz="1400" dirty="0"/>
              <a:t>1. Cadre politique et contractuel</a:t>
            </a:r>
          </a:p>
          <a:p>
            <a:pPr>
              <a:spcBef>
                <a:spcPts val="0"/>
              </a:spcBef>
            </a:pPr>
            <a:r>
              <a:rPr lang="fr-FR" sz="1400" b="0" dirty="0"/>
              <a:t>1.1. Objectifs politiques 				</a:t>
            </a:r>
            <a:r>
              <a:rPr lang="fr-FR" sz="900" i="1" dirty="0"/>
              <a:t>nouveau!</a:t>
            </a:r>
          </a:p>
          <a:p>
            <a:pPr>
              <a:spcBef>
                <a:spcPts val="0"/>
              </a:spcBef>
            </a:pPr>
            <a:r>
              <a:rPr lang="fr-FR" sz="1400" b="0" dirty="0"/>
              <a:t>1.2. Cadre de gouvernance 			</a:t>
            </a:r>
            <a:r>
              <a:rPr lang="fr-FR" sz="900" i="1" dirty="0"/>
              <a:t>nouveau!</a:t>
            </a:r>
          </a:p>
          <a:p>
            <a:pPr>
              <a:spcBef>
                <a:spcPts val="0"/>
              </a:spcBef>
            </a:pPr>
            <a:r>
              <a:rPr lang="fr-FR" sz="1400" b="0" strike="sngStrike" dirty="0"/>
              <a:t>1.3. Cadre contractuel</a:t>
            </a:r>
          </a:p>
          <a:p>
            <a:pPr>
              <a:spcBef>
                <a:spcPts val="0"/>
              </a:spcBef>
            </a:pPr>
            <a:r>
              <a:rPr lang="fr-FR" sz="1400" b="0" dirty="0"/>
              <a:t>1.4. Communication et concertation 	</a:t>
            </a:r>
            <a:r>
              <a:rPr lang="fr-FR" sz="900" i="1" dirty="0"/>
              <a:t>nouveau!</a:t>
            </a:r>
          </a:p>
          <a:p>
            <a:pPr>
              <a:spcBef>
                <a:spcPts val="0"/>
              </a:spcBef>
            </a:pPr>
            <a:r>
              <a:rPr lang="fr-FR" sz="1400" b="0" dirty="0"/>
              <a:t>	1.4.1. Evolution du budget Communication et concertation</a:t>
            </a:r>
          </a:p>
          <a:p>
            <a:pPr>
              <a:spcBef>
                <a:spcPts val="0"/>
              </a:spcBef>
            </a:pPr>
            <a:endParaRPr lang="fr-FR" sz="1400" b="0" dirty="0"/>
          </a:p>
          <a:p>
            <a:pPr>
              <a:spcBef>
                <a:spcPts val="0"/>
              </a:spcBef>
            </a:pPr>
            <a:r>
              <a:rPr lang="fr-FR" sz="1400" dirty="0"/>
              <a:t>2. Procédures</a:t>
            </a:r>
          </a:p>
          <a:p>
            <a:pPr>
              <a:spcBef>
                <a:spcPts val="0"/>
              </a:spcBef>
            </a:pPr>
            <a:r>
              <a:rPr lang="fr-FR" sz="1400" b="0" dirty="0"/>
              <a:t>2.1. Autorisations administratives</a:t>
            </a:r>
          </a:p>
          <a:p>
            <a:pPr>
              <a:spcBef>
                <a:spcPts val="0"/>
              </a:spcBef>
            </a:pPr>
            <a:r>
              <a:rPr lang="fr-FR" sz="1400" b="0" strike="sngStrike" dirty="0"/>
              <a:t>2.2. Recours et litiges</a:t>
            </a:r>
          </a:p>
          <a:p>
            <a:pPr>
              <a:spcBef>
                <a:spcPts val="0"/>
              </a:spcBef>
            </a:pPr>
            <a:r>
              <a:rPr lang="fr-FR" sz="1400" b="0" strike="sngStrike" dirty="0"/>
              <a:t>2.3. Marchés</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19</a:t>
            </a:fld>
            <a:endParaRPr lang="fr-FR">
              <a:solidFill>
                <a:schemeClr val="bg1">
                  <a:lumMod val="65000"/>
                </a:schemeClr>
              </a:solidFill>
            </a:endParaRPr>
          </a:p>
        </p:txBody>
      </p:sp>
      <p:sp>
        <p:nvSpPr>
          <p:cNvPr id="6" name="Espace réservé du contenu 2">
            <a:extLst>
              <a:ext uri="{FF2B5EF4-FFF2-40B4-BE49-F238E27FC236}">
                <a16:creationId xmlns:a16="http://schemas.microsoft.com/office/drawing/2014/main" id="{8F2A875B-E1E6-4BF7-AED6-E170BCCA3236}"/>
              </a:ext>
            </a:extLst>
          </p:cNvPr>
          <p:cNvSpPr txBox="1">
            <a:spLocks/>
          </p:cNvSpPr>
          <p:nvPr/>
        </p:nvSpPr>
        <p:spPr>
          <a:xfrm>
            <a:off x="6096000" y="1189972"/>
            <a:ext cx="5601730" cy="5166377"/>
          </a:xfrm>
          <a:prstGeom prst="rect">
            <a:avLst/>
          </a:prstGeom>
        </p:spPr>
        <p:txBody>
          <a:bodyPr vert="horz" lIns="91440" tIns="45720" rIns="91440" bIns="45720" rtlCol="0" anchor="ctr"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fr-FR" sz="1400" dirty="0"/>
              <a:t>0. Synthèse</a:t>
            </a:r>
          </a:p>
          <a:p>
            <a:pPr>
              <a:spcBef>
                <a:spcPts val="0"/>
              </a:spcBef>
            </a:pPr>
            <a:r>
              <a:rPr lang="fr-FR" sz="1400" b="0" dirty="0"/>
              <a:t>0.1. Fiche d’identité</a:t>
            </a:r>
          </a:p>
          <a:p>
            <a:pPr>
              <a:spcBef>
                <a:spcPts val="0"/>
              </a:spcBef>
            </a:pPr>
            <a:r>
              <a:rPr lang="fr-FR" sz="1400" b="0" dirty="0"/>
              <a:t>0.2. Tableau de Bord</a:t>
            </a:r>
          </a:p>
          <a:p>
            <a:pPr>
              <a:spcBef>
                <a:spcPts val="0"/>
              </a:spcBef>
            </a:pPr>
            <a:r>
              <a:rPr lang="fr-FR" sz="1400" b="0" dirty="0"/>
              <a:t>0.3. Synthèse des enjeux et risques à 18 mois</a:t>
            </a:r>
          </a:p>
          <a:p>
            <a:pPr>
              <a:spcBef>
                <a:spcPts val="0"/>
              </a:spcBef>
            </a:pPr>
            <a:r>
              <a:rPr lang="fr-FR" sz="1400" b="0" dirty="0"/>
              <a:t>0.3bis Arbitrages attendus </a:t>
            </a:r>
          </a:p>
          <a:p>
            <a:pPr>
              <a:spcBef>
                <a:spcPts val="0"/>
              </a:spcBef>
            </a:pPr>
            <a:r>
              <a:rPr lang="fr-FR" sz="1400" b="0" dirty="0"/>
              <a:t>0.4. Mise en œuvre du plan d’action de l’année N-1</a:t>
            </a:r>
          </a:p>
          <a:p>
            <a:pPr>
              <a:spcBef>
                <a:spcPts val="0"/>
              </a:spcBef>
            </a:pPr>
            <a:r>
              <a:rPr lang="fr-FR" sz="1400" b="0" dirty="0"/>
              <a:t>0.5. Plan d’action de l’année N</a:t>
            </a:r>
          </a:p>
          <a:p>
            <a:pPr>
              <a:spcBef>
                <a:spcPts val="0"/>
              </a:spcBef>
            </a:pPr>
            <a:r>
              <a:rPr lang="fr-FR" sz="1400" b="0" dirty="0"/>
              <a:t>0.6. Plan guide</a:t>
            </a:r>
          </a:p>
          <a:p>
            <a:pPr>
              <a:spcBef>
                <a:spcPts val="0"/>
              </a:spcBef>
            </a:pPr>
            <a:r>
              <a:rPr lang="fr-FR" sz="1400" b="0" dirty="0"/>
              <a:t>0.7. Profil financier et avancement</a:t>
            </a:r>
          </a:p>
          <a:p>
            <a:pPr>
              <a:spcBef>
                <a:spcPts val="0"/>
              </a:spcBef>
            </a:pPr>
            <a:r>
              <a:rPr lang="fr-FR" sz="1400" b="0" dirty="0"/>
              <a:t>0.8. Evolution du profil financier</a:t>
            </a:r>
          </a:p>
          <a:p>
            <a:pPr>
              <a:spcBef>
                <a:spcPts val="0"/>
              </a:spcBef>
            </a:pPr>
            <a:r>
              <a:rPr lang="fr-FR" sz="1400" b="0" dirty="0"/>
              <a:t>0.9. Trésorerie</a:t>
            </a:r>
          </a:p>
          <a:p>
            <a:pPr>
              <a:spcBef>
                <a:spcPts val="0"/>
              </a:spcBef>
            </a:pPr>
            <a:endParaRPr lang="fr-FR" sz="1400" b="0" dirty="0"/>
          </a:p>
          <a:p>
            <a:pPr>
              <a:spcBef>
                <a:spcPts val="0"/>
              </a:spcBef>
            </a:pPr>
            <a:r>
              <a:rPr lang="fr-FR" sz="1400" dirty="0"/>
              <a:t>1. Cadre politique et contractuel</a:t>
            </a:r>
          </a:p>
          <a:p>
            <a:pPr>
              <a:spcBef>
                <a:spcPts val="0"/>
              </a:spcBef>
            </a:pPr>
            <a:r>
              <a:rPr lang="fr-FR" sz="1400" b="0" dirty="0"/>
              <a:t>1.1. Objectifs politiques</a:t>
            </a:r>
          </a:p>
          <a:p>
            <a:pPr>
              <a:spcBef>
                <a:spcPts val="0"/>
              </a:spcBef>
            </a:pPr>
            <a:r>
              <a:rPr lang="fr-FR" sz="1400" b="0" dirty="0"/>
              <a:t>1.2. Cadre de gouvernance</a:t>
            </a:r>
          </a:p>
          <a:p>
            <a:pPr>
              <a:spcBef>
                <a:spcPts val="0"/>
              </a:spcBef>
            </a:pPr>
            <a:r>
              <a:rPr lang="fr-FR" sz="1400" b="0" dirty="0">
                <a:solidFill>
                  <a:srgbClr val="EA515A"/>
                </a:solidFill>
              </a:rPr>
              <a:t>1.3. Cadre contractuel</a:t>
            </a:r>
          </a:p>
          <a:p>
            <a:pPr>
              <a:spcBef>
                <a:spcPts val="0"/>
              </a:spcBef>
            </a:pPr>
            <a:r>
              <a:rPr lang="fr-FR" sz="1400" b="0" dirty="0"/>
              <a:t>1.4. Communication et concertation</a:t>
            </a:r>
          </a:p>
          <a:p>
            <a:pPr>
              <a:spcBef>
                <a:spcPts val="0"/>
              </a:spcBef>
            </a:pPr>
            <a:r>
              <a:rPr lang="fr-FR" sz="1400" b="0" dirty="0"/>
              <a:t>	1.4.1. Evolution du budget Communication et concertation</a:t>
            </a:r>
          </a:p>
          <a:p>
            <a:pPr>
              <a:spcBef>
                <a:spcPts val="0"/>
              </a:spcBef>
            </a:pPr>
            <a:endParaRPr lang="fr-FR" sz="1400" b="0" dirty="0"/>
          </a:p>
          <a:p>
            <a:pPr>
              <a:spcBef>
                <a:spcPts val="0"/>
              </a:spcBef>
            </a:pPr>
            <a:r>
              <a:rPr lang="fr-FR" sz="1400" dirty="0"/>
              <a:t>2. Procédures</a:t>
            </a:r>
          </a:p>
          <a:p>
            <a:pPr>
              <a:spcBef>
                <a:spcPts val="0"/>
              </a:spcBef>
            </a:pPr>
            <a:r>
              <a:rPr lang="fr-FR" sz="1400" b="0" dirty="0"/>
              <a:t>2.1. Autorisations administratives</a:t>
            </a:r>
          </a:p>
          <a:p>
            <a:pPr>
              <a:spcBef>
                <a:spcPts val="0"/>
              </a:spcBef>
            </a:pPr>
            <a:r>
              <a:rPr lang="fr-FR" sz="1400" b="0" dirty="0">
                <a:solidFill>
                  <a:srgbClr val="EA515A"/>
                </a:solidFill>
              </a:rPr>
              <a:t>2.2. Recours et litiges</a:t>
            </a:r>
          </a:p>
          <a:p>
            <a:pPr>
              <a:spcBef>
                <a:spcPts val="0"/>
              </a:spcBef>
            </a:pPr>
            <a:r>
              <a:rPr lang="fr-FR" sz="1400" b="0" dirty="0">
                <a:solidFill>
                  <a:srgbClr val="EA515A"/>
                </a:solidFill>
              </a:rPr>
              <a:t>2.3. Marchés</a:t>
            </a:r>
          </a:p>
        </p:txBody>
      </p:sp>
      <p:sp>
        <p:nvSpPr>
          <p:cNvPr id="7" name="Titre 1">
            <a:extLst>
              <a:ext uri="{FF2B5EF4-FFF2-40B4-BE49-F238E27FC236}">
                <a16:creationId xmlns:a16="http://schemas.microsoft.com/office/drawing/2014/main" id="{C1018D47-8DF6-4EC3-9106-F20A57BFF127}"/>
              </a:ext>
            </a:extLst>
          </p:cNvPr>
          <p:cNvSpPr txBox="1">
            <a:spLocks/>
          </p:cNvSpPr>
          <p:nvPr/>
        </p:nvSpPr>
        <p:spPr>
          <a:xfrm>
            <a:off x="494270" y="738327"/>
            <a:ext cx="5601730" cy="451643"/>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r>
              <a:rPr lang="fr-FR" sz="2400" dirty="0">
                <a:solidFill>
                  <a:srgbClr val="23135E"/>
                </a:solidFill>
              </a:rPr>
              <a:t>Bloc 1</a:t>
            </a:r>
          </a:p>
        </p:txBody>
      </p:sp>
      <p:sp>
        <p:nvSpPr>
          <p:cNvPr id="8" name="Titre 1">
            <a:extLst>
              <a:ext uri="{FF2B5EF4-FFF2-40B4-BE49-F238E27FC236}">
                <a16:creationId xmlns:a16="http://schemas.microsoft.com/office/drawing/2014/main" id="{7F97F973-F2A5-4E82-BFF2-A8B8B32E094D}"/>
              </a:ext>
            </a:extLst>
          </p:cNvPr>
          <p:cNvSpPr txBox="1">
            <a:spLocks/>
          </p:cNvSpPr>
          <p:nvPr/>
        </p:nvSpPr>
        <p:spPr>
          <a:xfrm>
            <a:off x="6090598" y="738324"/>
            <a:ext cx="5601730" cy="451643"/>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r>
              <a:rPr lang="fr-FR" sz="2400" dirty="0">
                <a:solidFill>
                  <a:srgbClr val="23135E"/>
                </a:solidFill>
              </a:rPr>
              <a:t>Bloc 1 </a:t>
            </a:r>
            <a:r>
              <a:rPr lang="fr-FR" sz="2400" dirty="0"/>
              <a:t>+ 2</a:t>
            </a:r>
          </a:p>
        </p:txBody>
      </p:sp>
    </p:spTree>
    <p:extLst>
      <p:ext uri="{BB962C8B-B14F-4D97-AF65-F5344CB8AC3E}">
        <p14:creationId xmlns:p14="http://schemas.microsoft.com/office/powerpoint/2010/main" val="1069820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pour une image  8">
            <a:extLst>
              <a:ext uri="{FF2B5EF4-FFF2-40B4-BE49-F238E27FC236}">
                <a16:creationId xmlns:a16="http://schemas.microsoft.com/office/drawing/2014/main" id="{FCE0A8A5-0719-42D9-A6CD-2AE77BABDF6B}"/>
              </a:ext>
            </a:extLst>
          </p:cNvPr>
          <p:cNvSpPr>
            <a:spLocks noGrp="1"/>
          </p:cNvSpPr>
          <p:nvPr>
            <p:ph type="pic" sz="quarter" idx="10"/>
          </p:nvPr>
        </p:nvSpPr>
        <p:spPr/>
        <p:txBody>
          <a:bodyPr/>
          <a:lstStyle/>
          <a:p>
            <a:endParaRPr lang="fr-FR"/>
          </a:p>
        </p:txBody>
      </p:sp>
      <p:sp>
        <p:nvSpPr>
          <p:cNvPr id="3" name="Espace réservé du texte 2">
            <a:extLst>
              <a:ext uri="{FF2B5EF4-FFF2-40B4-BE49-F238E27FC236}">
                <a16:creationId xmlns:a16="http://schemas.microsoft.com/office/drawing/2014/main" id="{16D2BC59-32F6-1E91-B26B-480C02080E09}"/>
              </a:ext>
            </a:extLst>
          </p:cNvPr>
          <p:cNvSpPr>
            <a:spLocks noGrp="1"/>
          </p:cNvSpPr>
          <p:nvPr>
            <p:ph type="body" sz="quarter" idx="11"/>
          </p:nvPr>
        </p:nvSpPr>
        <p:spPr/>
        <p:txBody>
          <a:bodyPr/>
          <a:lstStyle/>
          <a:p>
            <a:endParaRPr lang="fr-FR"/>
          </a:p>
        </p:txBody>
      </p:sp>
      <p:sp>
        <p:nvSpPr>
          <p:cNvPr id="5" name="Sous-titre 4">
            <a:extLst>
              <a:ext uri="{FF2B5EF4-FFF2-40B4-BE49-F238E27FC236}">
                <a16:creationId xmlns:a16="http://schemas.microsoft.com/office/drawing/2014/main" id="{55D02539-DEE8-D6E3-155E-2AE8100D6594}"/>
              </a:ext>
            </a:extLst>
          </p:cNvPr>
          <p:cNvSpPr>
            <a:spLocks noGrp="1"/>
          </p:cNvSpPr>
          <p:nvPr>
            <p:ph type="subTitle" idx="1"/>
          </p:nvPr>
        </p:nvSpPr>
        <p:spPr>
          <a:xfrm>
            <a:off x="5474504" y="2878115"/>
            <a:ext cx="6086247" cy="1536011"/>
          </a:xfrm>
        </p:spPr>
        <p:txBody>
          <a:bodyPr>
            <a:normAutofit fontScale="92500" lnSpcReduction="10000"/>
          </a:bodyPr>
          <a:lstStyle/>
          <a:p>
            <a:r>
              <a:rPr lang="fr-FR" sz="4800">
                <a:solidFill>
                  <a:schemeClr val="bg1"/>
                </a:solidFill>
              </a:rPr>
              <a:t>Revues de projet</a:t>
            </a:r>
          </a:p>
          <a:p>
            <a:r>
              <a:rPr lang="fr-FR" sz="4800">
                <a:solidFill>
                  <a:schemeClr val="bg1"/>
                </a:solidFill>
              </a:rPr>
              <a:t> PREAMBULE</a:t>
            </a:r>
            <a:endParaRPr lang="fr-FR" sz="2600">
              <a:solidFill>
                <a:schemeClr val="bg1"/>
              </a:solidFill>
            </a:endParaRPr>
          </a:p>
        </p:txBody>
      </p:sp>
      <p:sp>
        <p:nvSpPr>
          <p:cNvPr id="10" name="Sous-titre 4">
            <a:extLst>
              <a:ext uri="{FF2B5EF4-FFF2-40B4-BE49-F238E27FC236}">
                <a16:creationId xmlns:a16="http://schemas.microsoft.com/office/drawing/2014/main" id="{3242A27C-5523-40B5-81C8-F52A71D0B97B}"/>
              </a:ext>
            </a:extLst>
          </p:cNvPr>
          <p:cNvSpPr txBox="1">
            <a:spLocks/>
          </p:cNvSpPr>
          <p:nvPr/>
        </p:nvSpPr>
        <p:spPr>
          <a:xfrm>
            <a:off x="5474505" y="4414126"/>
            <a:ext cx="6086247" cy="907863"/>
          </a:xfrm>
          <a:prstGeom prst="rect">
            <a:avLst/>
          </a:prstGeom>
        </p:spPr>
        <p:txBody>
          <a:bodyPr vert="horz" lIns="91440" tIns="45720" rIns="91440" bIns="45720" rtlCol="0">
            <a:normAutofit/>
          </a:bodyPr>
          <a:lstStyle>
            <a:lvl1pPr marL="0" indent="0" algn="r" defTabSz="457200" rtl="0" eaLnBrk="1" latinLnBrk="0" hangingPunct="1">
              <a:spcBef>
                <a:spcPct val="20000"/>
              </a:spcBef>
              <a:buFont typeface="Arial"/>
              <a:buNone/>
              <a:defRPr sz="2400" b="1" kern="1200">
                <a:solidFill>
                  <a:srgbClr val="EA515A"/>
                </a:solidFill>
                <a:latin typeface="Montserrat" pitchFamily="2" charset="77"/>
                <a:ea typeface="+mn-ea"/>
                <a:cs typeface="+mn-cs"/>
              </a:defRPr>
            </a:lvl1pPr>
            <a:lvl2pPr marL="457200" indent="0" algn="ctr" defTabSz="457200" rtl="0" eaLnBrk="1" latinLnBrk="0" hangingPunct="1">
              <a:spcBef>
                <a:spcPct val="20000"/>
              </a:spcBef>
              <a:buFont typeface="Arial"/>
              <a:buNone/>
              <a:defRPr sz="2000" b="1" kern="1200">
                <a:solidFill>
                  <a:schemeClr val="tx1">
                    <a:tint val="75000"/>
                  </a:schemeClr>
                </a:solidFill>
                <a:latin typeface="Montserrat" pitchFamily="2" charset="77"/>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ontserrat" pitchFamily="2" charset="77"/>
                <a:ea typeface="+mn-ea"/>
                <a:cs typeface="+mn-cs"/>
              </a:defRPr>
            </a:lvl3pPr>
            <a:lvl4pPr marL="1371600" indent="0" algn="ctr" defTabSz="457200" rtl="0" eaLnBrk="1" latinLnBrk="0" hangingPunct="1">
              <a:spcBef>
                <a:spcPct val="20000"/>
              </a:spcBef>
              <a:buFont typeface="Arial" panose="020B0604020202020204" pitchFamily="34" charset="0"/>
              <a:buNone/>
              <a:defRPr sz="1400" kern="1200">
                <a:solidFill>
                  <a:schemeClr val="tx1">
                    <a:tint val="75000"/>
                  </a:schemeClr>
                </a:solidFill>
                <a:latin typeface="Montserrat" pitchFamily="2" charset="77"/>
                <a:ea typeface="+mn-ea"/>
                <a:cs typeface="+mn-cs"/>
              </a:defRPr>
            </a:lvl4pPr>
            <a:lvl5pPr marL="1828800" indent="0" algn="ctr" defTabSz="457200" rtl="0" eaLnBrk="1" latinLnBrk="0" hangingPunct="1">
              <a:spcBef>
                <a:spcPct val="20000"/>
              </a:spcBef>
              <a:buFont typeface="Courier New" panose="02070309020205020404" pitchFamily="49" charset="0"/>
              <a:buNone/>
              <a:defRPr sz="1200" kern="1200">
                <a:solidFill>
                  <a:schemeClr val="tx1">
                    <a:tint val="75000"/>
                  </a:schemeClr>
                </a:solidFill>
                <a:latin typeface="Montserrat" pitchFamily="2" charset="77"/>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fr-FR"/>
          </a:p>
        </p:txBody>
      </p:sp>
    </p:spTree>
    <p:extLst>
      <p:ext uri="{BB962C8B-B14F-4D97-AF65-F5344CB8AC3E}">
        <p14:creationId xmlns:p14="http://schemas.microsoft.com/office/powerpoint/2010/main" val="28174583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14966"/>
            <a:ext cx="10972800" cy="668615"/>
          </a:xfrm>
        </p:spPr>
        <p:txBody>
          <a:bodyPr/>
          <a:lstStyle/>
          <a:p>
            <a:r>
              <a:rPr lang="fr-FR" sz="3200"/>
              <a:t>Sommaire</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20</a:t>
            </a:fld>
            <a:endParaRPr lang="fr-FR">
              <a:solidFill>
                <a:schemeClr val="bg1">
                  <a:lumMod val="65000"/>
                </a:schemeClr>
              </a:solidFill>
            </a:endParaRPr>
          </a:p>
        </p:txBody>
      </p:sp>
      <p:sp>
        <p:nvSpPr>
          <p:cNvPr id="14" name="Espace réservé du contenu 2">
            <a:extLst>
              <a:ext uri="{FF2B5EF4-FFF2-40B4-BE49-F238E27FC236}">
                <a16:creationId xmlns:a16="http://schemas.microsoft.com/office/drawing/2014/main" id="{DDE5250A-7118-C8E2-8570-9E2FA61C3B6D}"/>
              </a:ext>
            </a:extLst>
          </p:cNvPr>
          <p:cNvSpPr txBox="1">
            <a:spLocks/>
          </p:cNvSpPr>
          <p:nvPr/>
        </p:nvSpPr>
        <p:spPr>
          <a:xfrm>
            <a:off x="494270" y="1061503"/>
            <a:ext cx="5745014" cy="5873894"/>
          </a:xfrm>
          <a:prstGeom prst="rect">
            <a:avLst/>
          </a:prstGeom>
        </p:spPr>
        <p:txBody>
          <a:bodyPr vert="horz" lIns="91440" tIns="45720" rIns="91440" bIns="45720" rtlCol="0" anchor="ctr" anchorCtr="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FR" sz="1400" dirty="0"/>
              <a:t>3. Contribution aux engagements environnementaux et sociétaux de GPA </a:t>
            </a:r>
          </a:p>
          <a:p>
            <a:r>
              <a:rPr lang="fr-FR" sz="1400" b="0" dirty="0"/>
              <a:t>3.1. Contraintes &amp; opportunités de site  / procédures </a:t>
            </a:r>
            <a:r>
              <a:rPr lang="fr-FR" sz="1400" b="0" dirty="0" err="1"/>
              <a:t>enviro</a:t>
            </a:r>
            <a:r>
              <a:rPr lang="fr-FR" sz="1400" b="0" dirty="0"/>
              <a:t>.</a:t>
            </a:r>
          </a:p>
          <a:p>
            <a:r>
              <a:rPr lang="fr-FR" sz="1400" b="0" dirty="0"/>
              <a:t>3.2. Contributions du projet aux engagements de GPA</a:t>
            </a:r>
          </a:p>
          <a:p>
            <a:r>
              <a:rPr lang="fr-FR" sz="1400" b="0" dirty="0"/>
              <a:t>3.3. Biodiversité, ZAN, gestion des sols, renaturation</a:t>
            </a:r>
          </a:p>
          <a:p>
            <a:r>
              <a:rPr lang="fr-FR" sz="1400" b="0" dirty="0"/>
              <a:t>3.4. Cadre de vie, confort, vivre ensemble, santé</a:t>
            </a:r>
          </a:p>
          <a:p>
            <a:r>
              <a:rPr lang="fr-FR" sz="1400" b="0" dirty="0"/>
              <a:t>3.5. Energie, carbone, ressources, économie circulaire, filières</a:t>
            </a:r>
          </a:p>
          <a:p>
            <a:r>
              <a:rPr lang="fr-FR" sz="1400" b="0" dirty="0"/>
              <a:t>3.6. Mixité sociale, fonctionnelle, insertion professionnelle </a:t>
            </a:r>
          </a:p>
          <a:p>
            <a:r>
              <a:rPr lang="fr-FR" sz="1400" b="0" dirty="0"/>
              <a:t>3.7. Mobilités, stationnement </a:t>
            </a:r>
          </a:p>
          <a:p>
            <a:r>
              <a:rPr lang="fr-FR" sz="1400" b="0" dirty="0"/>
              <a:t>3.8. Concertation, partenariats </a:t>
            </a:r>
          </a:p>
          <a:p>
            <a:endParaRPr lang="fr-FR" sz="1400" b="0" dirty="0"/>
          </a:p>
          <a:p>
            <a:r>
              <a:rPr lang="fr-FR" sz="1400" dirty="0"/>
              <a:t>4. Programmation</a:t>
            </a:r>
          </a:p>
          <a:p>
            <a:r>
              <a:rPr lang="fr-FR" sz="1400" b="0" dirty="0"/>
              <a:t>4.1. Programmation quantitative – synthèse</a:t>
            </a:r>
          </a:p>
          <a:p>
            <a:r>
              <a:rPr lang="fr-FR" sz="1400" b="0" dirty="0"/>
              <a:t>4.2. Programmation par les usages - synthèse</a:t>
            </a:r>
          </a:p>
          <a:p>
            <a:r>
              <a:rPr lang="fr-FR" sz="1400" b="0" dirty="0"/>
              <a:t>4.3. Programmation équipements publics</a:t>
            </a:r>
          </a:p>
          <a:p>
            <a:r>
              <a:rPr lang="fr-FR" sz="1400" b="0" dirty="0"/>
              <a:t>4.4. Programmation logement</a:t>
            </a:r>
          </a:p>
          <a:p>
            <a:r>
              <a:rPr lang="fr-FR" sz="1400" b="0" dirty="0"/>
              <a:t>4.5. Programmation tertiaire 	</a:t>
            </a:r>
            <a:r>
              <a:rPr lang="fr-FR" sz="1400" i="1" dirty="0"/>
              <a:t> </a:t>
            </a:r>
          </a:p>
          <a:p>
            <a:r>
              <a:rPr lang="fr-FR" sz="1400" b="0" dirty="0"/>
              <a:t>4.6. Rez-de-chaussée actifs	</a:t>
            </a:r>
            <a:endParaRPr lang="fr-FR" sz="900" b="0" dirty="0"/>
          </a:p>
          <a:p>
            <a:r>
              <a:rPr lang="fr-FR" sz="1400" b="0" dirty="0"/>
              <a:t>4.7. Programmation autres	</a:t>
            </a:r>
            <a:endParaRPr lang="fr-FR" sz="900" b="0" dirty="0"/>
          </a:p>
          <a:p>
            <a:r>
              <a:rPr lang="fr-FR" sz="1400" b="0" dirty="0"/>
              <a:t>4.8. Stationnement			</a:t>
            </a:r>
            <a:endParaRPr lang="fr-FR" sz="900" b="0" dirty="0"/>
          </a:p>
          <a:p>
            <a:r>
              <a:rPr lang="fr-FR" sz="1400" b="0" dirty="0"/>
              <a:t>4.9. Urbanisme préfigurateur	</a:t>
            </a:r>
          </a:p>
        </p:txBody>
      </p:sp>
      <p:sp>
        <p:nvSpPr>
          <p:cNvPr id="15" name="Espace réservé du contenu 2">
            <a:extLst>
              <a:ext uri="{FF2B5EF4-FFF2-40B4-BE49-F238E27FC236}">
                <a16:creationId xmlns:a16="http://schemas.microsoft.com/office/drawing/2014/main" id="{16138412-E166-9FED-74AF-1214ED8F461B}"/>
              </a:ext>
            </a:extLst>
          </p:cNvPr>
          <p:cNvSpPr txBox="1">
            <a:spLocks/>
          </p:cNvSpPr>
          <p:nvPr/>
        </p:nvSpPr>
        <p:spPr>
          <a:xfrm>
            <a:off x="6135940" y="1061503"/>
            <a:ext cx="5745014" cy="5873894"/>
          </a:xfrm>
          <a:prstGeom prst="rect">
            <a:avLst/>
          </a:prstGeom>
        </p:spPr>
        <p:txBody>
          <a:bodyPr vert="horz" lIns="91440" tIns="45720" rIns="91440" bIns="45720" rtlCol="0" anchor="ctr" anchorCtr="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FR" sz="1400" dirty="0"/>
              <a:t>3. Contribution aux engagements environnementaux et sociétaux de GPA </a:t>
            </a:r>
          </a:p>
          <a:p>
            <a:r>
              <a:rPr lang="fr-FR" sz="1400" b="0" dirty="0"/>
              <a:t>3.1. Contraintes &amp; opportunités de site  / procédures </a:t>
            </a:r>
            <a:r>
              <a:rPr lang="fr-FR" sz="1400" b="0" dirty="0" err="1"/>
              <a:t>enviro</a:t>
            </a:r>
            <a:r>
              <a:rPr lang="fr-FR" sz="1400" b="0" dirty="0"/>
              <a:t>.</a:t>
            </a:r>
          </a:p>
          <a:p>
            <a:r>
              <a:rPr lang="fr-FR" sz="1400" b="0" dirty="0"/>
              <a:t>3.2. Contributions du projet aux engagements de GPA</a:t>
            </a:r>
          </a:p>
          <a:p>
            <a:r>
              <a:rPr lang="fr-FR" sz="1400" b="0" dirty="0"/>
              <a:t>3.3. Biodiversité, ZAN, gestion des sols, renaturation</a:t>
            </a:r>
          </a:p>
          <a:p>
            <a:r>
              <a:rPr lang="fr-FR" sz="1400" b="0" dirty="0"/>
              <a:t>3.4. Cadre de vie, confort, vivre ensemble, santé</a:t>
            </a:r>
          </a:p>
          <a:p>
            <a:r>
              <a:rPr lang="fr-FR" sz="1400" b="0" dirty="0"/>
              <a:t>3.5. Energie, carbone, ressources, économie circulaire, filières</a:t>
            </a:r>
          </a:p>
          <a:p>
            <a:r>
              <a:rPr lang="fr-FR" sz="1400" b="0" dirty="0"/>
              <a:t>3.6. Mixité sociale, fonctionnelle, insertion professionnelle </a:t>
            </a:r>
          </a:p>
          <a:p>
            <a:r>
              <a:rPr lang="fr-FR" sz="1400" b="0" dirty="0"/>
              <a:t>3.7. Mobilités, stationnement </a:t>
            </a:r>
          </a:p>
          <a:p>
            <a:r>
              <a:rPr lang="fr-FR" sz="1400" b="0" dirty="0"/>
              <a:t>3.8. Concertation, partenariats </a:t>
            </a:r>
          </a:p>
          <a:p>
            <a:endParaRPr lang="fr-FR" sz="1400" b="0" dirty="0"/>
          </a:p>
          <a:p>
            <a:r>
              <a:rPr lang="fr-FR" sz="1400" dirty="0"/>
              <a:t>4. Programmation</a:t>
            </a:r>
          </a:p>
          <a:p>
            <a:r>
              <a:rPr lang="fr-FR" sz="1400" b="0" dirty="0"/>
              <a:t>4.1. Programmation quantitative – synthèse</a:t>
            </a:r>
          </a:p>
          <a:p>
            <a:r>
              <a:rPr lang="fr-FR" sz="1400" b="0" dirty="0"/>
              <a:t>4.2. Programmation par les usages - synthèse</a:t>
            </a:r>
          </a:p>
          <a:p>
            <a:r>
              <a:rPr lang="fr-FR" sz="1400" b="0" dirty="0"/>
              <a:t>4.3. Programmation équipements publics</a:t>
            </a:r>
          </a:p>
          <a:p>
            <a:r>
              <a:rPr lang="fr-FR" sz="1400" b="0" dirty="0"/>
              <a:t>4.4. Programmation logement</a:t>
            </a:r>
          </a:p>
          <a:p>
            <a:r>
              <a:rPr lang="fr-FR" sz="1400" b="0" dirty="0"/>
              <a:t>4.5. Programmation tertiaire</a:t>
            </a:r>
          </a:p>
          <a:p>
            <a:r>
              <a:rPr lang="fr-FR" sz="1400" b="0" dirty="0"/>
              <a:t>4.6. Rez-de-chaussée actifs</a:t>
            </a:r>
          </a:p>
          <a:p>
            <a:r>
              <a:rPr lang="fr-FR" sz="1400" b="0" dirty="0"/>
              <a:t>4.7. Programmation autres</a:t>
            </a:r>
          </a:p>
          <a:p>
            <a:r>
              <a:rPr lang="fr-FR" sz="1400" b="0" dirty="0"/>
              <a:t>4.8. Stationnement</a:t>
            </a:r>
          </a:p>
          <a:p>
            <a:r>
              <a:rPr lang="fr-FR" sz="1400" b="0" dirty="0"/>
              <a:t>4.9. Urbanisme préfigurateur</a:t>
            </a:r>
          </a:p>
        </p:txBody>
      </p:sp>
      <p:sp>
        <p:nvSpPr>
          <p:cNvPr id="18" name="Titre 1">
            <a:extLst>
              <a:ext uri="{FF2B5EF4-FFF2-40B4-BE49-F238E27FC236}">
                <a16:creationId xmlns:a16="http://schemas.microsoft.com/office/drawing/2014/main" id="{4787FBD6-6D9F-EA12-769B-43225EFB8C95}"/>
              </a:ext>
            </a:extLst>
          </p:cNvPr>
          <p:cNvSpPr txBox="1">
            <a:spLocks/>
          </p:cNvSpPr>
          <p:nvPr/>
        </p:nvSpPr>
        <p:spPr>
          <a:xfrm>
            <a:off x="494270" y="738327"/>
            <a:ext cx="5601730" cy="451643"/>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r>
              <a:rPr lang="fr-FR" sz="2400" dirty="0">
                <a:solidFill>
                  <a:srgbClr val="23135E"/>
                </a:solidFill>
              </a:rPr>
              <a:t>Bloc 1</a:t>
            </a:r>
          </a:p>
        </p:txBody>
      </p:sp>
      <p:sp>
        <p:nvSpPr>
          <p:cNvPr id="19" name="Titre 1">
            <a:extLst>
              <a:ext uri="{FF2B5EF4-FFF2-40B4-BE49-F238E27FC236}">
                <a16:creationId xmlns:a16="http://schemas.microsoft.com/office/drawing/2014/main" id="{BA80B43D-8CD6-45F6-25F2-26EB711AD176}"/>
              </a:ext>
            </a:extLst>
          </p:cNvPr>
          <p:cNvSpPr txBox="1">
            <a:spLocks/>
          </p:cNvSpPr>
          <p:nvPr/>
        </p:nvSpPr>
        <p:spPr>
          <a:xfrm>
            <a:off x="6090598" y="738324"/>
            <a:ext cx="5601730" cy="451643"/>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r>
              <a:rPr lang="fr-FR" sz="2400" dirty="0">
                <a:solidFill>
                  <a:srgbClr val="23135E"/>
                </a:solidFill>
              </a:rPr>
              <a:t>Bloc 1 </a:t>
            </a:r>
            <a:r>
              <a:rPr lang="fr-FR" sz="2400" dirty="0"/>
              <a:t>+ 2</a:t>
            </a:r>
          </a:p>
        </p:txBody>
      </p:sp>
    </p:spTree>
    <p:extLst>
      <p:ext uri="{BB962C8B-B14F-4D97-AF65-F5344CB8AC3E}">
        <p14:creationId xmlns:p14="http://schemas.microsoft.com/office/powerpoint/2010/main" val="8948033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26063"/>
            <a:ext cx="10972800" cy="613129"/>
          </a:xfrm>
        </p:spPr>
        <p:txBody>
          <a:bodyPr/>
          <a:lstStyle/>
          <a:p>
            <a:r>
              <a:rPr lang="fr-FR" sz="3200"/>
              <a:t>Sommaire</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21</a:t>
            </a:fld>
            <a:endParaRPr lang="fr-FR">
              <a:solidFill>
                <a:schemeClr val="bg1">
                  <a:lumMod val="65000"/>
                </a:schemeClr>
              </a:solidFill>
            </a:endParaRPr>
          </a:p>
        </p:txBody>
      </p:sp>
      <p:sp>
        <p:nvSpPr>
          <p:cNvPr id="4" name="Titre 1">
            <a:extLst>
              <a:ext uri="{FF2B5EF4-FFF2-40B4-BE49-F238E27FC236}">
                <a16:creationId xmlns:a16="http://schemas.microsoft.com/office/drawing/2014/main" id="{B31C2DAC-9BF3-244A-012E-2EFA0B651679}"/>
              </a:ext>
            </a:extLst>
          </p:cNvPr>
          <p:cNvSpPr txBox="1">
            <a:spLocks/>
          </p:cNvSpPr>
          <p:nvPr/>
        </p:nvSpPr>
        <p:spPr>
          <a:xfrm>
            <a:off x="494270" y="738327"/>
            <a:ext cx="5601730" cy="451643"/>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r>
              <a:rPr lang="fr-FR" sz="2400" dirty="0">
                <a:solidFill>
                  <a:srgbClr val="23135E"/>
                </a:solidFill>
              </a:rPr>
              <a:t>Bloc 1</a:t>
            </a:r>
          </a:p>
        </p:txBody>
      </p:sp>
      <p:sp>
        <p:nvSpPr>
          <p:cNvPr id="7" name="Titre 1">
            <a:extLst>
              <a:ext uri="{FF2B5EF4-FFF2-40B4-BE49-F238E27FC236}">
                <a16:creationId xmlns:a16="http://schemas.microsoft.com/office/drawing/2014/main" id="{32CD59A9-BD99-36BF-78EC-F67914636DB8}"/>
              </a:ext>
            </a:extLst>
          </p:cNvPr>
          <p:cNvSpPr txBox="1">
            <a:spLocks/>
          </p:cNvSpPr>
          <p:nvPr/>
        </p:nvSpPr>
        <p:spPr>
          <a:xfrm>
            <a:off x="6090598" y="738324"/>
            <a:ext cx="5601730" cy="451643"/>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r>
              <a:rPr lang="fr-FR" sz="2400" dirty="0">
                <a:solidFill>
                  <a:srgbClr val="23135E"/>
                </a:solidFill>
              </a:rPr>
              <a:t>Bloc 1 </a:t>
            </a:r>
            <a:r>
              <a:rPr lang="fr-FR" sz="2400" dirty="0"/>
              <a:t>+ 2</a:t>
            </a:r>
          </a:p>
        </p:txBody>
      </p:sp>
      <p:sp>
        <p:nvSpPr>
          <p:cNvPr id="12" name="Espace réservé du contenu 2">
            <a:extLst>
              <a:ext uri="{FF2B5EF4-FFF2-40B4-BE49-F238E27FC236}">
                <a16:creationId xmlns:a16="http://schemas.microsoft.com/office/drawing/2014/main" id="{6D85BFC0-B415-C2D3-DE6C-51C02CCD3714}"/>
              </a:ext>
            </a:extLst>
          </p:cNvPr>
          <p:cNvSpPr txBox="1">
            <a:spLocks/>
          </p:cNvSpPr>
          <p:nvPr/>
        </p:nvSpPr>
        <p:spPr>
          <a:xfrm>
            <a:off x="494270" y="1189973"/>
            <a:ext cx="5601730" cy="5166377"/>
          </a:xfrm>
          <a:prstGeom prst="rect">
            <a:avLst/>
          </a:prstGeom>
        </p:spPr>
        <p:txBody>
          <a:bodyPr vert="horz" lIns="91440" tIns="45720" rIns="91440" bIns="45720" rtlCol="0" anchor="ctr"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fr-FR" sz="1400" dirty="0"/>
              <a:t>5. Foncier</a:t>
            </a:r>
          </a:p>
          <a:p>
            <a:pPr>
              <a:spcBef>
                <a:spcPts val="0"/>
              </a:spcBef>
            </a:pPr>
            <a:r>
              <a:rPr lang="fr-FR" sz="1400" b="0" dirty="0"/>
              <a:t>5.1. Action foncière</a:t>
            </a:r>
          </a:p>
          <a:p>
            <a:pPr>
              <a:spcBef>
                <a:spcPts val="0"/>
              </a:spcBef>
            </a:pPr>
            <a:r>
              <a:rPr lang="fr-FR" sz="1400" b="0" dirty="0"/>
              <a:t>5.2. Evictions commerciales et transferts	</a:t>
            </a:r>
          </a:p>
          <a:p>
            <a:pPr>
              <a:spcBef>
                <a:spcPts val="0"/>
              </a:spcBef>
            </a:pPr>
            <a:r>
              <a:rPr lang="fr-FR" sz="1400" b="0" dirty="0"/>
              <a:t>5.3. Maîtrise foncière </a:t>
            </a:r>
          </a:p>
          <a:p>
            <a:pPr>
              <a:spcBef>
                <a:spcPts val="0"/>
              </a:spcBef>
            </a:pPr>
            <a:r>
              <a:rPr lang="fr-FR" sz="1400" b="0" dirty="0"/>
              <a:t>	5.3.1. Bilan – évolution du poste maîtrise foncière </a:t>
            </a:r>
          </a:p>
          <a:p>
            <a:pPr>
              <a:spcBef>
                <a:spcPts val="0"/>
              </a:spcBef>
            </a:pPr>
            <a:r>
              <a:rPr lang="fr-FR" sz="1400" b="0" dirty="0"/>
              <a:t>5.4. Gestion patrimoniale</a:t>
            </a:r>
          </a:p>
          <a:p>
            <a:pPr>
              <a:spcBef>
                <a:spcPts val="0"/>
              </a:spcBef>
            </a:pPr>
            <a:r>
              <a:rPr lang="fr-FR" sz="1400" b="0" dirty="0"/>
              <a:t>	5.4.1. Bilan – évolution du poste gestion patrimoniale</a:t>
            </a:r>
          </a:p>
          <a:p>
            <a:pPr>
              <a:spcBef>
                <a:spcPts val="0"/>
              </a:spcBef>
            </a:pPr>
            <a:r>
              <a:rPr lang="fr-FR" sz="1400" b="0" dirty="0"/>
              <a:t>5.5. Gestion locative</a:t>
            </a:r>
          </a:p>
          <a:p>
            <a:pPr>
              <a:spcBef>
                <a:spcPts val="0"/>
              </a:spcBef>
            </a:pPr>
            <a:r>
              <a:rPr lang="fr-FR" sz="1400" b="0" dirty="0"/>
              <a:t>5.6 Transfert gestion DFP </a:t>
            </a:r>
            <a:r>
              <a:rPr lang="fr-FR" sz="1400" b="0" dirty="0">
                <a:sym typeface="Wingdings" panose="05000000000000000000" pitchFamily="2" charset="2"/>
              </a:rPr>
              <a:t> DT </a:t>
            </a:r>
            <a:endParaRPr lang="fr-FR" sz="1400" b="0" dirty="0"/>
          </a:p>
          <a:p>
            <a:pPr>
              <a:spcBef>
                <a:spcPts val="0"/>
              </a:spcBef>
            </a:pPr>
            <a:r>
              <a:rPr lang="fr-FR" sz="1400" b="0" strike="sngStrike" dirty="0"/>
              <a:t>5.7. Bilan de l’action de la DFP</a:t>
            </a:r>
          </a:p>
          <a:p>
            <a:pPr>
              <a:spcBef>
                <a:spcPts val="0"/>
              </a:spcBef>
            </a:pPr>
            <a:r>
              <a:rPr lang="fr-FR" sz="1400" b="0" strike="sngStrike" dirty="0"/>
              <a:t>5.8 Evaluation des prestataires</a:t>
            </a:r>
          </a:p>
          <a:p>
            <a:pPr>
              <a:spcBef>
                <a:spcPts val="0"/>
              </a:spcBef>
            </a:pPr>
            <a:endParaRPr lang="fr-FR" sz="1400" b="0" dirty="0"/>
          </a:p>
          <a:p>
            <a:pPr>
              <a:spcBef>
                <a:spcPts val="0"/>
              </a:spcBef>
            </a:pPr>
            <a:r>
              <a:rPr lang="fr-FR" sz="1400" dirty="0"/>
              <a:t>6. Etudes</a:t>
            </a:r>
          </a:p>
          <a:p>
            <a:pPr>
              <a:spcBef>
                <a:spcPts val="0"/>
              </a:spcBef>
            </a:pPr>
            <a:r>
              <a:rPr lang="fr-FR" sz="1400" b="0" dirty="0"/>
              <a:t>6.1. Etudes – synthèse des enjeux à 3 ans</a:t>
            </a:r>
          </a:p>
          <a:p>
            <a:pPr>
              <a:spcBef>
                <a:spcPts val="0"/>
              </a:spcBef>
            </a:pPr>
            <a:r>
              <a:rPr lang="fr-FR" sz="1400" b="0" dirty="0"/>
              <a:t>	6.1.1. Bilan – Evolution du poste études</a:t>
            </a:r>
          </a:p>
          <a:p>
            <a:pPr>
              <a:spcBef>
                <a:spcPts val="0"/>
              </a:spcBef>
            </a:pPr>
            <a:r>
              <a:rPr lang="fr-FR" sz="1400" b="0" strike="sngStrike" dirty="0"/>
              <a:t>6.2. Evaluation des prestataires</a:t>
            </a:r>
          </a:p>
          <a:p>
            <a:pPr>
              <a:spcBef>
                <a:spcPts val="0"/>
              </a:spcBef>
            </a:pPr>
            <a:endParaRPr lang="fr-FR" sz="1400" b="0" dirty="0"/>
          </a:p>
          <a:p>
            <a:pPr>
              <a:spcBef>
                <a:spcPts val="0"/>
              </a:spcBef>
            </a:pPr>
            <a:r>
              <a:rPr lang="fr-FR" sz="1400" dirty="0"/>
              <a:t>7. Travaux</a:t>
            </a:r>
          </a:p>
          <a:p>
            <a:pPr>
              <a:spcBef>
                <a:spcPts val="0"/>
              </a:spcBef>
            </a:pPr>
            <a:r>
              <a:rPr lang="fr-FR" sz="1400" b="0" dirty="0"/>
              <a:t>7.1. Travaux – synthèse</a:t>
            </a:r>
          </a:p>
          <a:p>
            <a:pPr>
              <a:spcBef>
                <a:spcPts val="0"/>
              </a:spcBef>
            </a:pPr>
            <a:r>
              <a:rPr lang="fr-FR" sz="1400" b="0" dirty="0"/>
              <a:t>	7.1.1. Bilan – Evolution du poste travaux</a:t>
            </a:r>
          </a:p>
          <a:p>
            <a:pPr>
              <a:spcBef>
                <a:spcPts val="0"/>
              </a:spcBef>
            </a:pPr>
            <a:r>
              <a:rPr lang="fr-FR" sz="1400" b="0" dirty="0"/>
              <a:t>7.2. Travaux – Phasage</a:t>
            </a:r>
          </a:p>
          <a:p>
            <a:pPr>
              <a:spcBef>
                <a:spcPts val="0"/>
              </a:spcBef>
            </a:pPr>
            <a:r>
              <a:rPr lang="fr-FR" sz="1400" b="0" dirty="0"/>
              <a:t>7.3 Travaux – Rétrocessions (espaces publics, </a:t>
            </a:r>
            <a:r>
              <a:rPr lang="fr-FR" sz="1400" b="0" dirty="0" err="1"/>
              <a:t>éqpts</a:t>
            </a:r>
            <a:r>
              <a:rPr lang="fr-FR" sz="1400" b="0" dirty="0"/>
              <a:t> publics)</a:t>
            </a:r>
          </a:p>
          <a:p>
            <a:pPr>
              <a:spcBef>
                <a:spcPts val="0"/>
              </a:spcBef>
            </a:pPr>
            <a:r>
              <a:rPr lang="fr-FR" sz="1400" b="0" strike="sngStrike" dirty="0"/>
              <a:t>7.4. Evaluation des prestataires</a:t>
            </a:r>
          </a:p>
          <a:p>
            <a:pPr>
              <a:spcBef>
                <a:spcPts val="0"/>
              </a:spcBef>
            </a:pPr>
            <a:r>
              <a:rPr lang="fr-FR" sz="1400" b="0" dirty="0"/>
              <a:t>	</a:t>
            </a:r>
          </a:p>
        </p:txBody>
      </p:sp>
      <p:sp>
        <p:nvSpPr>
          <p:cNvPr id="13" name="Espace réservé du contenu 2">
            <a:extLst>
              <a:ext uri="{FF2B5EF4-FFF2-40B4-BE49-F238E27FC236}">
                <a16:creationId xmlns:a16="http://schemas.microsoft.com/office/drawing/2014/main" id="{1007D14F-1B2F-5805-CE77-571CC0E16610}"/>
              </a:ext>
            </a:extLst>
          </p:cNvPr>
          <p:cNvSpPr txBox="1">
            <a:spLocks/>
          </p:cNvSpPr>
          <p:nvPr/>
        </p:nvSpPr>
        <p:spPr>
          <a:xfrm>
            <a:off x="6096000" y="1189972"/>
            <a:ext cx="5601730" cy="5166377"/>
          </a:xfrm>
          <a:prstGeom prst="rect">
            <a:avLst/>
          </a:prstGeom>
        </p:spPr>
        <p:txBody>
          <a:bodyPr vert="horz" lIns="91440" tIns="45720" rIns="91440" bIns="45720" rtlCol="0" anchor="ctr"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fr-FR" sz="1400" dirty="0"/>
              <a:t>5. Foncier</a:t>
            </a:r>
          </a:p>
          <a:p>
            <a:pPr>
              <a:spcBef>
                <a:spcPts val="0"/>
              </a:spcBef>
            </a:pPr>
            <a:r>
              <a:rPr lang="fr-FR" sz="1400" b="0" dirty="0"/>
              <a:t>5.1. Action foncière</a:t>
            </a:r>
          </a:p>
          <a:p>
            <a:pPr>
              <a:spcBef>
                <a:spcPts val="0"/>
              </a:spcBef>
            </a:pPr>
            <a:r>
              <a:rPr lang="fr-FR" sz="1400" b="0" dirty="0"/>
              <a:t>5.2. Evictions commerciales et transferts	</a:t>
            </a:r>
          </a:p>
          <a:p>
            <a:pPr>
              <a:spcBef>
                <a:spcPts val="0"/>
              </a:spcBef>
            </a:pPr>
            <a:r>
              <a:rPr lang="fr-FR" sz="1400" b="0" dirty="0"/>
              <a:t>5.3. Maîtrise foncière </a:t>
            </a:r>
          </a:p>
          <a:p>
            <a:pPr>
              <a:spcBef>
                <a:spcPts val="0"/>
              </a:spcBef>
            </a:pPr>
            <a:r>
              <a:rPr lang="fr-FR" sz="1400" b="0" dirty="0"/>
              <a:t>	5.3.1. Bilan – évolution du poste maîtrise foncière </a:t>
            </a:r>
          </a:p>
          <a:p>
            <a:pPr>
              <a:spcBef>
                <a:spcPts val="0"/>
              </a:spcBef>
            </a:pPr>
            <a:r>
              <a:rPr lang="fr-FR" sz="1400" b="0" dirty="0"/>
              <a:t>5.4. Gestion patrimoniale</a:t>
            </a:r>
          </a:p>
          <a:p>
            <a:pPr>
              <a:spcBef>
                <a:spcPts val="0"/>
              </a:spcBef>
            </a:pPr>
            <a:r>
              <a:rPr lang="fr-FR" sz="1400" b="0" dirty="0"/>
              <a:t>	5.4.1. Bilan – évolution du poste gestion patrimoniale</a:t>
            </a:r>
          </a:p>
          <a:p>
            <a:pPr>
              <a:spcBef>
                <a:spcPts val="0"/>
              </a:spcBef>
            </a:pPr>
            <a:r>
              <a:rPr lang="fr-FR" sz="1400" b="0" dirty="0"/>
              <a:t>5.5. Gestion locative</a:t>
            </a:r>
          </a:p>
          <a:p>
            <a:pPr>
              <a:spcBef>
                <a:spcPts val="0"/>
              </a:spcBef>
            </a:pPr>
            <a:r>
              <a:rPr lang="fr-FR" sz="1400" b="0" dirty="0"/>
              <a:t>5.6 Transfert gestion DFP </a:t>
            </a:r>
            <a:r>
              <a:rPr lang="fr-FR" sz="1400" b="0" dirty="0">
                <a:sym typeface="Wingdings" panose="05000000000000000000" pitchFamily="2" charset="2"/>
              </a:rPr>
              <a:t> DT </a:t>
            </a:r>
            <a:endParaRPr lang="fr-FR" sz="1400" b="0" dirty="0"/>
          </a:p>
          <a:p>
            <a:pPr>
              <a:spcBef>
                <a:spcPts val="0"/>
              </a:spcBef>
            </a:pPr>
            <a:r>
              <a:rPr lang="fr-FR" sz="1400" b="0" dirty="0">
                <a:solidFill>
                  <a:srgbClr val="EA515A"/>
                </a:solidFill>
              </a:rPr>
              <a:t>5.7. Bilan de l’action de la DFP</a:t>
            </a:r>
          </a:p>
          <a:p>
            <a:pPr>
              <a:spcBef>
                <a:spcPts val="0"/>
              </a:spcBef>
            </a:pPr>
            <a:r>
              <a:rPr lang="fr-FR" sz="1400" b="0" dirty="0">
                <a:solidFill>
                  <a:srgbClr val="EA515A"/>
                </a:solidFill>
              </a:rPr>
              <a:t>5.8 Evaluation des prestataires</a:t>
            </a:r>
          </a:p>
          <a:p>
            <a:pPr>
              <a:spcBef>
                <a:spcPts val="0"/>
              </a:spcBef>
            </a:pPr>
            <a:endParaRPr lang="fr-FR" sz="1400" b="0" dirty="0"/>
          </a:p>
          <a:p>
            <a:pPr>
              <a:spcBef>
                <a:spcPts val="0"/>
              </a:spcBef>
            </a:pPr>
            <a:r>
              <a:rPr lang="fr-FR" sz="1400" dirty="0"/>
              <a:t>6. Etudes</a:t>
            </a:r>
          </a:p>
          <a:p>
            <a:pPr>
              <a:spcBef>
                <a:spcPts val="0"/>
              </a:spcBef>
            </a:pPr>
            <a:r>
              <a:rPr lang="fr-FR" sz="1400" b="0" dirty="0"/>
              <a:t>6.1. Etudes – synthèse des enjeux à 3 ans</a:t>
            </a:r>
          </a:p>
          <a:p>
            <a:pPr>
              <a:spcBef>
                <a:spcPts val="0"/>
              </a:spcBef>
            </a:pPr>
            <a:r>
              <a:rPr lang="fr-FR" sz="1400" b="0" dirty="0"/>
              <a:t>	6.1.1. Bilan – Evolution du poste études</a:t>
            </a:r>
          </a:p>
          <a:p>
            <a:pPr>
              <a:spcBef>
                <a:spcPts val="0"/>
              </a:spcBef>
            </a:pPr>
            <a:r>
              <a:rPr lang="fr-FR" sz="1400" b="0" dirty="0">
                <a:solidFill>
                  <a:srgbClr val="EA515A"/>
                </a:solidFill>
              </a:rPr>
              <a:t>6.2. Evaluation des prestataires</a:t>
            </a:r>
          </a:p>
          <a:p>
            <a:pPr>
              <a:spcBef>
                <a:spcPts val="0"/>
              </a:spcBef>
            </a:pPr>
            <a:endParaRPr lang="fr-FR" sz="1400" b="0" dirty="0"/>
          </a:p>
          <a:p>
            <a:pPr>
              <a:spcBef>
                <a:spcPts val="0"/>
              </a:spcBef>
            </a:pPr>
            <a:r>
              <a:rPr lang="fr-FR" sz="1400" dirty="0"/>
              <a:t>7. Travaux</a:t>
            </a:r>
          </a:p>
          <a:p>
            <a:pPr>
              <a:spcBef>
                <a:spcPts val="0"/>
              </a:spcBef>
            </a:pPr>
            <a:r>
              <a:rPr lang="fr-FR" sz="1400" b="0" dirty="0"/>
              <a:t>7.1. Travaux – synthèse</a:t>
            </a:r>
          </a:p>
          <a:p>
            <a:pPr>
              <a:spcBef>
                <a:spcPts val="0"/>
              </a:spcBef>
            </a:pPr>
            <a:r>
              <a:rPr lang="fr-FR" sz="1400" b="0" dirty="0"/>
              <a:t>	7.1.1. Bilan – Evolution du poste travaux</a:t>
            </a:r>
          </a:p>
          <a:p>
            <a:pPr>
              <a:spcBef>
                <a:spcPts val="0"/>
              </a:spcBef>
            </a:pPr>
            <a:r>
              <a:rPr lang="fr-FR" sz="1400" b="0" dirty="0"/>
              <a:t>7.2. Travaux – Phasage</a:t>
            </a:r>
          </a:p>
          <a:p>
            <a:pPr>
              <a:spcBef>
                <a:spcPts val="0"/>
              </a:spcBef>
            </a:pPr>
            <a:r>
              <a:rPr lang="fr-FR" sz="1400" b="0" dirty="0"/>
              <a:t>7.3 Travaux – Rétrocessions (espaces publics, </a:t>
            </a:r>
            <a:r>
              <a:rPr lang="fr-FR" sz="1400" b="0" dirty="0" err="1"/>
              <a:t>éqpts</a:t>
            </a:r>
            <a:r>
              <a:rPr lang="fr-FR" sz="1400" b="0" dirty="0"/>
              <a:t> publics)</a:t>
            </a:r>
          </a:p>
          <a:p>
            <a:pPr>
              <a:spcBef>
                <a:spcPts val="0"/>
              </a:spcBef>
            </a:pPr>
            <a:r>
              <a:rPr lang="fr-FR" sz="1400" b="0" dirty="0">
                <a:solidFill>
                  <a:srgbClr val="EA515A"/>
                </a:solidFill>
              </a:rPr>
              <a:t>7.4. Evaluation des prestataires</a:t>
            </a:r>
          </a:p>
          <a:p>
            <a:pPr>
              <a:spcBef>
                <a:spcPts val="0"/>
              </a:spcBef>
            </a:pPr>
            <a:r>
              <a:rPr lang="fr-FR" sz="1400" b="0" dirty="0"/>
              <a:t>	</a:t>
            </a:r>
          </a:p>
        </p:txBody>
      </p:sp>
    </p:spTree>
    <p:extLst>
      <p:ext uri="{BB962C8B-B14F-4D97-AF65-F5344CB8AC3E}">
        <p14:creationId xmlns:p14="http://schemas.microsoft.com/office/powerpoint/2010/main" val="9229232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4198" y="0"/>
            <a:ext cx="10972800" cy="656948"/>
          </a:xfrm>
        </p:spPr>
        <p:txBody>
          <a:bodyPr/>
          <a:lstStyle/>
          <a:p>
            <a:r>
              <a:rPr lang="fr-FR" sz="3200"/>
              <a:t>Sommaire</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189973"/>
            <a:ext cx="5601730" cy="5166377"/>
          </a:xfrm>
        </p:spPr>
        <p:txBody>
          <a:bodyPr anchor="ctr" anchorCtr="0">
            <a:normAutofit/>
          </a:bodyPr>
          <a:lstStyle/>
          <a:p>
            <a:pPr>
              <a:spcBef>
                <a:spcPts val="0"/>
              </a:spcBef>
            </a:pPr>
            <a:r>
              <a:rPr lang="fr-FR" sz="1400" dirty="0"/>
              <a:t>8. Recettes</a:t>
            </a:r>
          </a:p>
          <a:p>
            <a:pPr>
              <a:spcBef>
                <a:spcPts val="0"/>
              </a:spcBef>
            </a:pPr>
            <a:r>
              <a:rPr lang="fr-FR" sz="1400" b="0" dirty="0"/>
              <a:t>8.1. Subventions et participations</a:t>
            </a:r>
          </a:p>
          <a:p>
            <a:pPr>
              <a:spcBef>
                <a:spcPts val="0"/>
              </a:spcBef>
            </a:pPr>
            <a:r>
              <a:rPr lang="fr-FR" sz="1400" b="0" dirty="0"/>
              <a:t>	8.1.1. Bilan – évolution du poste subventions et participations</a:t>
            </a:r>
          </a:p>
          <a:p>
            <a:pPr>
              <a:spcBef>
                <a:spcPts val="0"/>
              </a:spcBef>
            </a:pPr>
            <a:r>
              <a:rPr lang="fr-FR" sz="1400" b="0" dirty="0"/>
              <a:t>8.2. Cessions</a:t>
            </a:r>
          </a:p>
          <a:p>
            <a:pPr>
              <a:spcBef>
                <a:spcPts val="0"/>
              </a:spcBef>
            </a:pPr>
            <a:r>
              <a:rPr lang="fr-FR" sz="1400" b="0" dirty="0"/>
              <a:t>8.2.bis Charges foncières moyennes prévisionnelles</a:t>
            </a:r>
          </a:p>
          <a:p>
            <a:pPr>
              <a:spcBef>
                <a:spcPts val="0"/>
              </a:spcBef>
            </a:pPr>
            <a:r>
              <a:rPr lang="fr-FR" sz="1400" b="0" dirty="0"/>
              <a:t>	8.2.1. Bilan – évolution des cessions</a:t>
            </a:r>
          </a:p>
          <a:p>
            <a:pPr>
              <a:spcBef>
                <a:spcPts val="0"/>
              </a:spcBef>
            </a:pPr>
            <a:r>
              <a:rPr lang="fr-FR" sz="1400" b="0" dirty="0"/>
              <a:t>8.3 COPROMOTION</a:t>
            </a:r>
          </a:p>
          <a:p>
            <a:pPr>
              <a:spcBef>
                <a:spcPts val="0"/>
              </a:spcBef>
            </a:pPr>
            <a:r>
              <a:rPr lang="fr-FR" sz="1400" b="0" dirty="0"/>
              <a:t>	8.3.1 Bilan – évolution des </a:t>
            </a:r>
            <a:r>
              <a:rPr lang="fr-FR" sz="1400" b="0" dirty="0" err="1"/>
              <a:t>copromotions</a:t>
            </a:r>
            <a:r>
              <a:rPr lang="fr-FR" sz="1400" b="0" dirty="0"/>
              <a:t> </a:t>
            </a:r>
          </a:p>
          <a:p>
            <a:pPr>
              <a:spcBef>
                <a:spcPts val="0"/>
              </a:spcBef>
            </a:pPr>
            <a:r>
              <a:rPr lang="fr-FR" sz="1400" b="0" strike="sngStrike" dirty="0"/>
              <a:t>8.4. Evaluation des cessionnaires</a:t>
            </a:r>
          </a:p>
          <a:p>
            <a:pPr>
              <a:spcBef>
                <a:spcPts val="0"/>
              </a:spcBef>
            </a:pPr>
            <a:endParaRPr lang="fr-FR" sz="1400" b="0" dirty="0"/>
          </a:p>
          <a:p>
            <a:pPr>
              <a:spcBef>
                <a:spcPts val="0"/>
              </a:spcBef>
            </a:pPr>
            <a:r>
              <a:rPr lang="fr-FR" sz="1400" dirty="0"/>
              <a:t>9. Plan de charge</a:t>
            </a:r>
          </a:p>
          <a:p>
            <a:pPr>
              <a:spcBef>
                <a:spcPts val="0"/>
              </a:spcBef>
            </a:pPr>
            <a:r>
              <a:rPr lang="fr-FR" sz="1400" b="0" dirty="0"/>
              <a:t>9.1. Plan de charge à 18 mois</a:t>
            </a:r>
          </a:p>
          <a:p>
            <a:pPr>
              <a:spcBef>
                <a:spcPts val="0"/>
              </a:spcBef>
            </a:pPr>
            <a:r>
              <a:rPr lang="fr-FR" sz="1400" b="0" dirty="0"/>
              <a:t>9.2. PFI à 3 ans</a:t>
            </a:r>
          </a:p>
          <a:p>
            <a:pPr>
              <a:spcBef>
                <a:spcPts val="0"/>
              </a:spcBef>
            </a:pPr>
            <a:endParaRPr lang="fr-FR" sz="1400" b="0" dirty="0"/>
          </a:p>
          <a:p>
            <a:pPr>
              <a:spcBef>
                <a:spcPts val="0"/>
              </a:spcBef>
            </a:pPr>
            <a:r>
              <a:rPr lang="fr-FR" sz="1400" dirty="0"/>
              <a:t>10. Qualité</a:t>
            </a:r>
          </a:p>
          <a:p>
            <a:pPr>
              <a:spcBef>
                <a:spcPts val="0"/>
              </a:spcBef>
            </a:pPr>
            <a:r>
              <a:rPr lang="fr-FR" sz="1400" b="0" strike="sngStrike" dirty="0"/>
              <a:t>10.1. Fiche d’autocontrôle SMQE</a:t>
            </a:r>
          </a:p>
          <a:p>
            <a:pPr>
              <a:spcBef>
                <a:spcPts val="0"/>
              </a:spcBef>
            </a:pPr>
            <a:r>
              <a:rPr lang="fr-FR" sz="1400" b="0" dirty="0"/>
              <a:t>10.2. Cartographie des risques</a:t>
            </a:r>
          </a:p>
          <a:p>
            <a:pPr>
              <a:spcBef>
                <a:spcPts val="0"/>
              </a:spcBef>
            </a:pPr>
            <a:r>
              <a:rPr lang="fr-FR" sz="1400" b="0" dirty="0"/>
              <a:t>	</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22</a:t>
            </a:fld>
            <a:endParaRPr lang="fr-FR">
              <a:solidFill>
                <a:schemeClr val="bg1">
                  <a:lumMod val="65000"/>
                </a:schemeClr>
              </a:solidFill>
            </a:endParaRPr>
          </a:p>
        </p:txBody>
      </p:sp>
      <p:sp>
        <p:nvSpPr>
          <p:cNvPr id="6" name="Espace réservé du contenu 2">
            <a:extLst>
              <a:ext uri="{FF2B5EF4-FFF2-40B4-BE49-F238E27FC236}">
                <a16:creationId xmlns:a16="http://schemas.microsoft.com/office/drawing/2014/main" id="{7D57550E-0F33-4CEF-876B-DB0C03ADF4C3}"/>
              </a:ext>
            </a:extLst>
          </p:cNvPr>
          <p:cNvSpPr txBox="1">
            <a:spLocks/>
          </p:cNvSpPr>
          <p:nvPr/>
        </p:nvSpPr>
        <p:spPr>
          <a:xfrm>
            <a:off x="6090598" y="1189974"/>
            <a:ext cx="5601730" cy="5166377"/>
          </a:xfrm>
          <a:prstGeom prst="rect">
            <a:avLst/>
          </a:prstGeom>
        </p:spPr>
        <p:txBody>
          <a:bodyPr vert="horz" lIns="91440" tIns="45720" rIns="91440" bIns="45720" rtlCol="0" anchor="ctr" anchorCtr="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fr-FR" sz="1400" dirty="0"/>
              <a:t>8. Recettes</a:t>
            </a:r>
          </a:p>
          <a:p>
            <a:pPr>
              <a:spcBef>
                <a:spcPts val="0"/>
              </a:spcBef>
            </a:pPr>
            <a:r>
              <a:rPr lang="fr-FR" sz="1400" b="0" dirty="0"/>
              <a:t>8.1. Subventions et participations</a:t>
            </a:r>
          </a:p>
          <a:p>
            <a:pPr>
              <a:spcBef>
                <a:spcPts val="0"/>
              </a:spcBef>
            </a:pPr>
            <a:r>
              <a:rPr lang="fr-FR" sz="1400" b="0" dirty="0"/>
              <a:t>	8.1.1. Bilan – évolution du poste subventions et participations</a:t>
            </a:r>
          </a:p>
          <a:p>
            <a:pPr>
              <a:spcBef>
                <a:spcPts val="0"/>
              </a:spcBef>
            </a:pPr>
            <a:r>
              <a:rPr lang="fr-FR" sz="1400" b="0" dirty="0"/>
              <a:t>8.2. Cessions</a:t>
            </a:r>
          </a:p>
          <a:p>
            <a:pPr>
              <a:spcBef>
                <a:spcPts val="0"/>
              </a:spcBef>
            </a:pPr>
            <a:r>
              <a:rPr lang="fr-FR" sz="1400" b="0" dirty="0"/>
              <a:t>8.2.bis Charges foncières moyennes prévisionnelles</a:t>
            </a:r>
          </a:p>
          <a:p>
            <a:pPr>
              <a:spcBef>
                <a:spcPts val="0"/>
              </a:spcBef>
            </a:pPr>
            <a:r>
              <a:rPr lang="fr-FR" sz="1400" b="0" dirty="0"/>
              <a:t>	8.2.1. Bilan – évolution des cessions</a:t>
            </a:r>
          </a:p>
          <a:p>
            <a:pPr>
              <a:spcBef>
                <a:spcPts val="0"/>
              </a:spcBef>
            </a:pPr>
            <a:r>
              <a:rPr lang="fr-FR" sz="1400" b="0" dirty="0"/>
              <a:t>8.3 COPROMOTION</a:t>
            </a:r>
          </a:p>
          <a:p>
            <a:pPr>
              <a:spcBef>
                <a:spcPts val="0"/>
              </a:spcBef>
            </a:pPr>
            <a:r>
              <a:rPr lang="fr-FR" sz="1400" b="0" dirty="0"/>
              <a:t>	8.3.1 Bilan – évolution des </a:t>
            </a:r>
            <a:r>
              <a:rPr lang="fr-FR" sz="1400" b="0" dirty="0" err="1"/>
              <a:t>copromotions</a:t>
            </a:r>
            <a:r>
              <a:rPr lang="fr-FR" sz="1400" b="0" dirty="0"/>
              <a:t> </a:t>
            </a:r>
          </a:p>
          <a:p>
            <a:pPr>
              <a:spcBef>
                <a:spcPts val="0"/>
              </a:spcBef>
            </a:pPr>
            <a:r>
              <a:rPr lang="fr-FR" sz="1400" b="0" dirty="0">
                <a:solidFill>
                  <a:srgbClr val="EA515A"/>
                </a:solidFill>
              </a:rPr>
              <a:t>8.4. Evaluation des cessionnaires</a:t>
            </a:r>
          </a:p>
          <a:p>
            <a:pPr>
              <a:spcBef>
                <a:spcPts val="0"/>
              </a:spcBef>
            </a:pPr>
            <a:endParaRPr lang="fr-FR" sz="1400" b="0" dirty="0"/>
          </a:p>
          <a:p>
            <a:pPr>
              <a:spcBef>
                <a:spcPts val="0"/>
              </a:spcBef>
            </a:pPr>
            <a:r>
              <a:rPr lang="fr-FR" sz="1400" dirty="0"/>
              <a:t>9. Plan de charge</a:t>
            </a:r>
          </a:p>
          <a:p>
            <a:pPr>
              <a:spcBef>
                <a:spcPts val="0"/>
              </a:spcBef>
            </a:pPr>
            <a:r>
              <a:rPr lang="fr-FR" sz="1400" b="0" dirty="0"/>
              <a:t>9.1. Plan de charge à 18 mois</a:t>
            </a:r>
          </a:p>
          <a:p>
            <a:pPr>
              <a:spcBef>
                <a:spcPts val="0"/>
              </a:spcBef>
            </a:pPr>
            <a:r>
              <a:rPr lang="fr-FR" sz="1400" b="0" dirty="0"/>
              <a:t>9.2. PFI à 3 ans</a:t>
            </a:r>
          </a:p>
          <a:p>
            <a:pPr>
              <a:spcBef>
                <a:spcPts val="0"/>
              </a:spcBef>
            </a:pPr>
            <a:endParaRPr lang="fr-FR" sz="1400" b="0" dirty="0"/>
          </a:p>
          <a:p>
            <a:pPr>
              <a:spcBef>
                <a:spcPts val="0"/>
              </a:spcBef>
            </a:pPr>
            <a:r>
              <a:rPr lang="fr-FR" sz="1400" dirty="0"/>
              <a:t>10. Qualité</a:t>
            </a:r>
          </a:p>
          <a:p>
            <a:pPr>
              <a:spcBef>
                <a:spcPts val="0"/>
              </a:spcBef>
            </a:pPr>
            <a:r>
              <a:rPr lang="fr-FR" sz="1400" b="0" dirty="0">
                <a:solidFill>
                  <a:srgbClr val="EA515A"/>
                </a:solidFill>
              </a:rPr>
              <a:t>10.1. Fiche d’autocontrôle SMQE</a:t>
            </a:r>
          </a:p>
          <a:p>
            <a:pPr>
              <a:spcBef>
                <a:spcPts val="0"/>
              </a:spcBef>
            </a:pPr>
            <a:r>
              <a:rPr lang="fr-FR" sz="1400" b="0" dirty="0"/>
              <a:t>10.2. Cartographie des risques</a:t>
            </a:r>
          </a:p>
          <a:p>
            <a:pPr>
              <a:spcBef>
                <a:spcPts val="0"/>
              </a:spcBef>
            </a:pPr>
            <a:r>
              <a:rPr lang="fr-FR" sz="1400" b="0" dirty="0"/>
              <a:t>	</a:t>
            </a:r>
          </a:p>
        </p:txBody>
      </p:sp>
      <p:sp>
        <p:nvSpPr>
          <p:cNvPr id="8" name="Titre 1">
            <a:extLst>
              <a:ext uri="{FF2B5EF4-FFF2-40B4-BE49-F238E27FC236}">
                <a16:creationId xmlns:a16="http://schemas.microsoft.com/office/drawing/2014/main" id="{4C351FEB-B29E-D240-1B82-0761783B3022}"/>
              </a:ext>
            </a:extLst>
          </p:cNvPr>
          <p:cNvSpPr txBox="1">
            <a:spLocks/>
          </p:cNvSpPr>
          <p:nvPr/>
        </p:nvSpPr>
        <p:spPr>
          <a:xfrm>
            <a:off x="494270" y="738327"/>
            <a:ext cx="5601730" cy="451643"/>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r>
              <a:rPr lang="fr-FR" sz="2400" dirty="0">
                <a:solidFill>
                  <a:srgbClr val="23135E"/>
                </a:solidFill>
              </a:rPr>
              <a:t>Bloc 1</a:t>
            </a:r>
          </a:p>
        </p:txBody>
      </p:sp>
      <p:sp>
        <p:nvSpPr>
          <p:cNvPr id="9" name="Titre 1">
            <a:extLst>
              <a:ext uri="{FF2B5EF4-FFF2-40B4-BE49-F238E27FC236}">
                <a16:creationId xmlns:a16="http://schemas.microsoft.com/office/drawing/2014/main" id="{A971BBD4-B1F4-88EE-AA39-5E37F0E112B3}"/>
              </a:ext>
            </a:extLst>
          </p:cNvPr>
          <p:cNvSpPr txBox="1">
            <a:spLocks/>
          </p:cNvSpPr>
          <p:nvPr/>
        </p:nvSpPr>
        <p:spPr>
          <a:xfrm>
            <a:off x="6090598" y="738324"/>
            <a:ext cx="5601730" cy="451643"/>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r>
              <a:rPr lang="fr-FR" sz="2400" dirty="0">
                <a:solidFill>
                  <a:srgbClr val="23135E"/>
                </a:solidFill>
              </a:rPr>
              <a:t>Bloc 1 </a:t>
            </a:r>
            <a:r>
              <a:rPr lang="fr-FR" sz="2400" dirty="0"/>
              <a:t>+ 2</a:t>
            </a:r>
          </a:p>
        </p:txBody>
      </p:sp>
    </p:spTree>
    <p:extLst>
      <p:ext uri="{BB962C8B-B14F-4D97-AF65-F5344CB8AC3E}">
        <p14:creationId xmlns:p14="http://schemas.microsoft.com/office/powerpoint/2010/main" val="8704648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35F45-70D7-B6C4-9AF2-99B6819E11B0}"/>
            </a:ext>
          </a:extLst>
        </p:cNvPr>
        <p:cNvGrpSpPr/>
        <p:nvPr/>
      </p:nvGrpSpPr>
      <p:grpSpPr>
        <a:xfrm>
          <a:off x="0" y="0"/>
          <a:ext cx="0" cy="0"/>
          <a:chOff x="0" y="0"/>
          <a:chExt cx="0" cy="0"/>
        </a:xfrm>
      </p:grpSpPr>
      <mc:AlternateContent xmlns:mc="http://schemas.openxmlformats.org/markup-compatibility/2006" xmlns:we="http://schemas.microsoft.com/office/webextensions/webextension/2010/11" xmlns:pca="http://schemas.microsoft.com/office/powerpoint/2013/contentapp">
        <mc:Choice Requires="we pca">
          <p:graphicFrame>
            <p:nvGraphicFramePr>
              <p:cNvPr id="9" name="Complément 8">
                <a:extLst>
                  <a:ext uri="{FF2B5EF4-FFF2-40B4-BE49-F238E27FC236}">
                    <a16:creationId xmlns:a16="http://schemas.microsoft.com/office/drawing/2014/main" id="{D9BCC133-B1B9-8553-AF5D-99234840E049}"/>
                  </a:ext>
                </a:extLst>
              </p:cNvPr>
              <p:cNvGraphicFramePr>
                <a:graphicFrameLocks noGrp="1"/>
              </p:cNvGraphicFramePr>
              <p:nvPr/>
            </p:nvGraphicFramePr>
            <p:xfrm>
              <a:off x="0" y="0"/>
              <a:ext cx="12192000" cy="6858000"/>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9" name="Complément 8">
                <a:extLst>
                  <a:ext uri="{FF2B5EF4-FFF2-40B4-BE49-F238E27FC236}">
                    <a16:creationId xmlns:a16="http://schemas.microsoft.com/office/drawing/2014/main" id="{D9BCC133-B1B9-8553-AF5D-99234840E049}"/>
                  </a:ext>
                </a:extLst>
              </p:cNvPr>
              <p:cNvPicPr>
                <a:picLocks noGrp="1" noRot="1" noChangeAspect="1" noMove="1" noResize="1" noEditPoints="1" noAdjustHandles="1" noChangeArrowheads="1" noChangeShapeType="1"/>
              </p:cNvPicPr>
              <p:nvPr/>
            </p:nvPicPr>
            <p:blipFill>
              <a:blip r:embed="rId4"/>
              <a:stretch>
                <a:fillRect/>
              </a:stretch>
            </p:blipFill>
            <p:spPr>
              <a:xfrm>
                <a:off x="0" y="0"/>
                <a:ext cx="12192000" cy="6858000"/>
              </a:xfrm>
              <a:prstGeom prst="rect">
                <a:avLst/>
              </a:prstGeom>
            </p:spPr>
          </p:pic>
        </mc:Fallback>
      </mc:AlternateContent>
    </p:spTree>
    <p:extLst>
      <p:ext uri="{BB962C8B-B14F-4D97-AF65-F5344CB8AC3E}">
        <p14:creationId xmlns:p14="http://schemas.microsoft.com/office/powerpoint/2010/main" val="2528237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5EE756-60E1-8846-5A35-369948ED29BF}"/>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16D2BC59-32F6-1E91-B26B-480C02080E09}"/>
              </a:ext>
            </a:extLst>
          </p:cNvPr>
          <p:cNvSpPr>
            <a:spLocks noGrp="1"/>
          </p:cNvSpPr>
          <p:nvPr>
            <p:ph type="body" sz="quarter" idx="11"/>
          </p:nvPr>
        </p:nvSpPr>
        <p:spPr/>
        <p:txBody>
          <a:bodyPr/>
          <a:lstStyle/>
          <a:p>
            <a:endParaRPr lang="fr-FR" dirty="0"/>
          </a:p>
        </p:txBody>
      </p:sp>
      <p:sp>
        <p:nvSpPr>
          <p:cNvPr id="5" name="Sous-titre 4">
            <a:extLst>
              <a:ext uri="{FF2B5EF4-FFF2-40B4-BE49-F238E27FC236}">
                <a16:creationId xmlns:a16="http://schemas.microsoft.com/office/drawing/2014/main" id="{55D02539-DEE8-D6E3-155E-2AE8100D6594}"/>
              </a:ext>
            </a:extLst>
          </p:cNvPr>
          <p:cNvSpPr>
            <a:spLocks noGrp="1"/>
          </p:cNvSpPr>
          <p:nvPr>
            <p:ph type="subTitle" idx="1"/>
          </p:nvPr>
        </p:nvSpPr>
        <p:spPr>
          <a:xfrm>
            <a:off x="5474504" y="2878115"/>
            <a:ext cx="6086247" cy="1536011"/>
          </a:xfrm>
        </p:spPr>
        <p:txBody>
          <a:bodyPr>
            <a:normAutofit/>
          </a:bodyPr>
          <a:lstStyle/>
          <a:p>
            <a:r>
              <a:rPr lang="fr-FR" sz="4800" dirty="0">
                <a:solidFill>
                  <a:schemeClr val="bg1"/>
                </a:solidFill>
              </a:rPr>
              <a:t>NOM OPERATION</a:t>
            </a:r>
          </a:p>
          <a:p>
            <a:r>
              <a:rPr lang="fr-FR" sz="2600" dirty="0">
                <a:solidFill>
                  <a:schemeClr val="bg1"/>
                </a:solidFill>
              </a:rPr>
              <a:t>CODE GO7 OPERATION</a:t>
            </a:r>
          </a:p>
        </p:txBody>
      </p:sp>
      <p:sp>
        <p:nvSpPr>
          <p:cNvPr id="10" name="Sous-titre 4">
            <a:extLst>
              <a:ext uri="{FF2B5EF4-FFF2-40B4-BE49-F238E27FC236}">
                <a16:creationId xmlns:a16="http://schemas.microsoft.com/office/drawing/2014/main" id="{3242A27C-5523-40B5-81C8-F52A71D0B97B}"/>
              </a:ext>
            </a:extLst>
          </p:cNvPr>
          <p:cNvSpPr txBox="1">
            <a:spLocks/>
          </p:cNvSpPr>
          <p:nvPr/>
        </p:nvSpPr>
        <p:spPr>
          <a:xfrm>
            <a:off x="5474505" y="4414126"/>
            <a:ext cx="6086247" cy="907863"/>
          </a:xfrm>
          <a:prstGeom prst="rect">
            <a:avLst/>
          </a:prstGeom>
        </p:spPr>
        <p:txBody>
          <a:bodyPr vert="horz" lIns="91440" tIns="45720" rIns="91440" bIns="45720" rtlCol="0">
            <a:normAutofit/>
          </a:bodyPr>
          <a:lstStyle>
            <a:lvl1pPr marL="0" indent="0" algn="r" defTabSz="457200" rtl="0" eaLnBrk="1" latinLnBrk="0" hangingPunct="1">
              <a:spcBef>
                <a:spcPct val="20000"/>
              </a:spcBef>
              <a:buFont typeface="Arial"/>
              <a:buNone/>
              <a:defRPr sz="2400" b="1" kern="1200">
                <a:solidFill>
                  <a:srgbClr val="EA515A"/>
                </a:solidFill>
                <a:latin typeface="Montserrat" pitchFamily="2" charset="77"/>
                <a:ea typeface="+mn-ea"/>
                <a:cs typeface="+mn-cs"/>
              </a:defRPr>
            </a:lvl1pPr>
            <a:lvl2pPr marL="457200" indent="0" algn="ctr" defTabSz="457200" rtl="0" eaLnBrk="1" latinLnBrk="0" hangingPunct="1">
              <a:spcBef>
                <a:spcPct val="20000"/>
              </a:spcBef>
              <a:buFont typeface="Arial"/>
              <a:buNone/>
              <a:defRPr sz="2000" b="1" kern="1200">
                <a:solidFill>
                  <a:schemeClr val="tx1">
                    <a:tint val="75000"/>
                  </a:schemeClr>
                </a:solidFill>
                <a:latin typeface="Montserrat" pitchFamily="2" charset="77"/>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ontserrat" pitchFamily="2" charset="77"/>
                <a:ea typeface="+mn-ea"/>
                <a:cs typeface="+mn-cs"/>
              </a:defRPr>
            </a:lvl3pPr>
            <a:lvl4pPr marL="1371600" indent="0" algn="ctr" defTabSz="457200" rtl="0" eaLnBrk="1" latinLnBrk="0" hangingPunct="1">
              <a:spcBef>
                <a:spcPct val="20000"/>
              </a:spcBef>
              <a:buFont typeface="Arial" panose="020B0604020202020204" pitchFamily="34" charset="0"/>
              <a:buNone/>
              <a:defRPr sz="1400" kern="1200">
                <a:solidFill>
                  <a:schemeClr val="tx1">
                    <a:tint val="75000"/>
                  </a:schemeClr>
                </a:solidFill>
                <a:latin typeface="Montserrat" pitchFamily="2" charset="77"/>
                <a:ea typeface="+mn-ea"/>
                <a:cs typeface="+mn-cs"/>
              </a:defRPr>
            </a:lvl4pPr>
            <a:lvl5pPr marL="1828800" indent="0" algn="ctr" defTabSz="457200" rtl="0" eaLnBrk="1" latinLnBrk="0" hangingPunct="1">
              <a:spcBef>
                <a:spcPct val="20000"/>
              </a:spcBef>
              <a:buFont typeface="Courier New" panose="02070309020205020404" pitchFamily="49" charset="0"/>
              <a:buNone/>
              <a:defRPr sz="1200" kern="1200">
                <a:solidFill>
                  <a:schemeClr val="tx1">
                    <a:tint val="75000"/>
                  </a:schemeClr>
                </a:solidFill>
                <a:latin typeface="Montserrat" pitchFamily="2" charset="77"/>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fr-FR"/>
              <a:t>Revue de Projet – xx/xx/202x</a:t>
            </a:r>
          </a:p>
        </p:txBody>
      </p:sp>
    </p:spTree>
    <p:extLst>
      <p:ext uri="{BB962C8B-B14F-4D97-AF65-F5344CB8AC3E}">
        <p14:creationId xmlns:p14="http://schemas.microsoft.com/office/powerpoint/2010/main" val="32241792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105696-C7BA-30A6-6A4E-27E399ABA717}"/>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16006B5-FF74-C49B-1DC3-8A9B3D82164C}"/>
              </a:ext>
            </a:extLst>
          </p:cNvPr>
          <p:cNvSpPr>
            <a:spLocks noGrp="1"/>
          </p:cNvSpPr>
          <p:nvPr>
            <p:ph type="body" sz="quarter" idx="11"/>
          </p:nvPr>
        </p:nvSpPr>
        <p:spPr/>
        <p:txBody>
          <a:bodyPr/>
          <a:lstStyle/>
          <a:p>
            <a:endParaRPr lang="fr-FR" dirty="0"/>
          </a:p>
        </p:txBody>
      </p:sp>
      <p:sp>
        <p:nvSpPr>
          <p:cNvPr id="4" name="Titre 3">
            <a:extLst>
              <a:ext uri="{FF2B5EF4-FFF2-40B4-BE49-F238E27FC236}">
                <a16:creationId xmlns:a16="http://schemas.microsoft.com/office/drawing/2014/main" id="{5F26E097-7900-09F2-AB99-60BBF6A4551D}"/>
              </a:ext>
            </a:extLst>
          </p:cNvPr>
          <p:cNvSpPr>
            <a:spLocks noGrp="1"/>
          </p:cNvSpPr>
          <p:nvPr>
            <p:ph type="ctrTitle"/>
          </p:nvPr>
        </p:nvSpPr>
        <p:spPr/>
        <p:txBody>
          <a:bodyPr/>
          <a:lstStyle/>
          <a:p>
            <a:r>
              <a:rPr lang="fr-FR" dirty="0"/>
              <a:t>0. SYNTHESE</a:t>
            </a:r>
          </a:p>
        </p:txBody>
      </p:sp>
      <p:grpSp>
        <p:nvGrpSpPr>
          <p:cNvPr id="28" name="Groupe 27">
            <a:extLst>
              <a:ext uri="{FF2B5EF4-FFF2-40B4-BE49-F238E27FC236}">
                <a16:creationId xmlns:a16="http://schemas.microsoft.com/office/drawing/2014/main" id="{2B0448C3-EA42-6D0E-5891-FEFABC2A5DC0}"/>
              </a:ext>
            </a:extLst>
          </p:cNvPr>
          <p:cNvGrpSpPr/>
          <p:nvPr/>
        </p:nvGrpSpPr>
        <p:grpSpPr>
          <a:xfrm>
            <a:off x="224481" y="361088"/>
            <a:ext cx="1926114" cy="6135823"/>
            <a:chOff x="319652" y="0"/>
            <a:chExt cx="1926114" cy="6135823"/>
          </a:xfrm>
        </p:grpSpPr>
        <p:sp>
          <p:nvSpPr>
            <p:cNvPr id="5" name="Rectangle : coins arrondis 4">
              <a:hlinkClick r:id="rId2" action="ppaction://hlinksldjump"/>
              <a:extLst>
                <a:ext uri="{FF2B5EF4-FFF2-40B4-BE49-F238E27FC236}">
                  <a16:creationId xmlns:a16="http://schemas.microsoft.com/office/drawing/2014/main" id="{C71B85AC-328B-57D2-AD0C-B74539A03A86}"/>
                </a:ext>
              </a:extLst>
            </p:cNvPr>
            <p:cNvSpPr/>
            <p:nvPr/>
          </p:nvSpPr>
          <p:spPr>
            <a:xfrm>
              <a:off x="319652" y="566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0. SYNTHESE</a:t>
              </a:r>
            </a:p>
          </p:txBody>
        </p:sp>
        <p:sp>
          <p:nvSpPr>
            <p:cNvPr id="15" name="Rectangle : coins arrondis 14">
              <a:hlinkClick r:id="rId3" action="ppaction://hlinksldjump"/>
              <a:extLst>
                <a:ext uri="{FF2B5EF4-FFF2-40B4-BE49-F238E27FC236}">
                  <a16:creationId xmlns:a16="http://schemas.microsoft.com/office/drawing/2014/main" id="{62BEE168-9CA4-6156-364F-1174E1469F32}"/>
                </a:ext>
              </a:extLst>
            </p:cNvPr>
            <p:cNvSpPr/>
            <p:nvPr/>
          </p:nvSpPr>
          <p:spPr>
            <a:xfrm>
              <a:off x="319652" y="10883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 CADRES POLITIQUES ET CONTRACTUELS</a:t>
              </a:r>
            </a:p>
          </p:txBody>
        </p:sp>
        <p:sp>
          <p:nvSpPr>
            <p:cNvPr id="16" name="Rectangle : coins arrondis 15">
              <a:hlinkClick r:id="rId4" action="ppaction://hlinksldjump"/>
              <a:extLst>
                <a:ext uri="{FF2B5EF4-FFF2-40B4-BE49-F238E27FC236}">
                  <a16:creationId xmlns:a16="http://schemas.microsoft.com/office/drawing/2014/main" id="{77A49767-48EA-B833-E9B7-64C0824B0F73}"/>
                </a:ext>
              </a:extLst>
            </p:cNvPr>
            <p:cNvSpPr/>
            <p:nvPr/>
          </p:nvSpPr>
          <p:spPr>
            <a:xfrm>
              <a:off x="319652" y="161024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2. PROCEDURES</a:t>
              </a:r>
            </a:p>
          </p:txBody>
        </p:sp>
        <p:sp>
          <p:nvSpPr>
            <p:cNvPr id="17" name="Rectangle : coins arrondis 16">
              <a:hlinkClick r:id="rId5" action="ppaction://hlinksldjump"/>
              <a:extLst>
                <a:ext uri="{FF2B5EF4-FFF2-40B4-BE49-F238E27FC236}">
                  <a16:creationId xmlns:a16="http://schemas.microsoft.com/office/drawing/2014/main" id="{E984F1C0-5920-8233-79D4-7459A109D0BE}"/>
                </a:ext>
              </a:extLst>
            </p:cNvPr>
            <p:cNvSpPr/>
            <p:nvPr/>
          </p:nvSpPr>
          <p:spPr>
            <a:xfrm>
              <a:off x="319652" y="2132099"/>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3. OBJECTIFS ENVIRONNEMENTAUX</a:t>
              </a:r>
            </a:p>
          </p:txBody>
        </p:sp>
        <p:sp>
          <p:nvSpPr>
            <p:cNvPr id="18" name="Rectangle : coins arrondis 17">
              <a:hlinkClick r:id="rId6" action="ppaction://hlinksldjump"/>
              <a:extLst>
                <a:ext uri="{FF2B5EF4-FFF2-40B4-BE49-F238E27FC236}">
                  <a16:creationId xmlns:a16="http://schemas.microsoft.com/office/drawing/2014/main" id="{4CE434A9-427D-A089-6436-BCBDBF4F1875}"/>
                </a:ext>
              </a:extLst>
            </p:cNvPr>
            <p:cNvSpPr/>
            <p:nvPr/>
          </p:nvSpPr>
          <p:spPr>
            <a:xfrm>
              <a:off x="319652" y="2651318"/>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4. PROGRAMMATION</a:t>
              </a:r>
            </a:p>
          </p:txBody>
        </p:sp>
        <p:sp>
          <p:nvSpPr>
            <p:cNvPr id="19" name="Rectangle : coins arrondis 18">
              <a:hlinkClick r:id="rId7" action="ppaction://hlinksldjump"/>
              <a:extLst>
                <a:ext uri="{FF2B5EF4-FFF2-40B4-BE49-F238E27FC236}">
                  <a16:creationId xmlns:a16="http://schemas.microsoft.com/office/drawing/2014/main" id="{7A3B9093-416A-E290-C39E-6E284A9349DC}"/>
                </a:ext>
              </a:extLst>
            </p:cNvPr>
            <p:cNvSpPr/>
            <p:nvPr/>
          </p:nvSpPr>
          <p:spPr>
            <a:xfrm>
              <a:off x="319652" y="3170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5. FONCIER</a:t>
              </a:r>
            </a:p>
          </p:txBody>
        </p:sp>
        <p:sp>
          <p:nvSpPr>
            <p:cNvPr id="20" name="Rectangle : coins arrondis 19">
              <a:hlinkClick r:id="rId8" action="ppaction://hlinksldjump"/>
              <a:extLst>
                <a:ext uri="{FF2B5EF4-FFF2-40B4-BE49-F238E27FC236}">
                  <a16:creationId xmlns:a16="http://schemas.microsoft.com/office/drawing/2014/main" id="{68992BF6-AF33-0B84-4EA9-33FBC39634D4}"/>
                </a:ext>
              </a:extLst>
            </p:cNvPr>
            <p:cNvSpPr/>
            <p:nvPr/>
          </p:nvSpPr>
          <p:spPr>
            <a:xfrm>
              <a:off x="319652" y="3689756"/>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6. ETUDES</a:t>
              </a:r>
            </a:p>
          </p:txBody>
        </p:sp>
        <p:sp>
          <p:nvSpPr>
            <p:cNvPr id="21" name="Rectangle : coins arrondis 20">
              <a:hlinkClick r:id="rId9" action="ppaction://hlinksldjump"/>
              <a:extLst>
                <a:ext uri="{FF2B5EF4-FFF2-40B4-BE49-F238E27FC236}">
                  <a16:creationId xmlns:a16="http://schemas.microsoft.com/office/drawing/2014/main" id="{AD85735D-3B3C-1DB2-B5B5-730FA230F078}"/>
                </a:ext>
              </a:extLst>
            </p:cNvPr>
            <p:cNvSpPr/>
            <p:nvPr/>
          </p:nvSpPr>
          <p:spPr>
            <a:xfrm>
              <a:off x="319652" y="420897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7. TRAVAUX</a:t>
              </a:r>
            </a:p>
          </p:txBody>
        </p:sp>
        <p:sp>
          <p:nvSpPr>
            <p:cNvPr id="22" name="ZoneTexte 21">
              <a:extLst>
                <a:ext uri="{FF2B5EF4-FFF2-40B4-BE49-F238E27FC236}">
                  <a16:creationId xmlns:a16="http://schemas.microsoft.com/office/drawing/2014/main" id="{8D1B135C-103E-297C-64C1-33ED00B7EC35}"/>
                </a:ext>
              </a:extLst>
            </p:cNvPr>
            <p:cNvSpPr txBox="1"/>
            <p:nvPr/>
          </p:nvSpPr>
          <p:spPr>
            <a:xfrm>
              <a:off x="319652" y="76261"/>
              <a:ext cx="1311563" cy="369332"/>
            </a:xfrm>
            <a:prstGeom prst="rect">
              <a:avLst/>
            </a:prstGeom>
            <a:noFill/>
          </p:spPr>
          <p:txBody>
            <a:bodyPr wrap="square" rtlCol="0">
              <a:spAutoFit/>
            </a:bodyPr>
            <a:lstStyle/>
            <a:p>
              <a:r>
                <a:rPr lang="fr-FR" b="1" i="1" dirty="0">
                  <a:latin typeface="Montserrat" panose="00000500000000000000" pitchFamily="2" charset="0"/>
                </a:rPr>
                <a:t>Aller à… </a:t>
              </a:r>
            </a:p>
          </p:txBody>
        </p:sp>
        <p:pic>
          <p:nvPicPr>
            <p:cNvPr id="24" name="Image 23">
              <a:extLst>
                <a:ext uri="{FF2B5EF4-FFF2-40B4-BE49-F238E27FC236}">
                  <a16:creationId xmlns:a16="http://schemas.microsoft.com/office/drawing/2014/main" id="{601E708D-631B-197E-3D15-EF3FA5E2C129}"/>
                </a:ext>
              </a:extLst>
            </p:cNvPr>
            <p:cNvPicPr>
              <a:picLocks noChangeAspect="1"/>
            </p:cNvPicPr>
            <p:nvPr/>
          </p:nvPicPr>
          <p:blipFill rotWithShape="1">
            <a:blip r:embed="rId10">
              <a:clrChange>
                <a:clrFrom>
                  <a:srgbClr val="FFFFFF"/>
                </a:clrFrom>
                <a:clrTo>
                  <a:srgbClr val="FFFFFF">
                    <a:alpha val="0"/>
                  </a:srgbClr>
                </a:clrTo>
              </a:clrChange>
            </a:blip>
            <a:srcRect l="21232" t="21344" r="24844" b="15183"/>
            <a:stretch/>
          </p:blipFill>
          <p:spPr>
            <a:xfrm>
              <a:off x="1409542" y="0"/>
              <a:ext cx="443345" cy="521854"/>
            </a:xfrm>
            <a:prstGeom prst="rect">
              <a:avLst/>
            </a:prstGeom>
          </p:spPr>
        </p:pic>
        <p:sp>
          <p:nvSpPr>
            <p:cNvPr id="25" name="Rectangle : coins arrondis 24">
              <a:hlinkClick r:id="rId11" action="ppaction://hlinksldjump"/>
              <a:extLst>
                <a:ext uri="{FF2B5EF4-FFF2-40B4-BE49-F238E27FC236}">
                  <a16:creationId xmlns:a16="http://schemas.microsoft.com/office/drawing/2014/main" id="{736D262A-885F-A02C-3521-C58EB8311716}"/>
                </a:ext>
              </a:extLst>
            </p:cNvPr>
            <p:cNvSpPr/>
            <p:nvPr/>
          </p:nvSpPr>
          <p:spPr>
            <a:xfrm>
              <a:off x="319652" y="4728194"/>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8. RECETTES</a:t>
              </a:r>
            </a:p>
          </p:txBody>
        </p:sp>
        <p:sp>
          <p:nvSpPr>
            <p:cNvPr id="26" name="Rectangle : coins arrondis 25">
              <a:hlinkClick r:id="rId12" action="ppaction://hlinksldjump"/>
              <a:extLst>
                <a:ext uri="{FF2B5EF4-FFF2-40B4-BE49-F238E27FC236}">
                  <a16:creationId xmlns:a16="http://schemas.microsoft.com/office/drawing/2014/main" id="{5DF16554-4588-B854-3AD7-E70FEB0548C5}"/>
                </a:ext>
              </a:extLst>
            </p:cNvPr>
            <p:cNvSpPr/>
            <p:nvPr/>
          </p:nvSpPr>
          <p:spPr>
            <a:xfrm>
              <a:off x="319652" y="5252252"/>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9. PLAN DE CHARGES</a:t>
              </a:r>
            </a:p>
          </p:txBody>
        </p:sp>
        <p:sp>
          <p:nvSpPr>
            <p:cNvPr id="27" name="Rectangle : coins arrondis 26">
              <a:hlinkClick r:id="rId13" action="ppaction://hlinksldjump"/>
              <a:extLst>
                <a:ext uri="{FF2B5EF4-FFF2-40B4-BE49-F238E27FC236}">
                  <a16:creationId xmlns:a16="http://schemas.microsoft.com/office/drawing/2014/main" id="{F91CBC8D-0D87-6D9F-A8AA-9270971006FB}"/>
                </a:ext>
              </a:extLst>
            </p:cNvPr>
            <p:cNvSpPr/>
            <p:nvPr/>
          </p:nvSpPr>
          <p:spPr>
            <a:xfrm>
              <a:off x="319652" y="57664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10. CARTO RISQUES</a:t>
              </a:r>
            </a:p>
          </p:txBody>
        </p:sp>
      </p:grpSp>
    </p:spTree>
    <p:extLst>
      <p:ext uri="{BB962C8B-B14F-4D97-AF65-F5344CB8AC3E}">
        <p14:creationId xmlns:p14="http://schemas.microsoft.com/office/powerpoint/2010/main" val="28209425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0.1 – Fiche d’identité de l’opération Power BI</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Présentation succincte du contexte dans lequel intervient l’opération et des objectifs poursuivis par l’Etat, les collectivités et GPA</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 (DDOI en amont)</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Power BI :</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Carte de localisation </a:t>
            </a:r>
            <a:r>
              <a:rPr lang="fr-FR" sz="1400" b="0" i="1" dirty="0">
                <a:latin typeface="Montserrat" panose="00000500000000000000" pitchFamily="2" charset="0"/>
                <a:ea typeface="Calibri" panose="020F0502020204030204" pitchFamily="34" charset="0"/>
                <a:cs typeface="Times New Roman" panose="02020603050405020304" pitchFamily="18" charset="0"/>
              </a:rPr>
              <a:t>(Power BI)</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Données relatives au territoire (</a:t>
            </a:r>
            <a:r>
              <a:rPr lang="fr-FR" sz="1400" b="0" dirty="0"/>
              <a:t>nombre d’habitant / Taux LLS / desserte TC / taux d’EV par habitant / revenu médian / taux de pauvreté / pourcentage d’artificialisation au titre du MOS / taux de chômage / vitalité du centre ville,/ acteurs clés en matière d’insertion, d’offre culturelle et sportive) préalablement saisies dans SIMA </a:t>
            </a:r>
            <a:r>
              <a:rPr lang="fr-FR" sz="1400" b="0" i="1" dirty="0">
                <a:latin typeface="Montserrat" panose="00000500000000000000" pitchFamily="2" charset="0"/>
                <a:ea typeface="Calibri" panose="020F0502020204030204" pitchFamily="34" charset="0"/>
                <a:cs typeface="Times New Roman" panose="02020603050405020304" pitchFamily="18" charset="0"/>
              </a:rPr>
              <a:t>(Power BI)</a:t>
            </a:r>
            <a:endParaRPr lang="fr-FR" sz="1400" b="0" dirty="0"/>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Attentes de l’Etat, des collectivités, de GPA</a:t>
            </a:r>
            <a:r>
              <a:rPr lang="fr-FR" sz="1400" b="0" dirty="0"/>
              <a:t> préalablement saisies dans SIMA </a:t>
            </a:r>
            <a:r>
              <a:rPr lang="fr-FR" sz="1400" b="0" i="1" dirty="0">
                <a:latin typeface="Montserrat" panose="00000500000000000000" pitchFamily="2" charset="0"/>
                <a:ea typeface="Calibri" panose="020F0502020204030204" pitchFamily="34" charset="0"/>
                <a:cs typeface="Times New Roman" panose="02020603050405020304" pitchFamily="18" charset="0"/>
              </a:rPr>
              <a:t>(Power BI)</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Qualité des relations </a:t>
            </a:r>
            <a:r>
              <a:rPr lang="fr-FR" sz="1400" b="0" dirty="0"/>
              <a:t>préalablement saisies dans SIMA </a:t>
            </a:r>
            <a:r>
              <a:rPr lang="fr-FR" sz="1400" b="0" i="1" dirty="0">
                <a:latin typeface="Montserrat" panose="00000500000000000000" pitchFamily="2" charset="0"/>
                <a:ea typeface="Calibri" panose="020F0502020204030204" pitchFamily="34" charset="0"/>
                <a:cs typeface="Times New Roman" panose="02020603050405020304" pitchFamily="18" charset="0"/>
              </a:rPr>
              <a:t>(Power BI)</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Outils SMQE :</a:t>
            </a:r>
          </a:p>
          <a:p>
            <a:pPr algn="just">
              <a:lnSpc>
                <a:spcPct val="107000"/>
              </a:lnSpc>
            </a:pPr>
            <a:r>
              <a:rPr lang="fr-FR" sz="1600" b="0" dirty="0">
                <a:latin typeface="Montserrat" panose="00000500000000000000" pitchFamily="2" charset="0"/>
                <a:cs typeface="Times New Roman" panose="02020603050405020304" pitchFamily="18" charset="0"/>
              </a:rPr>
              <a:t> </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26</a:t>
            </a:fld>
            <a:endParaRPr lang="fr-FR">
              <a:solidFill>
                <a:schemeClr val="bg1">
                  <a:lumMod val="65000"/>
                </a:schemeClr>
              </a:solidFill>
            </a:endParaRPr>
          </a:p>
        </p:txBody>
      </p:sp>
      <p:graphicFrame>
        <p:nvGraphicFramePr>
          <p:cNvPr id="6" name="Tableau 5">
            <a:extLst>
              <a:ext uri="{FF2B5EF4-FFF2-40B4-BE49-F238E27FC236}">
                <a16:creationId xmlns:a16="http://schemas.microsoft.com/office/drawing/2014/main" id="{58E7DD5E-9B9E-AAE8-4D57-1E1C96581F7B}"/>
              </a:ext>
            </a:extLst>
          </p:cNvPr>
          <p:cNvGraphicFramePr>
            <a:graphicFrameLocks noGrp="1"/>
          </p:cNvGraphicFramePr>
          <p:nvPr>
            <p:extLst>
              <p:ext uri="{D42A27DB-BD31-4B8C-83A1-F6EECF244321}">
                <p14:modId xmlns:p14="http://schemas.microsoft.com/office/powerpoint/2010/main" val="2769269045"/>
              </p:ext>
            </p:extLst>
          </p:nvPr>
        </p:nvGraphicFramePr>
        <p:xfrm>
          <a:off x="2564823" y="5235893"/>
          <a:ext cx="7595177" cy="1072515"/>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3532468136"/>
                    </a:ext>
                  </a:extLst>
                </a:gridCol>
                <a:gridCol w="1689100">
                  <a:extLst>
                    <a:ext uri="{9D8B030D-6E8A-4147-A177-3AD203B41FA5}">
                      <a16:colId xmlns:a16="http://schemas.microsoft.com/office/drawing/2014/main" val="279262207"/>
                    </a:ext>
                  </a:extLst>
                </a:gridCol>
                <a:gridCol w="2019300">
                  <a:extLst>
                    <a:ext uri="{9D8B030D-6E8A-4147-A177-3AD203B41FA5}">
                      <a16:colId xmlns:a16="http://schemas.microsoft.com/office/drawing/2014/main" val="1005942241"/>
                    </a:ext>
                  </a:extLst>
                </a:gridCol>
                <a:gridCol w="3620077">
                  <a:extLst>
                    <a:ext uri="{9D8B030D-6E8A-4147-A177-3AD203B41FA5}">
                      <a16:colId xmlns:a16="http://schemas.microsoft.com/office/drawing/2014/main" val="299408775"/>
                    </a:ext>
                  </a:extLst>
                </a:gridCol>
              </a:tblGrid>
              <a:tr h="23812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46032702"/>
                  </a:ext>
                </a:extLst>
              </a:tr>
              <a:tr h="190500">
                <a:tc>
                  <a:txBody>
                    <a:bodyPr/>
                    <a:lstStyle/>
                    <a:p>
                      <a:pPr algn="l" fontAlgn="ctr"/>
                      <a:r>
                        <a:rPr lang="fr-FR" sz="800" u="none" strike="noStrike">
                          <a:effectLst/>
                        </a:rPr>
                        <a:t>0.1.</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Fiche d’identité</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Fiche type d'opportunité de développement</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dirty="0">
                          <a:effectLst/>
                        </a:rPr>
                        <a:t>G:\Qualité et Développement Durable\R1 Réalisation des études pour le développement des opérations</a:t>
                      </a:r>
                      <a:endParaRPr lang="fr-FR"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849355508"/>
                  </a:ext>
                </a:extLst>
              </a:tr>
              <a:tr h="190500">
                <a:tc>
                  <a:txBody>
                    <a:bodyPr/>
                    <a:lstStyle/>
                    <a:p>
                      <a:pPr algn="l" fontAlgn="ctr"/>
                      <a:r>
                        <a:rPr lang="fr-FR" sz="800" u="none" strike="noStrike">
                          <a:effectLst/>
                        </a:rPr>
                        <a:t>0.1.</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dirty="0">
                          <a:effectLst/>
                        </a:rPr>
                        <a:t>Fiche d’identité</a:t>
                      </a:r>
                      <a:endParaRPr lang="fr-FR"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S3-pX Formulaire Création d'opération V8</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G:\Qualité et Développement Durable\S3 Maîtrise des données financières et physiques\0_GO7 hors PFA et CRACL\1 - GO7 hors PFA\Plan de gestion et code opération</a:t>
                      </a:r>
                      <a:endParaRPr lang="fr-FR" sz="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79080742"/>
                  </a:ext>
                </a:extLst>
              </a:tr>
              <a:tr h="190500">
                <a:tc>
                  <a:txBody>
                    <a:bodyPr/>
                    <a:lstStyle/>
                    <a:p>
                      <a:pPr algn="l" fontAlgn="ctr"/>
                      <a:r>
                        <a:rPr lang="fr-FR" sz="800" u="none" strike="noStrike">
                          <a:effectLst/>
                        </a:rPr>
                        <a:t>0.1.</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dirty="0">
                          <a:effectLst/>
                        </a:rPr>
                        <a:t>SIMA</a:t>
                      </a:r>
                      <a:endParaRPr lang="fr-FR" sz="8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fr-FR" sz="800" b="1" i="0" u="none" strike="noStrike" dirty="0">
                          <a:solidFill>
                            <a:srgbClr val="000000"/>
                          </a:solidFill>
                          <a:effectLst/>
                          <a:latin typeface="Calibri" panose="020F0502020204030204" pitchFamily="34" charset="0"/>
                        </a:rPr>
                        <a:t>Revue de Projet</a:t>
                      </a:r>
                    </a:p>
                  </a:txBody>
                  <a:tcPr marL="0" marR="0" marT="0" marB="0" anchor="ctr"/>
                </a:tc>
                <a:tc>
                  <a:txBody>
                    <a:bodyPr/>
                    <a:lstStyle/>
                    <a:p>
                      <a:pPr marL="0" marR="0" lvl="0" indent="0" algn="l" defTabSz="457200" rtl="0" eaLnBrk="1" fontAlgn="ctr" latinLnBrk="0" hangingPunct="1">
                        <a:lnSpc>
                          <a:spcPct val="100000"/>
                        </a:lnSpc>
                        <a:spcBef>
                          <a:spcPts val="0"/>
                        </a:spcBef>
                        <a:spcAft>
                          <a:spcPts val="0"/>
                        </a:spcAft>
                        <a:buClrTx/>
                        <a:buSzTx/>
                        <a:buFontTx/>
                        <a:buNone/>
                        <a:tabLst/>
                        <a:defRPr/>
                      </a:pPr>
                      <a:r>
                        <a:rPr lang="fr-FR" sz="800" b="0" i="0" u="none" strike="noStrike" dirty="0">
                          <a:solidFill>
                            <a:srgbClr val="000000"/>
                          </a:solidFill>
                          <a:effectLst/>
                          <a:latin typeface="Calibri" panose="020F0502020204030204" pitchFamily="34" charset="0"/>
                          <a:hlinkClick r:id="rId2"/>
                        </a:rPr>
                        <a:t>https://apps-metier.grandparisamenagement.fr/SIMA/</a:t>
                      </a:r>
                      <a:endParaRPr lang="fr-FR" sz="8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852026128"/>
                  </a:ext>
                </a:extLst>
              </a:tr>
            </a:tbl>
          </a:graphicData>
        </a:graphic>
      </p:graphicFrame>
    </p:spTree>
    <p:extLst>
      <p:ext uri="{BB962C8B-B14F-4D97-AF65-F5344CB8AC3E}">
        <p14:creationId xmlns:p14="http://schemas.microsoft.com/office/powerpoint/2010/main" val="34662077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we="http://schemas.microsoft.com/office/webextensions/webextension/2010/11" xmlns:pca="http://schemas.microsoft.com/office/powerpoint/2013/contentapp">
        <mc:Choice Requires="we pca">
          <p:graphicFrame>
            <p:nvGraphicFramePr>
              <p:cNvPr id="9" name="Complément 8">
                <a:extLst>
                  <a:ext uri="{FF2B5EF4-FFF2-40B4-BE49-F238E27FC236}">
                    <a16:creationId xmlns:a16="http://schemas.microsoft.com/office/drawing/2014/main" id="{86B772AD-9F2C-D304-BA2F-E352FB28323F}"/>
                  </a:ext>
                </a:extLst>
              </p:cNvPr>
              <p:cNvGraphicFramePr>
                <a:graphicFrameLocks noGrp="1"/>
              </p:cNvGraphicFramePr>
              <p:nvPr>
                <p:extLst>
                  <p:ext uri="{D42A27DB-BD31-4B8C-83A1-F6EECF244321}">
                    <p14:modId xmlns:p14="http://schemas.microsoft.com/office/powerpoint/2010/main" val="774510479"/>
                  </p:ext>
                </p:extLst>
              </p:nvPr>
            </p:nvGraphicFramePr>
            <p:xfrm>
              <a:off x="0" y="0"/>
              <a:ext cx="12192000" cy="6858000"/>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9" name="Complément 8">
                <a:extLst>
                  <a:ext uri="{FF2B5EF4-FFF2-40B4-BE49-F238E27FC236}">
                    <a16:creationId xmlns:a16="http://schemas.microsoft.com/office/drawing/2014/main" id="{86B772AD-9F2C-D304-BA2F-E352FB28323F}"/>
                  </a:ext>
                </a:extLst>
              </p:cNvPr>
              <p:cNvPicPr>
                <a:picLocks noGrp="1" noRot="1" noChangeAspect="1" noMove="1" noResize="1" noEditPoints="1" noAdjustHandles="1" noChangeArrowheads="1" noChangeShapeType="1"/>
              </p:cNvPicPr>
              <p:nvPr/>
            </p:nvPicPr>
            <p:blipFill>
              <a:blip r:embed="rId4"/>
              <a:stretch>
                <a:fillRect/>
              </a:stretch>
            </p:blipFill>
            <p:spPr>
              <a:xfrm>
                <a:off x="0" y="0"/>
                <a:ext cx="12192000" cy="6858000"/>
              </a:xfrm>
              <a:prstGeom prst="rect">
                <a:avLst/>
              </a:prstGeom>
            </p:spPr>
          </p:pic>
        </mc:Fallback>
      </mc:AlternateContent>
    </p:spTree>
    <p:extLst>
      <p:ext uri="{BB962C8B-B14F-4D97-AF65-F5344CB8AC3E}">
        <p14:creationId xmlns:p14="http://schemas.microsoft.com/office/powerpoint/2010/main" val="34834947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0.2 – Tableau de bord de l’opération </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5491" y="1223554"/>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Dégager une vision ultra-synthétique à 360° des enjeux de l’opération</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 </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indent="-342900" algn="just">
              <a:lnSpc>
                <a:spcPct val="107000"/>
              </a:lnSpc>
              <a:buFontTx/>
              <a:buChar char="-"/>
            </a:pPr>
            <a:r>
              <a:rPr lang="fr-FR" sz="1400" b="0" dirty="0" err="1">
                <a:latin typeface="Montserrat" panose="00000500000000000000" pitchFamily="2" charset="0"/>
                <a:ea typeface="Calibri" panose="020F0502020204030204" pitchFamily="34" charset="0"/>
                <a:cs typeface="Times New Roman" panose="02020603050405020304" pitchFamily="18" charset="0"/>
              </a:rPr>
              <a:t>Orthophoto</a:t>
            </a:r>
            <a:r>
              <a:rPr lang="fr-FR" sz="1400" b="0" dirty="0">
                <a:latin typeface="Montserrat" panose="00000500000000000000" pitchFamily="2" charset="0"/>
                <a:ea typeface="Calibri" panose="020F0502020204030204" pitchFamily="34" charset="0"/>
                <a:cs typeface="Times New Roman" panose="02020603050405020304" pitchFamily="18" charset="0"/>
              </a:rPr>
              <a:t> avec périmètre de l’opération</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Stade de maturité de l’opération (</a:t>
            </a:r>
            <a:r>
              <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nb et critères des stades de maturité des opérations en cours de stabilisation</a:t>
            </a:r>
            <a:r>
              <a:rPr lang="fr-FR" sz="1400" b="0" dirty="0">
                <a:latin typeface="Montserrat" panose="00000500000000000000" pitchFamily="2" charset="0"/>
                <a:ea typeface="Calibri" panose="020F0502020204030204" pitchFamily="34" charset="0"/>
                <a:cs typeface="Times New Roman" panose="02020603050405020304" pitchFamily="18" charset="0"/>
              </a:rPr>
              <a:t>)</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Données quantitatives à terminaison et restant à réaliser (Dépenses / Recettes / Marge / Durée / SDP / Nb logements)</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Montant des aléas inscrits au bilan &amp; montant des optimisations potentielles identifiées</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Indicateur agrégé de plan de charge (</a:t>
            </a:r>
            <a:r>
              <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indicateur en construction</a:t>
            </a:r>
            <a:r>
              <a:rPr lang="fr-FR" sz="1400" b="0" dirty="0">
                <a:latin typeface="Montserrat" panose="00000500000000000000" pitchFamily="2" charset="0"/>
                <a:ea typeface="Calibri" panose="020F0502020204030204" pitchFamily="34" charset="0"/>
                <a:cs typeface="Times New Roman" panose="02020603050405020304" pitchFamily="18" charset="0"/>
              </a:rPr>
              <a:t>) et effectif affecté à l’opération à court terme (en ETP annuels moyens pour les 18 prochains mois)</a:t>
            </a:r>
          </a:p>
          <a:p>
            <a:pPr lvl="0" algn="just">
              <a:lnSpc>
                <a:spcPct val="107000"/>
              </a:lnSpc>
            </a:pPr>
            <a:r>
              <a:rPr lang="fr-FR" sz="1600" dirty="0">
                <a:latin typeface="Montserrat" panose="00000500000000000000" pitchFamily="2" charset="0"/>
                <a:cs typeface="Times New Roman" panose="02020603050405020304" pitchFamily="18" charset="0"/>
              </a:rPr>
              <a:t>Outils SMQE : </a:t>
            </a:r>
          </a:p>
        </p:txBody>
      </p:sp>
      <p:sp>
        <p:nvSpPr>
          <p:cNvPr id="4" name="Espace réservé du pied de page 3">
            <a:extLst>
              <a:ext uri="{FF2B5EF4-FFF2-40B4-BE49-F238E27FC236}">
                <a16:creationId xmlns:a16="http://schemas.microsoft.com/office/drawing/2014/main" id="{A88EA98F-7B2B-1F49-A854-F96929AA886D}"/>
              </a:ext>
            </a:extLst>
          </p:cNvPr>
          <p:cNvSpPr>
            <a:spLocks noGrp="1"/>
          </p:cNvSpPr>
          <p:nvPr>
            <p:ph type="ftr" sz="quarter" idx="11"/>
          </p:nvPr>
        </p:nvSpPr>
        <p:spPr>
          <a:xfrm>
            <a:off x="3897297" y="6361714"/>
            <a:ext cx="4394447" cy="365125"/>
          </a:xfrm>
          <a:noFill/>
        </p:spPr>
        <p:txBody>
          <a:bodyPr/>
          <a:lstStyle/>
          <a:p>
            <a:r>
              <a:rPr lang="fr-FR">
                <a:solidFill>
                  <a:schemeClr val="bg1">
                    <a:lumMod val="65000"/>
                  </a:schemeClr>
                </a:solidFill>
              </a:rPr>
              <a:t>PRÉSENTATION CORPORATE - Grand Paris Aménagement</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28</a:t>
            </a:fld>
            <a:endParaRPr lang="fr-FR">
              <a:solidFill>
                <a:schemeClr val="bg1">
                  <a:lumMod val="65000"/>
                </a:schemeClr>
              </a:solidFill>
            </a:endParaRPr>
          </a:p>
        </p:txBody>
      </p:sp>
      <p:sp>
        <p:nvSpPr>
          <p:cNvPr id="6" name="Espace réservé de la date 5">
            <a:extLst>
              <a:ext uri="{FF2B5EF4-FFF2-40B4-BE49-F238E27FC236}">
                <a16:creationId xmlns:a16="http://schemas.microsoft.com/office/drawing/2014/main" id="{C94F0FA7-9751-6946-9A8B-487D0322214A}"/>
              </a:ext>
            </a:extLst>
          </p:cNvPr>
          <p:cNvSpPr>
            <a:spLocks noGrp="1"/>
          </p:cNvSpPr>
          <p:nvPr>
            <p:ph type="dt" sz="half" idx="10"/>
          </p:nvPr>
        </p:nvSpPr>
        <p:spPr>
          <a:noFill/>
        </p:spPr>
        <p:txBody>
          <a:bodyPr/>
          <a:lstStyle/>
          <a:p>
            <a:fld id="{0B002DD5-63D0-4041-B2A8-C533977242D2}" type="datetime1">
              <a:rPr lang="fr-FR" smtClean="0">
                <a:solidFill>
                  <a:schemeClr val="bg1">
                    <a:lumMod val="65000"/>
                  </a:schemeClr>
                </a:solidFill>
              </a:rPr>
              <a:t>27/01/2025</a:t>
            </a:fld>
            <a:endParaRPr lang="fr-FR">
              <a:solidFill>
                <a:schemeClr val="bg1">
                  <a:lumMod val="65000"/>
                </a:schemeClr>
              </a:solidFill>
            </a:endParaRPr>
          </a:p>
        </p:txBody>
      </p:sp>
      <p:graphicFrame>
        <p:nvGraphicFramePr>
          <p:cNvPr id="11" name="Tableau 10">
            <a:extLst>
              <a:ext uri="{FF2B5EF4-FFF2-40B4-BE49-F238E27FC236}">
                <a16:creationId xmlns:a16="http://schemas.microsoft.com/office/drawing/2014/main" id="{023E355A-26D9-AB71-6EAB-70123EF5DA23}"/>
              </a:ext>
            </a:extLst>
          </p:cNvPr>
          <p:cNvGraphicFramePr>
            <a:graphicFrameLocks noGrp="1"/>
          </p:cNvGraphicFramePr>
          <p:nvPr>
            <p:extLst>
              <p:ext uri="{D42A27DB-BD31-4B8C-83A1-F6EECF244321}">
                <p14:modId xmlns:p14="http://schemas.microsoft.com/office/powerpoint/2010/main" val="1035694270"/>
              </p:ext>
            </p:extLst>
          </p:nvPr>
        </p:nvGraphicFramePr>
        <p:xfrm>
          <a:off x="2569664" y="4541726"/>
          <a:ext cx="7673740" cy="922020"/>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4161750371"/>
                    </a:ext>
                  </a:extLst>
                </a:gridCol>
                <a:gridCol w="1689100">
                  <a:extLst>
                    <a:ext uri="{9D8B030D-6E8A-4147-A177-3AD203B41FA5}">
                      <a16:colId xmlns:a16="http://schemas.microsoft.com/office/drawing/2014/main" val="3215807099"/>
                    </a:ext>
                  </a:extLst>
                </a:gridCol>
                <a:gridCol w="2019300">
                  <a:extLst>
                    <a:ext uri="{9D8B030D-6E8A-4147-A177-3AD203B41FA5}">
                      <a16:colId xmlns:a16="http://schemas.microsoft.com/office/drawing/2014/main" val="1434676234"/>
                    </a:ext>
                  </a:extLst>
                </a:gridCol>
                <a:gridCol w="3698640">
                  <a:extLst>
                    <a:ext uri="{9D8B030D-6E8A-4147-A177-3AD203B41FA5}">
                      <a16:colId xmlns:a16="http://schemas.microsoft.com/office/drawing/2014/main" val="2706786245"/>
                    </a:ext>
                  </a:extLst>
                </a:gridCol>
              </a:tblGrid>
              <a:tr h="23812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dirty="0">
                          <a:effectLst/>
                        </a:rPr>
                        <a:t>Dénomination slides</a:t>
                      </a:r>
                      <a:endParaRPr lang="fr-FR" sz="8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431665396"/>
                  </a:ext>
                </a:extLst>
              </a:tr>
              <a:tr h="190500">
                <a:tc>
                  <a:txBody>
                    <a:bodyPr/>
                    <a:lstStyle/>
                    <a:p>
                      <a:pPr algn="l" fontAlgn="ctr"/>
                      <a:r>
                        <a:rPr lang="fr-FR" sz="800" u="none" strike="noStrike">
                          <a:effectLst/>
                        </a:rPr>
                        <a:t>0.2.</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Tableau de Bord</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Outil de calcul des 3 marges - Avec trésorerie</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G:\Qualité et Développement Durable\S3 Maîtrise des données financières et physiques\1_Ordonnateur (budgets et PFA)\2 - Prévisions à fin d'affaires</a:t>
                      </a:r>
                      <a:endParaRPr lang="fr-FR"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790886542"/>
                  </a:ext>
                </a:extLst>
              </a:tr>
              <a:tr h="190500">
                <a:tc>
                  <a:txBody>
                    <a:bodyPr/>
                    <a:lstStyle/>
                    <a:p>
                      <a:pPr algn="l" fontAlgn="ctr"/>
                      <a:r>
                        <a:rPr lang="fr-FR" sz="800" u="none" strike="noStrike">
                          <a:effectLst/>
                        </a:rPr>
                        <a:t>0.2.</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Tableau de Bord</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PFX 553 - Modèle avril 2022 New</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G:\Qualité et Développement Durable\S3 Maîtrise des données financières et physiques\1_Ordonnateur (budgets et PFA)\2 - Prévisions à fin d'affaires</a:t>
                      </a:r>
                      <a:endParaRPr lang="fr-FR"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866999638"/>
                  </a:ext>
                </a:extLst>
              </a:tr>
              <a:tr h="190500">
                <a:tc>
                  <a:txBody>
                    <a:bodyPr/>
                    <a:lstStyle/>
                    <a:p>
                      <a:pPr algn="l" fontAlgn="ctr"/>
                      <a:r>
                        <a:rPr lang="fr-FR" sz="800" u="none" strike="noStrike" dirty="0">
                          <a:effectLst/>
                        </a:rPr>
                        <a:t>0.2.</a:t>
                      </a:r>
                      <a:endParaRPr lang="fr-FR" sz="800" b="1" i="0" u="none" strike="noStrike" dirty="0">
                        <a:solidFill>
                          <a:srgbClr val="0070C0"/>
                        </a:solidFill>
                        <a:effectLst/>
                        <a:latin typeface="Calibri" panose="020F0502020204030204" pitchFamily="34" charset="0"/>
                      </a:endParaRPr>
                    </a:p>
                  </a:txBody>
                  <a:tcPr marL="0" marR="0" marT="0" marB="0" anchor="ctr"/>
                </a:tc>
                <a:tc>
                  <a:txBody>
                    <a:bodyPr/>
                    <a:lstStyle/>
                    <a:p>
                      <a:pPr algn="l" fontAlgn="ctr"/>
                      <a:r>
                        <a:rPr lang="fr-FR" sz="800" u="none" strike="noStrike" dirty="0">
                          <a:effectLst/>
                        </a:rPr>
                        <a:t>Tableau de Bord</a:t>
                      </a:r>
                      <a:endParaRPr lang="fr-FR" sz="8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dirty="0">
                          <a:effectLst/>
                        </a:rPr>
                        <a:t>Tableau de bord issu de GO7</a:t>
                      </a:r>
                      <a:endParaRPr lang="fr-FR" sz="800" b="1" i="0" u="none" strike="noStrike" dirty="0">
                        <a:solidFill>
                          <a:srgbClr val="0070C0"/>
                        </a:solidFill>
                        <a:effectLst/>
                        <a:latin typeface="Calibri" panose="020F0502020204030204" pitchFamily="34" charset="0"/>
                      </a:endParaRPr>
                    </a:p>
                  </a:txBody>
                  <a:tcPr marL="0" marR="0" marT="0" marB="0" anchor="ctr"/>
                </a:tc>
                <a:tc>
                  <a:txBody>
                    <a:bodyPr/>
                    <a:lstStyle/>
                    <a:p>
                      <a:pPr algn="l" fontAlgn="ctr"/>
                      <a:endParaRPr lang="fr-FR" sz="8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596908779"/>
                  </a:ext>
                </a:extLst>
              </a:tr>
            </a:tbl>
          </a:graphicData>
        </a:graphic>
      </p:graphicFrame>
    </p:spTree>
    <p:extLst>
      <p:ext uri="{BB962C8B-B14F-4D97-AF65-F5344CB8AC3E}">
        <p14:creationId xmlns:p14="http://schemas.microsoft.com/office/powerpoint/2010/main" val="13271934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5FFAF510-51EB-054B-B748-4C4C8088357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10636"/>
            <a:ext cx="12192000" cy="6886919"/>
          </a:xfrm>
          <a:prstGeom prst="rect">
            <a:avLst/>
          </a:prstGeom>
        </p:spPr>
      </p:pic>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2" y="0"/>
            <a:ext cx="12192000" cy="578498"/>
          </a:xfrm>
        </p:spPr>
        <p:txBody>
          <a:bodyPr>
            <a:normAutofit fontScale="90000"/>
          </a:bodyPr>
          <a:lstStyle/>
          <a:p>
            <a:pPr algn="l"/>
            <a:r>
              <a:rPr lang="fr-FR" sz="3200" dirty="0"/>
              <a:t>0.2 Tableau de bord de l’opération </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solidFill>
              </a:rPr>
              <a:pPr/>
              <a:t>29</a:t>
            </a:fld>
            <a:endParaRPr lang="fr-FR">
              <a:solidFill>
                <a:schemeClr val="bg1"/>
              </a:solidFill>
            </a:endParaRPr>
          </a:p>
        </p:txBody>
      </p:sp>
      <p:graphicFrame>
        <p:nvGraphicFramePr>
          <p:cNvPr id="11" name="Diagramme 10">
            <a:extLst>
              <a:ext uri="{FF2B5EF4-FFF2-40B4-BE49-F238E27FC236}">
                <a16:creationId xmlns:a16="http://schemas.microsoft.com/office/drawing/2014/main" id="{0C14EB9C-C3B9-41BB-9207-8AC7E631FB97}"/>
              </a:ext>
            </a:extLst>
          </p:cNvPr>
          <p:cNvGraphicFramePr/>
          <p:nvPr/>
        </p:nvGraphicFramePr>
        <p:xfrm>
          <a:off x="488660" y="755642"/>
          <a:ext cx="5497804" cy="3651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0" name="Ellipse 19">
            <a:extLst>
              <a:ext uri="{FF2B5EF4-FFF2-40B4-BE49-F238E27FC236}">
                <a16:creationId xmlns:a16="http://schemas.microsoft.com/office/drawing/2014/main" id="{9AD8D54F-9660-45D3-BBB7-0F7633E577AB}"/>
              </a:ext>
            </a:extLst>
          </p:cNvPr>
          <p:cNvSpPr/>
          <p:nvPr/>
        </p:nvSpPr>
        <p:spPr>
          <a:xfrm>
            <a:off x="3379957" y="5414359"/>
            <a:ext cx="1030887" cy="100578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a:t> xxx M€</a:t>
            </a:r>
          </a:p>
        </p:txBody>
      </p:sp>
      <p:sp>
        <p:nvSpPr>
          <p:cNvPr id="24" name="Ellipse 23">
            <a:extLst>
              <a:ext uri="{FF2B5EF4-FFF2-40B4-BE49-F238E27FC236}">
                <a16:creationId xmlns:a16="http://schemas.microsoft.com/office/drawing/2014/main" id="{3411F15F-6078-4FA9-853E-326A5497C287}"/>
              </a:ext>
            </a:extLst>
          </p:cNvPr>
          <p:cNvSpPr/>
          <p:nvPr/>
        </p:nvSpPr>
        <p:spPr>
          <a:xfrm>
            <a:off x="1038237" y="5503230"/>
            <a:ext cx="825774" cy="82804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a:latin typeface="Montserrat" panose="00000500000000000000" pitchFamily="2" charset="0"/>
              </a:rPr>
              <a:t>xx</a:t>
            </a:r>
          </a:p>
        </p:txBody>
      </p:sp>
      <p:sp>
        <p:nvSpPr>
          <p:cNvPr id="31" name="Espace réservé du contenu 2">
            <a:extLst>
              <a:ext uri="{FF2B5EF4-FFF2-40B4-BE49-F238E27FC236}">
                <a16:creationId xmlns:a16="http://schemas.microsoft.com/office/drawing/2014/main" id="{D6994A2E-EE03-445E-8A11-04DDE6624404}"/>
              </a:ext>
            </a:extLst>
          </p:cNvPr>
          <p:cNvSpPr txBox="1">
            <a:spLocks/>
          </p:cNvSpPr>
          <p:nvPr/>
        </p:nvSpPr>
        <p:spPr>
          <a:xfrm>
            <a:off x="6994604" y="3809524"/>
            <a:ext cx="4182941" cy="1210883"/>
          </a:xfrm>
          <a:prstGeom prst="rect">
            <a:avLst/>
          </a:prstGeom>
        </p:spPr>
        <p:txBody>
          <a:bodyPr vert="horz" lIns="91440" tIns="45720" rIns="91440" bIns="45720" rtlCol="0" anchor="ctr" anchorCtr="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1200"/>
              </a:spcAft>
            </a:pPr>
            <a:endParaRPr lang="fr-FR" sz="1400">
              <a:solidFill>
                <a:schemeClr val="bg1"/>
              </a:solidFill>
            </a:endParaRPr>
          </a:p>
        </p:txBody>
      </p:sp>
      <p:sp>
        <p:nvSpPr>
          <p:cNvPr id="27" name="Espace réservé du contenu 2">
            <a:extLst>
              <a:ext uri="{FF2B5EF4-FFF2-40B4-BE49-F238E27FC236}">
                <a16:creationId xmlns:a16="http://schemas.microsoft.com/office/drawing/2014/main" id="{82C92EC2-EFC8-4B8B-9D25-5CA1253B4888}"/>
              </a:ext>
            </a:extLst>
          </p:cNvPr>
          <p:cNvSpPr txBox="1">
            <a:spLocks/>
          </p:cNvSpPr>
          <p:nvPr/>
        </p:nvSpPr>
        <p:spPr>
          <a:xfrm>
            <a:off x="3465451" y="4944072"/>
            <a:ext cx="866699" cy="440069"/>
          </a:xfrm>
          <a:prstGeom prst="rect">
            <a:avLst/>
          </a:prstGeom>
        </p:spPr>
        <p:txBody>
          <a:bodyPr vert="horz" lIns="91440" tIns="45720" rIns="91440" bIns="45720" rtlCol="0" anchor="ctr" anchorCtr="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0"/>
              </a:spcBef>
              <a:spcAft>
                <a:spcPts val="1200"/>
              </a:spcAft>
            </a:pPr>
            <a:r>
              <a:rPr lang="fr-FR" sz="1000" dirty="0">
                <a:solidFill>
                  <a:schemeClr val="bg1"/>
                </a:solidFill>
              </a:rPr>
              <a:t>Aléas</a:t>
            </a:r>
          </a:p>
        </p:txBody>
      </p:sp>
      <p:sp>
        <p:nvSpPr>
          <p:cNvPr id="32" name="Espace réservé du contenu 2">
            <a:extLst>
              <a:ext uri="{FF2B5EF4-FFF2-40B4-BE49-F238E27FC236}">
                <a16:creationId xmlns:a16="http://schemas.microsoft.com/office/drawing/2014/main" id="{E79DEF3E-F96F-4563-94C3-73DB6F9B9F1C}"/>
              </a:ext>
            </a:extLst>
          </p:cNvPr>
          <p:cNvSpPr txBox="1">
            <a:spLocks/>
          </p:cNvSpPr>
          <p:nvPr/>
        </p:nvSpPr>
        <p:spPr>
          <a:xfrm>
            <a:off x="4689495" y="4944072"/>
            <a:ext cx="1290654" cy="440069"/>
          </a:xfrm>
          <a:prstGeom prst="rect">
            <a:avLst/>
          </a:prstGeom>
        </p:spPr>
        <p:txBody>
          <a:bodyPr vert="horz" lIns="91440" tIns="45720" rIns="91440" bIns="45720" rtlCol="0" anchor="ctr"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0"/>
              </a:spcBef>
              <a:spcAft>
                <a:spcPts val="1200"/>
              </a:spcAft>
            </a:pPr>
            <a:r>
              <a:rPr lang="fr-FR" sz="1000" dirty="0">
                <a:solidFill>
                  <a:schemeClr val="bg1"/>
                </a:solidFill>
              </a:rPr>
              <a:t>Optimisations potentielles identifiées</a:t>
            </a:r>
          </a:p>
        </p:txBody>
      </p:sp>
      <p:sp>
        <p:nvSpPr>
          <p:cNvPr id="34" name="Espace réservé du contenu 2">
            <a:extLst>
              <a:ext uri="{FF2B5EF4-FFF2-40B4-BE49-F238E27FC236}">
                <a16:creationId xmlns:a16="http://schemas.microsoft.com/office/drawing/2014/main" id="{6CD04739-3C99-4EF9-B040-DB46EA7B326A}"/>
              </a:ext>
            </a:extLst>
          </p:cNvPr>
          <p:cNvSpPr txBox="1">
            <a:spLocks/>
          </p:cNvSpPr>
          <p:nvPr/>
        </p:nvSpPr>
        <p:spPr>
          <a:xfrm>
            <a:off x="675920" y="4944072"/>
            <a:ext cx="1550408" cy="440069"/>
          </a:xfrm>
          <a:prstGeom prst="rect">
            <a:avLst/>
          </a:prstGeom>
        </p:spPr>
        <p:txBody>
          <a:bodyPr vert="horz" lIns="91440" tIns="45720" rIns="91440" bIns="45720" rtlCol="0" anchor="ctr"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0"/>
              </a:spcBef>
              <a:spcAft>
                <a:spcPts val="1200"/>
              </a:spcAft>
            </a:pPr>
            <a:r>
              <a:rPr lang="fr-FR" sz="1000" dirty="0">
                <a:solidFill>
                  <a:schemeClr val="bg1"/>
                </a:solidFill>
              </a:rPr>
              <a:t>Indicateur agrégé de plan de charge</a:t>
            </a:r>
          </a:p>
        </p:txBody>
      </p:sp>
      <p:sp>
        <p:nvSpPr>
          <p:cNvPr id="35" name="Espace réservé du contenu 2">
            <a:extLst>
              <a:ext uri="{FF2B5EF4-FFF2-40B4-BE49-F238E27FC236}">
                <a16:creationId xmlns:a16="http://schemas.microsoft.com/office/drawing/2014/main" id="{0E895519-BCF9-473B-BB29-EBA4782C86D8}"/>
              </a:ext>
            </a:extLst>
          </p:cNvPr>
          <p:cNvSpPr txBox="1">
            <a:spLocks/>
          </p:cNvSpPr>
          <p:nvPr/>
        </p:nvSpPr>
        <p:spPr>
          <a:xfrm>
            <a:off x="1977781" y="4944072"/>
            <a:ext cx="1550408" cy="440069"/>
          </a:xfrm>
          <a:prstGeom prst="rect">
            <a:avLst/>
          </a:prstGeom>
        </p:spPr>
        <p:txBody>
          <a:bodyPr vert="horz" lIns="91440" tIns="45720" rIns="91440" bIns="45720" rtlCol="0" anchor="ctr"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0"/>
              </a:spcBef>
              <a:spcAft>
                <a:spcPts val="1200"/>
              </a:spcAft>
            </a:pPr>
            <a:r>
              <a:rPr lang="fr-FR" sz="1000" dirty="0" err="1">
                <a:solidFill>
                  <a:schemeClr val="bg1"/>
                </a:solidFill>
              </a:rPr>
              <a:t>ETPs</a:t>
            </a:r>
            <a:r>
              <a:rPr lang="fr-FR" sz="1000" dirty="0">
                <a:solidFill>
                  <a:schemeClr val="bg1"/>
                </a:solidFill>
              </a:rPr>
              <a:t> annuels mobilisés</a:t>
            </a:r>
          </a:p>
        </p:txBody>
      </p:sp>
      <p:sp>
        <p:nvSpPr>
          <p:cNvPr id="36" name="Ellipse 35">
            <a:extLst>
              <a:ext uri="{FF2B5EF4-FFF2-40B4-BE49-F238E27FC236}">
                <a16:creationId xmlns:a16="http://schemas.microsoft.com/office/drawing/2014/main" id="{4A6CCB4C-4722-4BF1-9D72-44150874DBF6}"/>
              </a:ext>
            </a:extLst>
          </p:cNvPr>
          <p:cNvSpPr/>
          <p:nvPr/>
        </p:nvSpPr>
        <p:spPr>
          <a:xfrm>
            <a:off x="2350923" y="5483354"/>
            <a:ext cx="863508" cy="86779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50" dirty="0">
                <a:latin typeface="Montserrat" panose="00000500000000000000" pitchFamily="2" charset="0"/>
              </a:rPr>
              <a:t>xx</a:t>
            </a:r>
          </a:p>
        </p:txBody>
      </p:sp>
      <p:cxnSp>
        <p:nvCxnSpPr>
          <p:cNvPr id="10" name="Connecteur droit 9">
            <a:extLst>
              <a:ext uri="{FF2B5EF4-FFF2-40B4-BE49-F238E27FC236}">
                <a16:creationId xmlns:a16="http://schemas.microsoft.com/office/drawing/2014/main" id="{1E3DDE2B-5CA6-3472-2256-A4E5D57A7ABD}"/>
              </a:ext>
            </a:extLst>
          </p:cNvPr>
          <p:cNvCxnSpPr>
            <a:cxnSpLocks/>
          </p:cNvCxnSpPr>
          <p:nvPr/>
        </p:nvCxnSpPr>
        <p:spPr>
          <a:xfrm>
            <a:off x="841446" y="5140865"/>
            <a:ext cx="1236650" cy="1137259"/>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Connecteur droit 11">
            <a:extLst>
              <a:ext uri="{FF2B5EF4-FFF2-40B4-BE49-F238E27FC236}">
                <a16:creationId xmlns:a16="http://schemas.microsoft.com/office/drawing/2014/main" id="{A2ED4CD1-3ABB-E1BC-8174-7CD76786EC65}"/>
              </a:ext>
            </a:extLst>
          </p:cNvPr>
          <p:cNvCxnSpPr>
            <a:cxnSpLocks/>
          </p:cNvCxnSpPr>
          <p:nvPr/>
        </p:nvCxnSpPr>
        <p:spPr>
          <a:xfrm flipV="1">
            <a:off x="913642" y="5140865"/>
            <a:ext cx="1064139" cy="1125083"/>
          </a:xfrm>
          <a:prstGeom prst="line">
            <a:avLst/>
          </a:prstGeom>
        </p:spPr>
        <p:style>
          <a:lnRef idx="2">
            <a:schemeClr val="accent1"/>
          </a:lnRef>
          <a:fillRef idx="0">
            <a:schemeClr val="accent1"/>
          </a:fillRef>
          <a:effectRef idx="1">
            <a:schemeClr val="accent1"/>
          </a:effectRef>
          <a:fontRef idx="minor">
            <a:schemeClr val="tx1"/>
          </a:fontRef>
        </p:style>
      </p:cxnSp>
      <p:sp>
        <p:nvSpPr>
          <p:cNvPr id="25" name="Ellipse 24">
            <a:extLst>
              <a:ext uri="{FF2B5EF4-FFF2-40B4-BE49-F238E27FC236}">
                <a16:creationId xmlns:a16="http://schemas.microsoft.com/office/drawing/2014/main" id="{6B09112B-210A-FCC4-BB4F-2DE5521C77A3}"/>
              </a:ext>
            </a:extLst>
          </p:cNvPr>
          <p:cNvSpPr/>
          <p:nvPr/>
        </p:nvSpPr>
        <p:spPr>
          <a:xfrm>
            <a:off x="4819379" y="5414359"/>
            <a:ext cx="1030887" cy="100578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200" dirty="0"/>
              <a:t> xxx M€</a:t>
            </a:r>
          </a:p>
        </p:txBody>
      </p:sp>
      <p:sp>
        <p:nvSpPr>
          <p:cNvPr id="19" name="Titre 1">
            <a:extLst>
              <a:ext uri="{FF2B5EF4-FFF2-40B4-BE49-F238E27FC236}">
                <a16:creationId xmlns:a16="http://schemas.microsoft.com/office/drawing/2014/main" id="{8F82E16B-01F8-CDAD-A1B8-7E6CFE66E646}"/>
              </a:ext>
            </a:extLst>
          </p:cNvPr>
          <p:cNvSpPr txBox="1">
            <a:spLocks/>
          </p:cNvSpPr>
          <p:nvPr/>
        </p:nvSpPr>
        <p:spPr>
          <a:xfrm>
            <a:off x="7672767" y="106657"/>
            <a:ext cx="4412586" cy="578498"/>
          </a:xfrm>
          <a:prstGeom prst="rect">
            <a:avLst/>
          </a:prstGeom>
        </p:spPr>
        <p:txBody>
          <a:bodyPr vert="horz" lIns="91440" tIns="45720" rIns="91440" bIns="45720" rtlCol="0" anchor="ctr">
            <a:normAutofit fontScale="675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2800" dirty="0"/>
              <a:t>Nom opération – Commune – Code opérationnel</a:t>
            </a:r>
            <a:endParaRPr lang="fr-FR" sz="1600" dirty="0"/>
          </a:p>
        </p:txBody>
      </p:sp>
      <p:sp>
        <p:nvSpPr>
          <p:cNvPr id="3" name="Rectangle 7">
            <a:extLst>
              <a:ext uri="{FF2B5EF4-FFF2-40B4-BE49-F238E27FC236}">
                <a16:creationId xmlns:a16="http://schemas.microsoft.com/office/drawing/2014/main" id="{5ED20461-BB25-AF81-59CF-D414849100C4}"/>
              </a:ext>
            </a:extLst>
          </p:cNvPr>
          <p:cNvSpPr txBox="1"/>
          <p:nvPr/>
        </p:nvSpPr>
        <p:spPr>
          <a:xfrm>
            <a:off x="7342500" y="1100305"/>
            <a:ext cx="3730567" cy="22313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89" tIns="34289" rIns="34289" bIns="34289">
            <a:spAutoFit/>
          </a:bodyPr>
          <a:lstStyle/>
          <a:p>
            <a:pPr marL="0" lvl="1" indent="1587" algn="ctr" defTabSz="837009">
              <a:spcBef>
                <a:spcPts val="200"/>
              </a:spcBef>
              <a:defRPr sz="600">
                <a:solidFill>
                  <a:srgbClr val="4D4D4D"/>
                </a:solidFill>
                <a:latin typeface="Georgia"/>
                <a:ea typeface="Georgia"/>
                <a:cs typeface="Georgia"/>
                <a:sym typeface="Georgia"/>
              </a:defRPr>
            </a:pPr>
            <a:r>
              <a:rPr sz="1000" b="1" dirty="0">
                <a:solidFill>
                  <a:schemeClr val="tx2"/>
                </a:solidFill>
                <a:latin typeface="Montserrat" panose="00000500000000000000" pitchFamily="2" charset="0"/>
              </a:rPr>
              <a:t>P</a:t>
            </a:r>
            <a:r>
              <a:rPr lang="fr-FR" sz="1000" b="1" dirty="0">
                <a:solidFill>
                  <a:schemeClr val="tx2"/>
                </a:solidFill>
                <a:latin typeface="Montserrat" panose="00000500000000000000" pitchFamily="2" charset="0"/>
              </a:rPr>
              <a:t>é</a:t>
            </a:r>
            <a:r>
              <a:rPr sz="1000" b="1" dirty="0">
                <a:solidFill>
                  <a:schemeClr val="tx2"/>
                </a:solidFill>
                <a:latin typeface="Montserrat" panose="00000500000000000000" pitchFamily="2" charset="0"/>
              </a:rPr>
              <a:t>rim</a:t>
            </a:r>
            <a:r>
              <a:rPr lang="fr-FR" sz="1000" b="1" dirty="0">
                <a:solidFill>
                  <a:schemeClr val="tx2"/>
                </a:solidFill>
                <a:latin typeface="Montserrat" panose="00000500000000000000" pitchFamily="2" charset="0"/>
              </a:rPr>
              <a:t>è</a:t>
            </a:r>
            <a:r>
              <a:rPr sz="1000" b="1" dirty="0">
                <a:solidFill>
                  <a:schemeClr val="tx2"/>
                </a:solidFill>
                <a:latin typeface="Montserrat" panose="00000500000000000000" pitchFamily="2" charset="0"/>
              </a:rPr>
              <a:t>tr</a:t>
            </a:r>
            <a:r>
              <a:rPr lang="fr-FR" sz="1000" b="1" dirty="0">
                <a:solidFill>
                  <a:schemeClr val="tx2"/>
                </a:solidFill>
                <a:latin typeface="Montserrat" panose="00000500000000000000" pitchFamily="2" charset="0"/>
              </a:rPr>
              <a:t>e</a:t>
            </a:r>
            <a:r>
              <a:rPr sz="1000" b="1" dirty="0">
                <a:solidFill>
                  <a:schemeClr val="tx2"/>
                </a:solidFill>
                <a:latin typeface="Montserrat" panose="00000500000000000000" pitchFamily="2" charset="0"/>
              </a:rPr>
              <a:t> </a:t>
            </a:r>
            <a:r>
              <a:rPr lang="fr-FR" sz="1000" b="1" dirty="0">
                <a:solidFill>
                  <a:schemeClr val="tx2"/>
                </a:solidFill>
                <a:latin typeface="Montserrat" panose="00000500000000000000" pitchFamily="2" charset="0"/>
              </a:rPr>
              <a:t>du projet</a:t>
            </a:r>
            <a:endParaRPr sz="1000" b="1" dirty="0">
              <a:solidFill>
                <a:schemeClr val="tx2"/>
              </a:solidFill>
              <a:latin typeface="Montserrat" panose="00000500000000000000" pitchFamily="2" charset="0"/>
            </a:endParaRPr>
          </a:p>
        </p:txBody>
      </p:sp>
      <p:sp>
        <p:nvSpPr>
          <p:cNvPr id="7" name="Espace réservé du contenu 2">
            <a:extLst>
              <a:ext uri="{FF2B5EF4-FFF2-40B4-BE49-F238E27FC236}">
                <a16:creationId xmlns:a16="http://schemas.microsoft.com/office/drawing/2014/main" id="{BF81EDC7-35CD-557F-8565-5926F1469BB1}"/>
              </a:ext>
            </a:extLst>
          </p:cNvPr>
          <p:cNvSpPr txBox="1">
            <a:spLocks/>
          </p:cNvSpPr>
          <p:nvPr/>
        </p:nvSpPr>
        <p:spPr>
          <a:xfrm>
            <a:off x="7017654" y="4944072"/>
            <a:ext cx="4906437" cy="1282449"/>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1200"/>
              </a:spcAft>
            </a:pPr>
            <a:r>
              <a:rPr lang="fr-FR" sz="1400" dirty="0">
                <a:solidFill>
                  <a:schemeClr val="bg1"/>
                </a:solidFill>
              </a:rPr>
              <a:t>Principaux marqueurs de l’opération</a:t>
            </a:r>
          </a:p>
          <a:p>
            <a:pPr marL="285750" indent="-285750" algn="just">
              <a:spcBef>
                <a:spcPts val="0"/>
              </a:spcBef>
              <a:buFont typeface="Arial" panose="020B0604020202020204" pitchFamily="34" charset="0"/>
              <a:buChar char="•"/>
            </a:pPr>
            <a:r>
              <a:rPr lang="fr-FR" sz="1000" dirty="0">
                <a:solidFill>
                  <a:schemeClr val="bg1"/>
                </a:solidFill>
              </a:rPr>
              <a:t>Exemple 1 : </a:t>
            </a:r>
            <a:r>
              <a:rPr lang="fr-FR" sz="1000" b="0" dirty="0">
                <a:solidFill>
                  <a:schemeClr val="bg1"/>
                </a:solidFill>
              </a:rPr>
              <a:t>Renouvellement d’un quartier de copropriétés dégradées </a:t>
            </a:r>
          </a:p>
          <a:p>
            <a:pPr marL="285750" indent="-285750" algn="just">
              <a:spcBef>
                <a:spcPts val="0"/>
              </a:spcBef>
              <a:buFont typeface="Arial" panose="020B0604020202020204" pitchFamily="34" charset="0"/>
              <a:buChar char="•"/>
            </a:pPr>
            <a:r>
              <a:rPr lang="fr-FR" sz="1000" dirty="0">
                <a:solidFill>
                  <a:schemeClr val="bg1"/>
                </a:solidFill>
              </a:rPr>
              <a:t>Exemple 2 : </a:t>
            </a:r>
            <a:r>
              <a:rPr lang="fr-FR" sz="1000" b="0" dirty="0">
                <a:solidFill>
                  <a:schemeClr val="bg1"/>
                </a:solidFill>
              </a:rPr>
              <a:t>Enjeu biodiversité: Zones humides + corridor écologique</a:t>
            </a:r>
          </a:p>
          <a:p>
            <a:pPr marL="285750" indent="-285750" algn="just">
              <a:spcBef>
                <a:spcPts val="0"/>
              </a:spcBef>
              <a:buFont typeface="Arial" panose="020B0604020202020204" pitchFamily="34" charset="0"/>
              <a:buChar char="•"/>
            </a:pPr>
            <a:r>
              <a:rPr lang="fr-FR" sz="1000" dirty="0">
                <a:solidFill>
                  <a:schemeClr val="bg1"/>
                </a:solidFill>
              </a:rPr>
              <a:t>Exemple 3 : </a:t>
            </a:r>
            <a:r>
              <a:rPr lang="fr-FR" sz="1000" b="0" dirty="0">
                <a:solidFill>
                  <a:schemeClr val="bg1"/>
                </a:solidFill>
              </a:rPr>
              <a:t>Enjeu recyclage réemploi: très importantes déconstructions de logements</a:t>
            </a:r>
          </a:p>
        </p:txBody>
      </p:sp>
      <p:graphicFrame>
        <p:nvGraphicFramePr>
          <p:cNvPr id="13" name="Tableau 9">
            <a:extLst>
              <a:ext uri="{FF2B5EF4-FFF2-40B4-BE49-F238E27FC236}">
                <a16:creationId xmlns:a16="http://schemas.microsoft.com/office/drawing/2014/main" id="{09CFAC7B-94F9-C051-FB99-090BBF5EF667}"/>
              </a:ext>
            </a:extLst>
          </p:cNvPr>
          <p:cNvGraphicFramePr>
            <a:graphicFrameLocks noGrp="1"/>
          </p:cNvGraphicFramePr>
          <p:nvPr/>
        </p:nvGraphicFramePr>
        <p:xfrm>
          <a:off x="332074" y="1400683"/>
          <a:ext cx="5915984" cy="3269343"/>
        </p:xfrm>
        <a:graphic>
          <a:graphicData uri="http://schemas.openxmlformats.org/drawingml/2006/table">
            <a:tbl>
              <a:tblPr firstRow="1" bandRow="1">
                <a:tableStyleId>{5C22544A-7EE6-4342-B048-85BDC9FD1C3A}</a:tableStyleId>
              </a:tblPr>
              <a:tblGrid>
                <a:gridCol w="1365281">
                  <a:extLst>
                    <a:ext uri="{9D8B030D-6E8A-4147-A177-3AD203B41FA5}">
                      <a16:colId xmlns:a16="http://schemas.microsoft.com/office/drawing/2014/main" val="3272796379"/>
                    </a:ext>
                  </a:extLst>
                </a:gridCol>
                <a:gridCol w="1092200">
                  <a:extLst>
                    <a:ext uri="{9D8B030D-6E8A-4147-A177-3AD203B41FA5}">
                      <a16:colId xmlns:a16="http://schemas.microsoft.com/office/drawing/2014/main" val="3764332259"/>
                    </a:ext>
                  </a:extLst>
                </a:gridCol>
                <a:gridCol w="1143000">
                  <a:extLst>
                    <a:ext uri="{9D8B030D-6E8A-4147-A177-3AD203B41FA5}">
                      <a16:colId xmlns:a16="http://schemas.microsoft.com/office/drawing/2014/main" val="1166854205"/>
                    </a:ext>
                  </a:extLst>
                </a:gridCol>
                <a:gridCol w="1161247">
                  <a:extLst>
                    <a:ext uri="{9D8B030D-6E8A-4147-A177-3AD203B41FA5}">
                      <a16:colId xmlns:a16="http://schemas.microsoft.com/office/drawing/2014/main" val="1340047131"/>
                    </a:ext>
                  </a:extLst>
                </a:gridCol>
                <a:gridCol w="1154256">
                  <a:extLst>
                    <a:ext uri="{9D8B030D-6E8A-4147-A177-3AD203B41FA5}">
                      <a16:colId xmlns:a16="http://schemas.microsoft.com/office/drawing/2014/main" val="564508563"/>
                    </a:ext>
                  </a:extLst>
                </a:gridCol>
              </a:tblGrid>
              <a:tr h="74294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700" dirty="0">
                          <a:latin typeface="Montserrat" panose="00000500000000000000" pitchFamily="2" charset="0"/>
                        </a:rPr>
                        <a:t>(colorer la cellule </a:t>
                      </a:r>
                      <a:r>
                        <a:rPr lang="fr-FR" sz="700" dirty="0">
                          <a:solidFill>
                            <a:schemeClr val="accent6">
                              <a:lumMod val="60000"/>
                              <a:lumOff val="40000"/>
                            </a:schemeClr>
                          </a:solidFill>
                          <a:latin typeface="Montserrat" panose="00000500000000000000" pitchFamily="2" charset="0"/>
                        </a:rPr>
                        <a:t>en rose </a:t>
                      </a:r>
                      <a:r>
                        <a:rPr lang="fr-FR" sz="700" dirty="0">
                          <a:latin typeface="Montserrat" panose="00000500000000000000" pitchFamily="2" charset="0"/>
                        </a:rPr>
                        <a:t>ou en vert si, respectivement, valeur en décroissance ou croissance par rapport année N-1)</a:t>
                      </a:r>
                      <a:endParaRPr lang="fr-FR" sz="1100" dirty="0">
                        <a:latin typeface="Montserrat" panose="00000500000000000000" pitchFamily="2" charset="0"/>
                      </a:endParaRPr>
                    </a:p>
                  </a:txBody>
                  <a:tcPr/>
                </a:tc>
                <a:tc>
                  <a:txBody>
                    <a:bodyPr/>
                    <a:lstStyle/>
                    <a:p>
                      <a:pPr algn="ctr"/>
                      <a:r>
                        <a:rPr lang="fr-FR" sz="1100" dirty="0">
                          <a:latin typeface="Montserrat" panose="00000500000000000000" pitchFamily="2" charset="0"/>
                        </a:rPr>
                        <a:t>A terminaison</a:t>
                      </a:r>
                    </a:p>
                    <a:p>
                      <a:pPr algn="ctr"/>
                      <a:r>
                        <a:rPr lang="fr-FR" sz="1100" dirty="0">
                          <a:latin typeface="Montserrat" panose="00000500000000000000" pitchFamily="2" charset="0"/>
                        </a:rPr>
                        <a:t>(N-1)</a:t>
                      </a:r>
                    </a:p>
                  </a:txBody>
                  <a:tcPr/>
                </a:tc>
                <a:tc>
                  <a:txBody>
                    <a:bodyPr/>
                    <a:lstStyle/>
                    <a:p>
                      <a:pPr algn="ctr"/>
                      <a:r>
                        <a:rPr lang="fr-FR" sz="1100" dirty="0">
                          <a:latin typeface="Montserrat" panose="00000500000000000000" pitchFamily="2" charset="0"/>
                        </a:rPr>
                        <a:t>A terminaison (N)</a:t>
                      </a:r>
                    </a:p>
                  </a:txBody>
                  <a:tcPr/>
                </a:tc>
                <a:tc>
                  <a:txBody>
                    <a:bodyPr/>
                    <a:lstStyle/>
                    <a:p>
                      <a:pPr algn="ctr"/>
                      <a:r>
                        <a:rPr lang="fr-FR" sz="1100" dirty="0">
                          <a:latin typeface="Montserrat" panose="00000500000000000000" pitchFamily="2" charset="0"/>
                        </a:rPr>
                        <a:t>Restant à réaliser</a:t>
                      </a:r>
                    </a:p>
                    <a:p>
                      <a:pPr algn="ctr"/>
                      <a:r>
                        <a:rPr lang="fr-FR" sz="1100" dirty="0">
                          <a:latin typeface="Montserrat" panose="00000500000000000000" pitchFamily="2" charset="0"/>
                        </a:rPr>
                        <a:t>(N-1)</a:t>
                      </a:r>
                    </a:p>
                  </a:txBody>
                  <a:tcPr/>
                </a:tc>
                <a:tc>
                  <a:txBody>
                    <a:bodyPr/>
                    <a:lstStyle/>
                    <a:p>
                      <a:pPr algn="ctr"/>
                      <a:r>
                        <a:rPr lang="fr-FR" sz="1100" dirty="0">
                          <a:latin typeface="Montserrat" panose="00000500000000000000" pitchFamily="2" charset="0"/>
                        </a:rPr>
                        <a:t>Restant à réaliser</a:t>
                      </a:r>
                    </a:p>
                    <a:p>
                      <a:pPr algn="ctr"/>
                      <a:r>
                        <a:rPr lang="fr-FR" sz="1100" dirty="0">
                          <a:latin typeface="Montserrat" panose="00000500000000000000" pitchFamily="2" charset="0"/>
                        </a:rPr>
                        <a:t>(N)</a:t>
                      </a:r>
                    </a:p>
                  </a:txBody>
                  <a:tcPr/>
                </a:tc>
                <a:extLst>
                  <a:ext uri="{0D108BD9-81ED-4DB2-BD59-A6C34878D82A}">
                    <a16:rowId xmlns:a16="http://schemas.microsoft.com/office/drawing/2014/main" val="1933402901"/>
                  </a:ext>
                </a:extLst>
              </a:tr>
              <a:tr h="330077">
                <a:tc>
                  <a:txBody>
                    <a:bodyPr/>
                    <a:lstStyle/>
                    <a:p>
                      <a:pPr algn="l"/>
                      <a:r>
                        <a:rPr lang="fr-FR" sz="1000" b="1" dirty="0">
                          <a:latin typeface="Montserrat" panose="00000500000000000000" pitchFamily="2" charset="0"/>
                        </a:rPr>
                        <a:t>Recettes</a:t>
                      </a:r>
                    </a:p>
                  </a:txBody>
                  <a:tcPr/>
                </a:tc>
                <a:tc>
                  <a:txBody>
                    <a:bodyPr/>
                    <a:lstStyle/>
                    <a:p>
                      <a:pPr algn="ctr"/>
                      <a:r>
                        <a:rPr lang="fr-FR" sz="1000" b="1" dirty="0">
                          <a:latin typeface="Montserrat" panose="00000500000000000000" pitchFamily="2" charset="0"/>
                        </a:rPr>
                        <a:t>. k€</a:t>
                      </a:r>
                    </a:p>
                  </a:txBody>
                  <a:tcPr/>
                </a:tc>
                <a:tc>
                  <a:txBody>
                    <a:bodyPr/>
                    <a:lstStyle/>
                    <a:p>
                      <a:pPr algn="ctr"/>
                      <a:r>
                        <a:rPr lang="fr-FR" sz="1000" b="1" dirty="0">
                          <a:latin typeface="Montserrat" panose="00000500000000000000" pitchFamily="2" charset="0"/>
                        </a:rPr>
                        <a:t>. k€</a:t>
                      </a:r>
                    </a:p>
                  </a:txBody>
                  <a:tcPr/>
                </a:tc>
                <a:tc>
                  <a:txBody>
                    <a:bodyPr/>
                    <a:lstStyle/>
                    <a:p>
                      <a:pPr algn="ctr"/>
                      <a:r>
                        <a:rPr lang="fr-FR" sz="1000" b="1" dirty="0">
                          <a:latin typeface="Montserrat" panose="00000500000000000000" pitchFamily="2" charset="0"/>
                        </a:rPr>
                        <a:t>. k€</a:t>
                      </a:r>
                    </a:p>
                  </a:txBody>
                  <a:tcPr/>
                </a:tc>
                <a:tc>
                  <a:txBody>
                    <a:bodyPr/>
                    <a:lstStyle/>
                    <a:p>
                      <a:pPr algn="ctr"/>
                      <a:r>
                        <a:rPr lang="fr-FR" sz="1000" b="1" dirty="0">
                          <a:latin typeface="Montserrat" panose="00000500000000000000" pitchFamily="2" charset="0"/>
                        </a:rPr>
                        <a:t>. k€</a:t>
                      </a:r>
                    </a:p>
                  </a:txBody>
                  <a:tcPr/>
                </a:tc>
                <a:extLst>
                  <a:ext uri="{0D108BD9-81ED-4DB2-BD59-A6C34878D82A}">
                    <a16:rowId xmlns:a16="http://schemas.microsoft.com/office/drawing/2014/main" val="3950693981"/>
                  </a:ext>
                </a:extLst>
              </a:tr>
              <a:tr h="330077">
                <a:tc>
                  <a:txBody>
                    <a:bodyPr/>
                    <a:lstStyle/>
                    <a:p>
                      <a:pPr algn="l"/>
                      <a:r>
                        <a:rPr lang="fr-FR" sz="1000" b="1">
                          <a:latin typeface="Montserrat" panose="00000500000000000000" pitchFamily="2" charset="0"/>
                        </a:rPr>
                        <a:t>Dépenses</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k€</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k€</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k€</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k€</a:t>
                      </a:r>
                    </a:p>
                  </a:txBody>
                  <a:tcPr/>
                </a:tc>
                <a:extLst>
                  <a:ext uri="{0D108BD9-81ED-4DB2-BD59-A6C34878D82A}">
                    <a16:rowId xmlns:a16="http://schemas.microsoft.com/office/drawing/2014/main" val="3306979463"/>
                  </a:ext>
                </a:extLst>
              </a:tr>
              <a:tr h="453681">
                <a:tc>
                  <a:txBody>
                    <a:bodyPr/>
                    <a:lstStyle/>
                    <a:p>
                      <a:pPr algn="l"/>
                      <a:r>
                        <a:rPr lang="fr-FR" sz="1000" b="1" dirty="0">
                          <a:latin typeface="Montserrat" panose="00000500000000000000" pitchFamily="2" charset="0"/>
                        </a:rPr>
                        <a:t>Marge nette à terminaison</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M€</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M€</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M€</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M€</a:t>
                      </a:r>
                    </a:p>
                  </a:txBody>
                  <a:tcPr/>
                </a:tc>
                <a:extLst>
                  <a:ext uri="{0D108BD9-81ED-4DB2-BD59-A6C34878D82A}">
                    <a16:rowId xmlns:a16="http://schemas.microsoft.com/office/drawing/2014/main" val="562892752"/>
                  </a:ext>
                </a:extLst>
              </a:tr>
              <a:tr h="453681">
                <a:tc>
                  <a:txBody>
                    <a:bodyPr/>
                    <a:lstStyle/>
                    <a:p>
                      <a:pPr algn="l"/>
                      <a:r>
                        <a:rPr lang="fr-FR" sz="1000" b="1" dirty="0">
                          <a:latin typeface="Montserrat" panose="00000500000000000000" pitchFamily="2" charset="0"/>
                        </a:rPr>
                        <a:t>Durée de l’opération</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 années </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 années </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 années </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 années </a:t>
                      </a:r>
                    </a:p>
                  </a:txBody>
                  <a:tcPr/>
                </a:tc>
                <a:extLst>
                  <a:ext uri="{0D108BD9-81ED-4DB2-BD59-A6C34878D82A}">
                    <a16:rowId xmlns:a16="http://schemas.microsoft.com/office/drawing/2014/main" val="2035813526"/>
                  </a:ext>
                </a:extLst>
              </a:tr>
              <a:tr h="505205">
                <a:tc>
                  <a:txBody>
                    <a:bodyPr/>
                    <a:lstStyle/>
                    <a:p>
                      <a:pPr algn="l"/>
                      <a:r>
                        <a:rPr lang="fr-FR" sz="1000" b="1">
                          <a:latin typeface="Montserrat" panose="00000500000000000000" pitchFamily="2" charset="0"/>
                        </a:rPr>
                        <a:t>SDP programmée</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m²SDP</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m²SDP</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m²SDP</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m²SDP</a:t>
                      </a:r>
                    </a:p>
                  </a:txBody>
                  <a:tcPr/>
                </a:tc>
                <a:extLst>
                  <a:ext uri="{0D108BD9-81ED-4DB2-BD59-A6C34878D82A}">
                    <a16:rowId xmlns:a16="http://schemas.microsoft.com/office/drawing/2014/main" val="3737716569"/>
                  </a:ext>
                </a:extLst>
              </a:tr>
              <a:tr h="453681">
                <a:tc>
                  <a:txBody>
                    <a:bodyPr/>
                    <a:lstStyle/>
                    <a:p>
                      <a:pPr algn="l"/>
                      <a:r>
                        <a:rPr lang="fr-FR" sz="1000" b="1" dirty="0">
                          <a:latin typeface="Montserrat" panose="00000500000000000000" pitchFamily="2" charset="0"/>
                        </a:rPr>
                        <a:t>Nb de logements programmés</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lgts </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lgts </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lgts </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1000" b="1" dirty="0">
                          <a:latin typeface="Montserrat" panose="00000500000000000000" pitchFamily="2" charset="0"/>
                        </a:rPr>
                        <a:t>. lgts </a:t>
                      </a:r>
                    </a:p>
                  </a:txBody>
                  <a:tcPr/>
                </a:tc>
                <a:extLst>
                  <a:ext uri="{0D108BD9-81ED-4DB2-BD59-A6C34878D82A}">
                    <a16:rowId xmlns:a16="http://schemas.microsoft.com/office/drawing/2014/main" val="2779404217"/>
                  </a:ext>
                </a:extLst>
              </a:tr>
            </a:tbl>
          </a:graphicData>
        </a:graphic>
      </p:graphicFrame>
      <p:grpSp>
        <p:nvGrpSpPr>
          <p:cNvPr id="14" name="Groupe 1">
            <a:extLst>
              <a:ext uri="{FF2B5EF4-FFF2-40B4-BE49-F238E27FC236}">
                <a16:creationId xmlns:a16="http://schemas.microsoft.com/office/drawing/2014/main" id="{1E6BA91C-97C6-473F-4039-6865ADED4AE1}"/>
              </a:ext>
            </a:extLst>
          </p:cNvPr>
          <p:cNvGrpSpPr/>
          <p:nvPr/>
        </p:nvGrpSpPr>
        <p:grpSpPr>
          <a:xfrm>
            <a:off x="7563399" y="1501070"/>
            <a:ext cx="3288770" cy="2875728"/>
            <a:chOff x="-2" y="0"/>
            <a:chExt cx="2311063" cy="1446260"/>
          </a:xfrm>
        </p:grpSpPr>
        <p:grpSp>
          <p:nvGrpSpPr>
            <p:cNvPr id="15" name="Groupe 14">
              <a:extLst>
                <a:ext uri="{FF2B5EF4-FFF2-40B4-BE49-F238E27FC236}">
                  <a16:creationId xmlns:a16="http://schemas.microsoft.com/office/drawing/2014/main" id="{C2EF5AA4-3111-C2A3-80A6-DB859F62EA75}"/>
                </a:ext>
              </a:extLst>
            </p:cNvPr>
            <p:cNvGrpSpPr/>
            <p:nvPr/>
          </p:nvGrpSpPr>
          <p:grpSpPr>
            <a:xfrm>
              <a:off x="-2" y="0"/>
              <a:ext cx="2311063" cy="1446260"/>
              <a:chOff x="-1" y="0"/>
              <a:chExt cx="2311061" cy="1446259"/>
            </a:xfrm>
          </p:grpSpPr>
          <p:pic>
            <p:nvPicPr>
              <p:cNvPr id="17" name="Image 16" descr="Image 15">
                <a:extLst>
                  <a:ext uri="{FF2B5EF4-FFF2-40B4-BE49-F238E27FC236}">
                    <a16:creationId xmlns:a16="http://schemas.microsoft.com/office/drawing/2014/main" id="{86093FEC-994C-2C90-AA8C-C2846694D58E}"/>
                  </a:ext>
                </a:extLst>
              </p:cNvPr>
              <p:cNvPicPr>
                <a:picLocks noChangeAspect="1"/>
              </p:cNvPicPr>
              <p:nvPr/>
            </p:nvPicPr>
            <p:blipFill>
              <a:blip r:embed="rId9"/>
              <a:stretch>
                <a:fillRect/>
              </a:stretch>
            </p:blipFill>
            <p:spPr>
              <a:xfrm>
                <a:off x="-1" y="0"/>
                <a:ext cx="2311061" cy="1446259"/>
              </a:xfrm>
              <a:prstGeom prst="rect">
                <a:avLst/>
              </a:prstGeom>
              <a:ln w="12700" cap="flat">
                <a:noFill/>
                <a:miter lim="400000"/>
              </a:ln>
              <a:effectLst/>
            </p:spPr>
          </p:pic>
          <p:sp>
            <p:nvSpPr>
              <p:cNvPr id="21" name="Forme libre : forme 17">
                <a:extLst>
                  <a:ext uri="{FF2B5EF4-FFF2-40B4-BE49-F238E27FC236}">
                    <a16:creationId xmlns:a16="http://schemas.microsoft.com/office/drawing/2014/main" id="{E50774F7-F09F-C2C1-0F28-D3EA560139AB}"/>
                  </a:ext>
                </a:extLst>
              </p:cNvPr>
              <p:cNvSpPr/>
              <p:nvPr/>
            </p:nvSpPr>
            <p:spPr>
              <a:xfrm>
                <a:off x="327998" y="575915"/>
                <a:ext cx="525134" cy="31723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346" y="6750"/>
                    </a:lnTo>
                    <a:lnTo>
                      <a:pt x="19486" y="5468"/>
                    </a:lnTo>
                    <a:lnTo>
                      <a:pt x="6848" y="0"/>
                    </a:lnTo>
                    <a:lnTo>
                      <a:pt x="0" y="9787"/>
                    </a:lnTo>
                    <a:lnTo>
                      <a:pt x="3593" y="13905"/>
                    </a:lnTo>
                    <a:lnTo>
                      <a:pt x="7778" y="16132"/>
                    </a:lnTo>
                    <a:lnTo>
                      <a:pt x="21600" y="21600"/>
                    </a:lnTo>
                    <a:close/>
                  </a:path>
                </a:pathLst>
              </a:custGeom>
              <a:noFill/>
              <a:ln w="3175" cap="flat">
                <a:solidFill>
                  <a:srgbClr val="FFFFFF"/>
                </a:solidFill>
                <a:prstDash val="sysDash"/>
                <a:round/>
              </a:ln>
              <a:effectLst/>
            </p:spPr>
            <p:txBody>
              <a:bodyPr wrap="square" lIns="34289" tIns="34289" rIns="34289" bIns="34289" numCol="1" anchor="ctr">
                <a:noAutofit/>
              </a:bodyPr>
              <a:lstStyle/>
              <a:p>
                <a:pPr defTabSz="685800">
                  <a:defRPr sz="1100">
                    <a:solidFill>
                      <a:srgbClr val="FFFFFF"/>
                    </a:solidFill>
                    <a:latin typeface="Franklin Gothic Medium"/>
                    <a:ea typeface="Franklin Gothic Medium"/>
                    <a:cs typeface="Franklin Gothic Medium"/>
                    <a:sym typeface="Franklin Gothic Medium"/>
                  </a:defRPr>
                </a:pPr>
                <a:endParaRPr/>
              </a:p>
            </p:txBody>
          </p:sp>
        </p:grpSp>
        <p:sp>
          <p:nvSpPr>
            <p:cNvPr id="16" name="Zone de texte 2">
              <a:extLst>
                <a:ext uri="{FF2B5EF4-FFF2-40B4-BE49-F238E27FC236}">
                  <a16:creationId xmlns:a16="http://schemas.microsoft.com/office/drawing/2014/main" id="{A83CC5D6-829D-CB23-C8B7-5D146C0FDE4B}"/>
                </a:ext>
              </a:extLst>
            </p:cNvPr>
            <p:cNvSpPr txBox="1"/>
            <p:nvPr/>
          </p:nvSpPr>
          <p:spPr>
            <a:xfrm>
              <a:off x="156463" y="624548"/>
              <a:ext cx="896780" cy="16177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4289" tIns="34289" rIns="34289" bIns="34289" numCol="1" anchor="t">
              <a:spAutoFit/>
            </a:bodyPr>
            <a:lstStyle/>
            <a:p>
              <a:pPr algn="ctr" defTabSz="685800">
                <a:defRPr sz="300">
                  <a:solidFill>
                    <a:srgbClr val="FFFFFF"/>
                  </a:solidFill>
                  <a:latin typeface="Calibri Light"/>
                  <a:ea typeface="Calibri Light"/>
                  <a:cs typeface="Calibri Light"/>
                  <a:sym typeface="Calibri Light"/>
                </a:defRPr>
              </a:pPr>
              <a:r>
                <a:t>ZAC des Portes </a:t>
              </a:r>
              <a:endParaRPr sz="700">
                <a:solidFill>
                  <a:srgbClr val="4D4D4D"/>
                </a:solidFill>
                <a:latin typeface="Times New Roman"/>
                <a:ea typeface="Times New Roman"/>
                <a:cs typeface="Times New Roman"/>
                <a:sym typeface="Times New Roman"/>
              </a:endParaRPr>
            </a:p>
            <a:p>
              <a:pPr algn="ctr" defTabSz="685800">
                <a:defRPr sz="300">
                  <a:solidFill>
                    <a:srgbClr val="FFFFFF"/>
                  </a:solidFill>
                  <a:latin typeface="Calibri Light"/>
                  <a:ea typeface="Calibri Light"/>
                  <a:cs typeface="Calibri Light"/>
                  <a:sym typeface="Calibri Light"/>
                </a:defRPr>
              </a:pPr>
              <a:r>
                <a:t>de la Ville</a:t>
              </a:r>
            </a:p>
          </p:txBody>
        </p:sp>
      </p:grpSp>
    </p:spTree>
    <p:extLst>
      <p:ext uri="{BB962C8B-B14F-4D97-AF65-F5344CB8AC3E}">
        <p14:creationId xmlns:p14="http://schemas.microsoft.com/office/powerpoint/2010/main" val="1120584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a:extLst>
              <a:ext uri="{FF2B5EF4-FFF2-40B4-BE49-F238E27FC236}">
                <a16:creationId xmlns:a16="http://schemas.microsoft.com/office/drawing/2014/main" id="{6BA455C0-EBBA-7587-AAA1-822635BFFE9E}"/>
              </a:ext>
            </a:extLst>
          </p:cNvPr>
          <p:cNvSpPr>
            <a:spLocks noGrp="1"/>
          </p:cNvSpPr>
          <p:nvPr>
            <p:ph type="pic" sz="quarter" idx="10"/>
          </p:nvPr>
        </p:nvSpPr>
        <p:spPr/>
        <p:txBody>
          <a:bodyPr/>
          <a:lstStyle/>
          <a:p>
            <a:endParaRPr lang="fr-FR"/>
          </a:p>
        </p:txBody>
      </p:sp>
      <p:sp>
        <p:nvSpPr>
          <p:cNvPr id="3" name="Espace réservé du texte 2">
            <a:extLst>
              <a:ext uri="{FF2B5EF4-FFF2-40B4-BE49-F238E27FC236}">
                <a16:creationId xmlns:a16="http://schemas.microsoft.com/office/drawing/2014/main" id="{AA375637-0122-FFB4-E267-09EA89075205}"/>
              </a:ext>
            </a:extLst>
          </p:cNvPr>
          <p:cNvSpPr>
            <a:spLocks noGrp="1"/>
          </p:cNvSpPr>
          <p:nvPr>
            <p:ph type="body" sz="quarter" idx="11"/>
          </p:nvPr>
        </p:nvSpPr>
        <p:spPr/>
        <p:txBody>
          <a:bodyPr/>
          <a:lstStyle/>
          <a:p>
            <a:endParaRPr lang="fr-FR"/>
          </a:p>
        </p:txBody>
      </p:sp>
      <p:sp>
        <p:nvSpPr>
          <p:cNvPr id="4" name="Titre 3">
            <a:extLst>
              <a:ext uri="{FF2B5EF4-FFF2-40B4-BE49-F238E27FC236}">
                <a16:creationId xmlns:a16="http://schemas.microsoft.com/office/drawing/2014/main" id="{1FB258C2-FC9B-8FC9-F640-11393CBD9DB4}"/>
              </a:ext>
            </a:extLst>
          </p:cNvPr>
          <p:cNvSpPr>
            <a:spLocks noGrp="1"/>
          </p:cNvSpPr>
          <p:nvPr>
            <p:ph type="ctrTitle"/>
          </p:nvPr>
        </p:nvSpPr>
        <p:spPr/>
        <p:txBody>
          <a:bodyPr/>
          <a:lstStyle/>
          <a:p>
            <a:r>
              <a:rPr lang="fr-FR" sz="3400"/>
              <a:t>Refonte revues de projet – genèse et déploiement </a:t>
            </a:r>
          </a:p>
        </p:txBody>
      </p:sp>
      <p:sp>
        <p:nvSpPr>
          <p:cNvPr id="5" name="Sous-titre 4">
            <a:extLst>
              <a:ext uri="{FF2B5EF4-FFF2-40B4-BE49-F238E27FC236}">
                <a16:creationId xmlns:a16="http://schemas.microsoft.com/office/drawing/2014/main" id="{CDD3D6EB-F588-8E44-E4F9-DEA95217E7FA}"/>
              </a:ext>
            </a:extLst>
          </p:cNvPr>
          <p:cNvSpPr>
            <a:spLocks noGrp="1"/>
          </p:cNvSpPr>
          <p:nvPr>
            <p:ph type="subTitle" idx="1"/>
          </p:nvPr>
        </p:nvSpPr>
        <p:spPr/>
        <p:txBody>
          <a:bodyPr/>
          <a:lstStyle/>
          <a:p>
            <a:endParaRPr lang="fr-FR"/>
          </a:p>
        </p:txBody>
      </p:sp>
    </p:spTree>
    <p:extLst>
      <p:ext uri="{BB962C8B-B14F-4D97-AF65-F5344CB8AC3E}">
        <p14:creationId xmlns:p14="http://schemas.microsoft.com/office/powerpoint/2010/main" val="373062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8D4CE-68FB-6D77-20FD-1185080426C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3A718B2-E95E-ECDB-8175-1C48B70C9FC6}"/>
              </a:ext>
            </a:extLst>
          </p:cNvPr>
          <p:cNvSpPr>
            <a:spLocks noGrp="1"/>
          </p:cNvSpPr>
          <p:nvPr>
            <p:ph type="title"/>
          </p:nvPr>
        </p:nvSpPr>
        <p:spPr/>
        <p:txBody>
          <a:bodyPr/>
          <a:lstStyle/>
          <a:p>
            <a:pPr algn="l"/>
            <a:r>
              <a:rPr lang="fr-FR" sz="3200" dirty="0"/>
              <a:t>Slide 0.2 – Tableau de bord de l’opération Power BI </a:t>
            </a:r>
            <a:endParaRPr lang="fr-FR" dirty="0"/>
          </a:p>
        </p:txBody>
      </p:sp>
      <p:sp>
        <p:nvSpPr>
          <p:cNvPr id="3" name="Espace réservé du contenu 2">
            <a:extLst>
              <a:ext uri="{FF2B5EF4-FFF2-40B4-BE49-F238E27FC236}">
                <a16:creationId xmlns:a16="http://schemas.microsoft.com/office/drawing/2014/main" id="{A45B662F-D78B-AFB2-29C7-5E27808D7214}"/>
              </a:ext>
            </a:extLst>
          </p:cNvPr>
          <p:cNvSpPr>
            <a:spLocks noGrp="1"/>
          </p:cNvSpPr>
          <p:nvPr>
            <p:ph idx="1"/>
          </p:nvPr>
        </p:nvSpPr>
        <p:spPr>
          <a:xfrm>
            <a:off x="495491" y="1223554"/>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Dégager une vision ultra-synthétique à 360° des enjeux de l’opération</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 </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Power BI :</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Radar DD à l’aune du socle d’engagements de GPA saisi dans SIMA</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Principaux marqueurs environnementaux &amp; sociétaux de l’opération (à l’aune du socle d’engagements) </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Programme global</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Niveau agrégé de risque ( note sur 176 issue de la cartographie  des risques) et les 3 principaux risques de l’opération</a:t>
            </a:r>
          </a:p>
          <a:p>
            <a:pPr lvl="0" algn="just">
              <a:lnSpc>
                <a:spcPct val="107000"/>
              </a:lnSpc>
            </a:pPr>
            <a:endParaRPr lang="fr-FR" sz="1600" dirty="0">
              <a:latin typeface="Montserrat" panose="00000500000000000000" pitchFamily="2" charset="0"/>
              <a:cs typeface="Times New Roman" panose="02020603050405020304" pitchFamily="18" charset="0"/>
            </a:endParaRPr>
          </a:p>
          <a:p>
            <a:pPr lvl="0" algn="just">
              <a:lnSpc>
                <a:spcPct val="107000"/>
              </a:lnSpc>
            </a:pPr>
            <a:endParaRPr lang="fr-FR" sz="1600" dirty="0">
              <a:latin typeface="Montserrat" panose="00000500000000000000" pitchFamily="2" charset="0"/>
              <a:cs typeface="Times New Roman" panose="02020603050405020304" pitchFamily="18" charset="0"/>
            </a:endParaRPr>
          </a:p>
          <a:p>
            <a:pPr lvl="0" algn="just">
              <a:lnSpc>
                <a:spcPct val="107000"/>
              </a:lnSpc>
            </a:pPr>
            <a:r>
              <a:rPr lang="fr-FR" sz="1600" dirty="0">
                <a:latin typeface="Montserrat" panose="00000500000000000000" pitchFamily="2" charset="0"/>
                <a:cs typeface="Times New Roman" panose="02020603050405020304" pitchFamily="18" charset="0"/>
              </a:rPr>
              <a:t>Outils SMQE : </a:t>
            </a:r>
          </a:p>
        </p:txBody>
      </p:sp>
      <p:sp>
        <p:nvSpPr>
          <p:cNvPr id="4" name="Espace réservé du pied de page 3">
            <a:extLst>
              <a:ext uri="{FF2B5EF4-FFF2-40B4-BE49-F238E27FC236}">
                <a16:creationId xmlns:a16="http://schemas.microsoft.com/office/drawing/2014/main" id="{4D55DE89-DB95-7C4B-2AF4-6F4096D9F936}"/>
              </a:ext>
            </a:extLst>
          </p:cNvPr>
          <p:cNvSpPr>
            <a:spLocks noGrp="1"/>
          </p:cNvSpPr>
          <p:nvPr>
            <p:ph type="ftr" sz="quarter" idx="11"/>
          </p:nvPr>
        </p:nvSpPr>
        <p:spPr>
          <a:xfrm>
            <a:off x="3897297" y="6361714"/>
            <a:ext cx="4394447" cy="365125"/>
          </a:xfrm>
          <a:noFill/>
        </p:spPr>
        <p:txBody>
          <a:bodyPr/>
          <a:lstStyle/>
          <a:p>
            <a:r>
              <a:rPr lang="fr-FR">
                <a:solidFill>
                  <a:schemeClr val="bg1">
                    <a:lumMod val="65000"/>
                  </a:schemeClr>
                </a:solidFill>
              </a:rPr>
              <a:t>PRÉSENTATION CORPORATE - Grand Paris Aménagement</a:t>
            </a:r>
          </a:p>
        </p:txBody>
      </p:sp>
      <p:sp>
        <p:nvSpPr>
          <p:cNvPr id="5" name="Espace réservé du numéro de diapositive 4">
            <a:extLst>
              <a:ext uri="{FF2B5EF4-FFF2-40B4-BE49-F238E27FC236}">
                <a16:creationId xmlns:a16="http://schemas.microsoft.com/office/drawing/2014/main" id="{AEC9F0E9-F551-F6E5-8054-A9B7404FED35}"/>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30</a:t>
            </a:fld>
            <a:endParaRPr lang="fr-FR">
              <a:solidFill>
                <a:schemeClr val="bg1">
                  <a:lumMod val="65000"/>
                </a:schemeClr>
              </a:solidFill>
            </a:endParaRPr>
          </a:p>
        </p:txBody>
      </p:sp>
      <p:sp>
        <p:nvSpPr>
          <p:cNvPr id="6" name="Espace réservé de la date 5">
            <a:extLst>
              <a:ext uri="{FF2B5EF4-FFF2-40B4-BE49-F238E27FC236}">
                <a16:creationId xmlns:a16="http://schemas.microsoft.com/office/drawing/2014/main" id="{0D2A6555-E7CB-3FB3-02F3-B9810E823067}"/>
              </a:ext>
            </a:extLst>
          </p:cNvPr>
          <p:cNvSpPr>
            <a:spLocks noGrp="1"/>
          </p:cNvSpPr>
          <p:nvPr>
            <p:ph type="dt" sz="half" idx="10"/>
          </p:nvPr>
        </p:nvSpPr>
        <p:spPr>
          <a:noFill/>
        </p:spPr>
        <p:txBody>
          <a:bodyPr/>
          <a:lstStyle/>
          <a:p>
            <a:fld id="{0B002DD5-63D0-4041-B2A8-C533977242D2}" type="datetime1">
              <a:rPr lang="fr-FR" smtClean="0">
                <a:solidFill>
                  <a:schemeClr val="bg1">
                    <a:lumMod val="65000"/>
                  </a:schemeClr>
                </a:solidFill>
              </a:rPr>
              <a:t>27/01/2025</a:t>
            </a:fld>
            <a:endParaRPr lang="fr-FR">
              <a:solidFill>
                <a:schemeClr val="bg1">
                  <a:lumMod val="65000"/>
                </a:schemeClr>
              </a:solidFill>
            </a:endParaRPr>
          </a:p>
        </p:txBody>
      </p:sp>
      <p:graphicFrame>
        <p:nvGraphicFramePr>
          <p:cNvPr id="11" name="Tableau 10">
            <a:extLst>
              <a:ext uri="{FF2B5EF4-FFF2-40B4-BE49-F238E27FC236}">
                <a16:creationId xmlns:a16="http://schemas.microsoft.com/office/drawing/2014/main" id="{21EBE432-B015-1D02-51BA-59830625621C}"/>
              </a:ext>
            </a:extLst>
          </p:cNvPr>
          <p:cNvGraphicFramePr>
            <a:graphicFrameLocks noGrp="1"/>
          </p:cNvGraphicFramePr>
          <p:nvPr>
            <p:extLst>
              <p:ext uri="{D42A27DB-BD31-4B8C-83A1-F6EECF244321}">
                <p14:modId xmlns:p14="http://schemas.microsoft.com/office/powerpoint/2010/main" val="2683374374"/>
              </p:ext>
            </p:extLst>
          </p:nvPr>
        </p:nvGraphicFramePr>
        <p:xfrm>
          <a:off x="2606240" y="4643057"/>
          <a:ext cx="7673740" cy="434340"/>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4161750371"/>
                    </a:ext>
                  </a:extLst>
                </a:gridCol>
                <a:gridCol w="1689100">
                  <a:extLst>
                    <a:ext uri="{9D8B030D-6E8A-4147-A177-3AD203B41FA5}">
                      <a16:colId xmlns:a16="http://schemas.microsoft.com/office/drawing/2014/main" val="3215807099"/>
                    </a:ext>
                  </a:extLst>
                </a:gridCol>
                <a:gridCol w="2019300">
                  <a:extLst>
                    <a:ext uri="{9D8B030D-6E8A-4147-A177-3AD203B41FA5}">
                      <a16:colId xmlns:a16="http://schemas.microsoft.com/office/drawing/2014/main" val="1434676234"/>
                    </a:ext>
                  </a:extLst>
                </a:gridCol>
                <a:gridCol w="3698640">
                  <a:extLst>
                    <a:ext uri="{9D8B030D-6E8A-4147-A177-3AD203B41FA5}">
                      <a16:colId xmlns:a16="http://schemas.microsoft.com/office/drawing/2014/main" val="2706786245"/>
                    </a:ext>
                  </a:extLst>
                </a:gridCol>
              </a:tblGrid>
              <a:tr h="238125">
                <a:tc>
                  <a:txBody>
                    <a:bodyPr/>
                    <a:lstStyle/>
                    <a:p>
                      <a:pPr algn="l" fontAlgn="b"/>
                      <a:r>
                        <a:rPr lang="fr-FR" sz="800" u="none" strike="noStrike" dirty="0">
                          <a:effectLst/>
                        </a:rPr>
                        <a:t>Code slide</a:t>
                      </a:r>
                      <a:endParaRPr lang="fr-FR" sz="8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431665396"/>
                  </a:ext>
                </a:extLst>
              </a:tr>
              <a:tr h="190500">
                <a:tc>
                  <a:txBody>
                    <a:bodyPr/>
                    <a:lstStyle/>
                    <a:p>
                      <a:pPr algn="l" fontAlgn="ctr"/>
                      <a:r>
                        <a:rPr lang="fr-FR" sz="800" u="none" strike="noStrike" dirty="0">
                          <a:effectLst/>
                        </a:rPr>
                        <a:t>0.2.</a:t>
                      </a:r>
                      <a:endParaRPr lang="fr-FR" sz="8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dirty="0">
                          <a:effectLst/>
                        </a:rPr>
                        <a:t>SIMA</a:t>
                      </a:r>
                      <a:endParaRPr lang="fr-FR" sz="8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fr-FR" sz="800" b="1" i="0" u="none" strike="noStrike" dirty="0">
                          <a:solidFill>
                            <a:srgbClr val="000000"/>
                          </a:solidFill>
                          <a:effectLst/>
                          <a:latin typeface="Calibri" panose="020F0502020204030204" pitchFamily="34" charset="0"/>
                        </a:rPr>
                        <a:t>Revue de Projet</a:t>
                      </a:r>
                    </a:p>
                  </a:txBody>
                  <a:tcPr marL="0" marR="0" marT="0" marB="0" anchor="ctr"/>
                </a:tc>
                <a:tc>
                  <a:txBody>
                    <a:bodyPr/>
                    <a:lstStyle/>
                    <a:p>
                      <a:pPr marL="0" marR="0" lvl="0" indent="0" algn="l" defTabSz="457200" rtl="0" eaLnBrk="1" fontAlgn="ctr" latinLnBrk="0" hangingPunct="1">
                        <a:lnSpc>
                          <a:spcPct val="100000"/>
                        </a:lnSpc>
                        <a:spcBef>
                          <a:spcPts val="0"/>
                        </a:spcBef>
                        <a:spcAft>
                          <a:spcPts val="0"/>
                        </a:spcAft>
                        <a:buClrTx/>
                        <a:buSzTx/>
                        <a:buFontTx/>
                        <a:buNone/>
                        <a:tabLst/>
                        <a:defRPr/>
                      </a:pPr>
                      <a:r>
                        <a:rPr lang="fr-FR" sz="800" b="0" i="0" u="none" strike="noStrike" dirty="0">
                          <a:solidFill>
                            <a:srgbClr val="000000"/>
                          </a:solidFill>
                          <a:effectLst/>
                          <a:latin typeface="Calibri" panose="020F0502020204030204" pitchFamily="34" charset="0"/>
                          <a:hlinkClick r:id="rId2"/>
                        </a:rPr>
                        <a:t>https://apps-metier.grandparisamenagement.fr/SIMA/</a:t>
                      </a:r>
                      <a:endParaRPr lang="fr-FR" sz="8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822407891"/>
                  </a:ext>
                </a:extLst>
              </a:tr>
            </a:tbl>
          </a:graphicData>
        </a:graphic>
      </p:graphicFrame>
    </p:spTree>
    <p:extLst>
      <p:ext uri="{BB962C8B-B14F-4D97-AF65-F5344CB8AC3E}">
        <p14:creationId xmlns:p14="http://schemas.microsoft.com/office/powerpoint/2010/main" val="3618756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8C966-F6A0-3C5D-93DD-805F8503FCBC}"/>
            </a:ext>
          </a:extLst>
        </p:cNvPr>
        <p:cNvGrpSpPr/>
        <p:nvPr/>
      </p:nvGrpSpPr>
      <p:grpSpPr>
        <a:xfrm>
          <a:off x="0" y="0"/>
          <a:ext cx="0" cy="0"/>
          <a:chOff x="0" y="0"/>
          <a:chExt cx="0" cy="0"/>
        </a:xfrm>
      </p:grpSpPr>
      <mc:AlternateContent xmlns:mc="http://schemas.openxmlformats.org/markup-compatibility/2006" xmlns:we="http://schemas.microsoft.com/office/webextensions/webextension/2010/11" xmlns:pca="http://schemas.microsoft.com/office/powerpoint/2013/contentapp">
        <mc:Choice Requires="we pca">
          <p:graphicFrame>
            <p:nvGraphicFramePr>
              <p:cNvPr id="9" name="Complément 8">
                <a:extLst>
                  <a:ext uri="{FF2B5EF4-FFF2-40B4-BE49-F238E27FC236}">
                    <a16:creationId xmlns:a16="http://schemas.microsoft.com/office/drawing/2014/main" id="{C479B03A-AA4B-4228-7471-414390D4FFC0}"/>
                  </a:ext>
                </a:extLst>
              </p:cNvPr>
              <p:cNvGraphicFramePr>
                <a:graphicFrameLocks noGrp="1"/>
              </p:cNvGraphicFramePr>
              <p:nvPr/>
            </p:nvGraphicFramePr>
            <p:xfrm>
              <a:off x="0" y="0"/>
              <a:ext cx="12192000" cy="6858000"/>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9" name="Complément 8">
                <a:extLst>
                  <a:ext uri="{FF2B5EF4-FFF2-40B4-BE49-F238E27FC236}">
                    <a16:creationId xmlns:a16="http://schemas.microsoft.com/office/drawing/2014/main" id="{C479B03A-AA4B-4228-7471-414390D4FFC0}"/>
                  </a:ext>
                </a:extLst>
              </p:cNvPr>
              <p:cNvPicPr>
                <a:picLocks noGrp="1" noRot="1" noChangeAspect="1" noMove="1" noResize="1" noEditPoints="1" noAdjustHandles="1" noChangeArrowheads="1" noChangeShapeType="1"/>
              </p:cNvPicPr>
              <p:nvPr/>
            </p:nvPicPr>
            <p:blipFill>
              <a:blip r:embed="rId4"/>
              <a:stretch>
                <a:fillRect/>
              </a:stretch>
            </p:blipFill>
            <p:spPr>
              <a:xfrm>
                <a:off x="0" y="0"/>
                <a:ext cx="12192000" cy="6858000"/>
              </a:xfrm>
              <a:prstGeom prst="rect">
                <a:avLst/>
              </a:prstGeom>
            </p:spPr>
          </p:pic>
        </mc:Fallback>
      </mc:AlternateContent>
    </p:spTree>
    <p:extLst>
      <p:ext uri="{BB962C8B-B14F-4D97-AF65-F5344CB8AC3E}">
        <p14:creationId xmlns:p14="http://schemas.microsoft.com/office/powerpoint/2010/main" val="27326424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0.3 – Principaux enjeux à 12/18 mois</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4846469"/>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Identifier dès le début de la revue les principaux enjeux des 12/18 prochains mois</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Chef de projet (DDOI au moment de la transmission)</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Cotation des enjeux (Faible / Moyen / Fort) relatifs à chaque famille d’enjeux (</a:t>
            </a:r>
            <a:r>
              <a:rPr lang="fr-FR" sz="1400" b="0">
                <a:solidFill>
                  <a:srgbClr val="EA515A"/>
                </a:solidFill>
                <a:latin typeface="Montserrat" panose="00000500000000000000" pitchFamily="2" charset="0"/>
                <a:ea typeface="Calibri" panose="020F0502020204030204" pitchFamily="34" charset="0"/>
                <a:cs typeface="Times New Roman" panose="02020603050405020304" pitchFamily="18" charset="0"/>
              </a:rPr>
              <a:t>liste des familles d’enjeux à stabiliser</a:t>
            </a:r>
            <a:r>
              <a:rPr lang="fr-FR" sz="1400" b="0">
                <a:latin typeface="Montserrat" panose="00000500000000000000" pitchFamily="2" charset="0"/>
                <a:ea typeface="Calibri" panose="020F0502020204030204" pitchFamily="34" charset="0"/>
                <a:cs typeface="Times New Roman" panose="02020603050405020304" pitchFamily="18" charset="0"/>
              </a:rPr>
              <a:t>)</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Liste des principaux enjeux et principaux risques à adresser dans les 18 prochains mois</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Tableau de synthèse des commercialisations à intervenir dans les 18 prochains mois (nb, </a:t>
            </a:r>
            <a:r>
              <a:rPr lang="fr-FR" sz="1400" b="0" err="1">
                <a:latin typeface="Montserrat" panose="00000500000000000000" pitchFamily="2" charset="0"/>
                <a:ea typeface="Calibri" panose="020F0502020204030204" pitchFamily="34" charset="0"/>
                <a:cs typeface="Times New Roman" panose="02020603050405020304" pitchFamily="18" charset="0"/>
              </a:rPr>
              <a:t>sdp</a:t>
            </a:r>
            <a:r>
              <a:rPr lang="fr-FR" sz="1400" b="0">
                <a:latin typeface="Montserrat" panose="00000500000000000000" pitchFamily="2" charset="0"/>
                <a:ea typeface="Calibri" panose="020F0502020204030204" pitchFamily="34" charset="0"/>
                <a:cs typeface="Times New Roman" panose="02020603050405020304" pitchFamily="18" charset="0"/>
              </a:rPr>
              <a:t>, montant) au niveau des protocoles d’exclusivité à conclure, des permis de construire (=PSV) à déposer et AAV à signer</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Détail des principales cessions inscrites à l’EPR pour l’année en cours et l’année N+1</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Identification de </a:t>
            </a:r>
            <a:r>
              <a:rPr lang="fr-FR" sz="1400" b="0">
                <a:solidFill>
                  <a:srgbClr val="EA515A"/>
                </a:solidFill>
                <a:latin typeface="Montserrat" panose="00000500000000000000" pitchFamily="2" charset="0"/>
                <a:ea typeface="Calibri" panose="020F0502020204030204" pitchFamily="34" charset="0"/>
                <a:cs typeface="Times New Roman" panose="02020603050405020304" pitchFamily="18" charset="0"/>
              </a:rPr>
              <a:t>l’immeuble démonstrateur de l’opération </a:t>
            </a:r>
            <a:r>
              <a:rPr lang="fr-FR" sz="1400" b="0">
                <a:latin typeface="Montserrat" panose="00000500000000000000" pitchFamily="2" charset="0"/>
                <a:ea typeface="Calibri" panose="020F0502020204030204" pitchFamily="34" charset="0"/>
                <a:cs typeface="Times New Roman" panose="02020603050405020304" pitchFamily="18" charset="0"/>
              </a:rPr>
              <a:t>(lot, angle, porteur si déjà identifié et calendrier)</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Outils SMQE : </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32</a:t>
            </a:fld>
            <a:endParaRPr lang="fr-FR">
              <a:solidFill>
                <a:schemeClr val="bg1">
                  <a:lumMod val="65000"/>
                </a:schemeClr>
              </a:solidFill>
            </a:endParaRPr>
          </a:p>
        </p:txBody>
      </p:sp>
      <p:graphicFrame>
        <p:nvGraphicFramePr>
          <p:cNvPr id="6" name="Tableau 5">
            <a:extLst>
              <a:ext uri="{FF2B5EF4-FFF2-40B4-BE49-F238E27FC236}">
                <a16:creationId xmlns:a16="http://schemas.microsoft.com/office/drawing/2014/main" id="{02FD1C85-2DB4-C1CA-5B26-D05307A3653B}"/>
              </a:ext>
            </a:extLst>
          </p:cNvPr>
          <p:cNvGraphicFramePr>
            <a:graphicFrameLocks noGrp="1"/>
          </p:cNvGraphicFramePr>
          <p:nvPr>
            <p:extLst>
              <p:ext uri="{D42A27DB-BD31-4B8C-83A1-F6EECF244321}">
                <p14:modId xmlns:p14="http://schemas.microsoft.com/office/powerpoint/2010/main" val="1822943811"/>
              </p:ext>
            </p:extLst>
          </p:nvPr>
        </p:nvGraphicFramePr>
        <p:xfrm>
          <a:off x="2597096" y="5182553"/>
          <a:ext cx="7525959" cy="1234440"/>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4119420792"/>
                    </a:ext>
                  </a:extLst>
                </a:gridCol>
                <a:gridCol w="1689100">
                  <a:extLst>
                    <a:ext uri="{9D8B030D-6E8A-4147-A177-3AD203B41FA5}">
                      <a16:colId xmlns:a16="http://schemas.microsoft.com/office/drawing/2014/main" val="3781678365"/>
                    </a:ext>
                  </a:extLst>
                </a:gridCol>
                <a:gridCol w="2019300">
                  <a:extLst>
                    <a:ext uri="{9D8B030D-6E8A-4147-A177-3AD203B41FA5}">
                      <a16:colId xmlns:a16="http://schemas.microsoft.com/office/drawing/2014/main" val="4071318756"/>
                    </a:ext>
                  </a:extLst>
                </a:gridCol>
                <a:gridCol w="3550859">
                  <a:extLst>
                    <a:ext uri="{9D8B030D-6E8A-4147-A177-3AD203B41FA5}">
                      <a16:colId xmlns:a16="http://schemas.microsoft.com/office/drawing/2014/main" val="2784218673"/>
                    </a:ext>
                  </a:extLst>
                </a:gridCol>
              </a:tblGrid>
              <a:tr h="23812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525838496"/>
                  </a:ext>
                </a:extLst>
              </a:tr>
              <a:tr h="190500">
                <a:tc>
                  <a:txBody>
                    <a:bodyPr/>
                    <a:lstStyle/>
                    <a:p>
                      <a:pPr algn="l" fontAlgn="ctr"/>
                      <a:r>
                        <a:rPr lang="fr-FR" sz="800" u="none" strike="noStrike">
                          <a:effectLst/>
                        </a:rPr>
                        <a:t>0.3.</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Synthèse des enjeux et risques à 18 mois</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Feuillet Carto des risques</a:t>
                      </a:r>
                      <a:endParaRPr lang="fr-FR" sz="800" b="1"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fr-FR"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519771627"/>
                  </a:ext>
                </a:extLst>
              </a:tr>
              <a:tr h="190500">
                <a:tc>
                  <a:txBody>
                    <a:bodyPr/>
                    <a:lstStyle/>
                    <a:p>
                      <a:pPr algn="l" fontAlgn="ctr"/>
                      <a:r>
                        <a:rPr lang="fr-FR" sz="800" u="none" strike="noStrike">
                          <a:effectLst/>
                        </a:rPr>
                        <a:t>0.3.</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Synthèse des enjeux et risques à 18 mois</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tableau de suivi EPR</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G:\SUIVI EPR\EPR</a:t>
                      </a:r>
                      <a:endParaRPr lang="fr-FR"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491002310"/>
                  </a:ext>
                </a:extLst>
              </a:tr>
              <a:tr h="190500">
                <a:tc>
                  <a:txBody>
                    <a:bodyPr/>
                    <a:lstStyle/>
                    <a:p>
                      <a:pPr algn="l" fontAlgn="ctr"/>
                      <a:r>
                        <a:rPr lang="fr-FR" sz="800" u="none" strike="noStrike">
                          <a:effectLst/>
                        </a:rPr>
                        <a:t>0.3.</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Synthèse des enjeux et risques à 18 mois</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tableau suivi détaillé cessions </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"G:\Qualité et Développement Durable\R0 Pilotage des opérations\A Pilotage Opération\Exemples tableaux de suivi détaillés\Suivi des cessions\AERO_20190828_SuiviLotsPreneurs.xlsx"</a:t>
                      </a:r>
                      <a:endParaRPr lang="fr-FR"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019703773"/>
                  </a:ext>
                </a:extLst>
              </a:tr>
              <a:tr h="190500">
                <a:tc>
                  <a:txBody>
                    <a:bodyPr/>
                    <a:lstStyle/>
                    <a:p>
                      <a:pPr algn="l" fontAlgn="ctr"/>
                      <a:r>
                        <a:rPr lang="fr-FR" sz="800" u="none" strike="noStrike">
                          <a:effectLst/>
                        </a:rPr>
                        <a:t>0.3.</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Synthèse des enjeux et risques à 18 mois</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Comitologie opérationnelle</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G:\Qualité et Développement Durable\M2 Management Stratégique de l'établissement</a:t>
                      </a:r>
                      <a:endParaRPr lang="fr-FR"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165501871"/>
                  </a:ext>
                </a:extLst>
              </a:tr>
            </a:tbl>
          </a:graphicData>
        </a:graphic>
      </p:graphicFrame>
    </p:spTree>
    <p:extLst>
      <p:ext uri="{BB962C8B-B14F-4D97-AF65-F5344CB8AC3E}">
        <p14:creationId xmlns:p14="http://schemas.microsoft.com/office/powerpoint/2010/main" val="20760598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5FFAF510-51EB-054B-B748-4C4C8088357A}"/>
              </a:ext>
            </a:extLst>
          </p:cNvPr>
          <p:cNvPicPr>
            <a:picLocks/>
          </p:cNvPicPr>
          <p:nvPr/>
        </p:nvPicPr>
        <p:blipFill>
          <a:blip r:embed="rId2" cstate="email">
            <a:extLst>
              <a:ext uri="{28A0092B-C50C-407E-A947-70E740481C1C}">
                <a14:useLocalDpi xmlns:a14="http://schemas.microsoft.com/office/drawing/2010/main"/>
              </a:ext>
            </a:extLst>
          </a:blip>
          <a:srcRect/>
          <a:stretch/>
        </p:blipFill>
        <p:spPr>
          <a:xfrm>
            <a:off x="7934" y="0"/>
            <a:ext cx="12192000" cy="6886919"/>
          </a:xfrm>
          <a:prstGeom prst="rect">
            <a:avLst/>
          </a:prstGeom>
        </p:spPr>
      </p:pic>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7934" y="1681"/>
            <a:ext cx="7925104" cy="629881"/>
          </a:xfrm>
        </p:spPr>
        <p:txBody>
          <a:bodyPr>
            <a:normAutofit/>
          </a:bodyPr>
          <a:lstStyle/>
          <a:p>
            <a:pPr algn="l"/>
            <a:r>
              <a:rPr lang="fr-FR" sz="3200"/>
              <a:t>0.3 Principaux enjeux à 12/18 mois</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solidFill>
              </a:rPr>
              <a:pPr/>
              <a:t>33</a:t>
            </a:fld>
            <a:endParaRPr lang="fr-FR">
              <a:solidFill>
                <a:schemeClr val="bg1"/>
              </a:solidFill>
            </a:endParaRPr>
          </a:p>
        </p:txBody>
      </p:sp>
      <p:graphicFrame>
        <p:nvGraphicFramePr>
          <p:cNvPr id="21" name="Tableau 17">
            <a:extLst>
              <a:ext uri="{FF2B5EF4-FFF2-40B4-BE49-F238E27FC236}">
                <a16:creationId xmlns:a16="http://schemas.microsoft.com/office/drawing/2014/main" id="{507C3291-1FAE-4C65-A669-6C830F7F4B14}"/>
              </a:ext>
            </a:extLst>
          </p:cNvPr>
          <p:cNvGraphicFramePr>
            <a:graphicFrameLocks noGrp="1"/>
          </p:cNvGraphicFramePr>
          <p:nvPr>
            <p:extLst>
              <p:ext uri="{D42A27DB-BD31-4B8C-83A1-F6EECF244321}">
                <p14:modId xmlns:p14="http://schemas.microsoft.com/office/powerpoint/2010/main" val="3335246486"/>
              </p:ext>
            </p:extLst>
          </p:nvPr>
        </p:nvGraphicFramePr>
        <p:xfrm>
          <a:off x="233871" y="702408"/>
          <a:ext cx="5867101" cy="1659110"/>
        </p:xfrm>
        <a:graphic>
          <a:graphicData uri="http://schemas.openxmlformats.org/drawingml/2006/table">
            <a:tbl>
              <a:tblPr firstRow="1" bandRow="1">
                <a:tableStyleId>{5C22544A-7EE6-4342-B048-85BDC9FD1C3A}</a:tableStyleId>
              </a:tblPr>
              <a:tblGrid>
                <a:gridCol w="959519">
                  <a:extLst>
                    <a:ext uri="{9D8B030D-6E8A-4147-A177-3AD203B41FA5}">
                      <a16:colId xmlns:a16="http://schemas.microsoft.com/office/drawing/2014/main" val="2349819074"/>
                    </a:ext>
                  </a:extLst>
                </a:gridCol>
                <a:gridCol w="606060">
                  <a:extLst>
                    <a:ext uri="{9D8B030D-6E8A-4147-A177-3AD203B41FA5}">
                      <a16:colId xmlns:a16="http://schemas.microsoft.com/office/drawing/2014/main" val="2382188863"/>
                    </a:ext>
                  </a:extLst>
                </a:gridCol>
                <a:gridCol w="731661">
                  <a:extLst>
                    <a:ext uri="{9D8B030D-6E8A-4147-A177-3AD203B41FA5}">
                      <a16:colId xmlns:a16="http://schemas.microsoft.com/office/drawing/2014/main" val="3165893379"/>
                    </a:ext>
                  </a:extLst>
                </a:gridCol>
                <a:gridCol w="828144">
                  <a:extLst>
                    <a:ext uri="{9D8B030D-6E8A-4147-A177-3AD203B41FA5}">
                      <a16:colId xmlns:a16="http://schemas.microsoft.com/office/drawing/2014/main" val="348017343"/>
                    </a:ext>
                  </a:extLst>
                </a:gridCol>
                <a:gridCol w="707540">
                  <a:extLst>
                    <a:ext uri="{9D8B030D-6E8A-4147-A177-3AD203B41FA5}">
                      <a16:colId xmlns:a16="http://schemas.microsoft.com/office/drawing/2014/main" val="716723203"/>
                    </a:ext>
                  </a:extLst>
                </a:gridCol>
                <a:gridCol w="699500">
                  <a:extLst>
                    <a:ext uri="{9D8B030D-6E8A-4147-A177-3AD203B41FA5}">
                      <a16:colId xmlns:a16="http://schemas.microsoft.com/office/drawing/2014/main" val="4008325008"/>
                    </a:ext>
                  </a:extLst>
                </a:gridCol>
                <a:gridCol w="651258">
                  <a:extLst>
                    <a:ext uri="{9D8B030D-6E8A-4147-A177-3AD203B41FA5}">
                      <a16:colId xmlns:a16="http://schemas.microsoft.com/office/drawing/2014/main" val="1818713146"/>
                    </a:ext>
                  </a:extLst>
                </a:gridCol>
                <a:gridCol w="683419">
                  <a:extLst>
                    <a:ext uri="{9D8B030D-6E8A-4147-A177-3AD203B41FA5}">
                      <a16:colId xmlns:a16="http://schemas.microsoft.com/office/drawing/2014/main" val="3639606247"/>
                    </a:ext>
                  </a:extLst>
                </a:gridCol>
              </a:tblGrid>
              <a:tr h="111047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200" dirty="0"/>
                        <a:t>Enjeux des 12/18 mois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200" dirty="0"/>
                        <a:t> </a:t>
                      </a:r>
                      <a:r>
                        <a:rPr lang="fr-FR" sz="800" dirty="0"/>
                        <a:t>(FORT / MOYEN / FAIBLE)</a:t>
                      </a:r>
                    </a:p>
                    <a:p>
                      <a:endParaRPr lang="fr-FR" sz="1200" dirty="0"/>
                    </a:p>
                  </a:txBody>
                  <a:tcPr/>
                </a:tc>
                <a:tc>
                  <a:txBody>
                    <a:bodyPr/>
                    <a:lstStyle/>
                    <a:p>
                      <a:pPr algn="ctr"/>
                      <a:r>
                        <a:rPr lang="fr-FR" sz="1200" dirty="0"/>
                        <a:t>Contrat</a:t>
                      </a:r>
                    </a:p>
                  </a:txBody>
                  <a:tcPr vert="vert270"/>
                </a:tc>
                <a:tc>
                  <a:txBody>
                    <a:bodyPr/>
                    <a:lstStyle/>
                    <a:p>
                      <a:pPr algn="ctr"/>
                      <a:r>
                        <a:rPr lang="fr-FR" sz="1200" dirty="0"/>
                        <a:t>Définition du projet</a:t>
                      </a:r>
                    </a:p>
                  </a:txBody>
                  <a:tcPr vert="vert270"/>
                </a:tc>
                <a:tc>
                  <a:txBody>
                    <a:bodyPr/>
                    <a:lstStyle/>
                    <a:p>
                      <a:pPr algn="ctr"/>
                      <a:r>
                        <a:rPr lang="fr-FR" sz="1200" dirty="0"/>
                        <a:t>Procédures</a:t>
                      </a:r>
                    </a:p>
                  </a:txBody>
                  <a:tcPr vert="vert270"/>
                </a:tc>
                <a:tc>
                  <a:txBody>
                    <a:bodyPr/>
                    <a:lstStyle/>
                    <a:p>
                      <a:pPr algn="ctr"/>
                      <a:r>
                        <a:rPr lang="fr-FR" sz="1200" dirty="0"/>
                        <a:t>Cessions</a:t>
                      </a:r>
                    </a:p>
                  </a:txBody>
                  <a:tcPr vert="vert270"/>
                </a:tc>
                <a:tc>
                  <a:txBody>
                    <a:bodyPr/>
                    <a:lstStyle/>
                    <a:p>
                      <a:pPr algn="ctr"/>
                      <a:r>
                        <a:rPr lang="fr-FR" sz="1200" dirty="0"/>
                        <a:t>Travaux</a:t>
                      </a:r>
                    </a:p>
                  </a:txBody>
                  <a:tcPr vert="vert270"/>
                </a:tc>
                <a:tc>
                  <a:txBody>
                    <a:bodyPr/>
                    <a:lstStyle/>
                    <a:p>
                      <a:pPr algn="ctr"/>
                      <a:r>
                        <a:rPr lang="fr-FR" sz="1200" dirty="0"/>
                        <a:t>Mise en vie</a:t>
                      </a:r>
                    </a:p>
                  </a:txBody>
                  <a:tcPr vert="vert270"/>
                </a:tc>
                <a:tc>
                  <a:txBody>
                    <a:bodyPr/>
                    <a:lstStyle/>
                    <a:p>
                      <a:pPr algn="ctr"/>
                      <a:r>
                        <a:rPr lang="fr-FR" sz="1200"/>
                        <a:t>Equilibre financier</a:t>
                      </a:r>
                    </a:p>
                  </a:txBody>
                  <a:tcPr vert="vert270"/>
                </a:tc>
                <a:extLst>
                  <a:ext uri="{0D108BD9-81ED-4DB2-BD59-A6C34878D82A}">
                    <a16:rowId xmlns:a16="http://schemas.microsoft.com/office/drawing/2014/main" val="2035621320"/>
                  </a:ext>
                </a:extLst>
              </a:tr>
              <a:tr h="0">
                <a:tc>
                  <a:txBody>
                    <a:bodyPr/>
                    <a:lstStyle/>
                    <a:p>
                      <a:r>
                        <a:rPr lang="fr-FR" sz="1200" kern="1200" dirty="0">
                          <a:solidFill>
                            <a:schemeClr val="dk1"/>
                          </a:solidFill>
                          <a:latin typeface="+mn-lt"/>
                          <a:ea typeface="+mn-ea"/>
                          <a:cs typeface="+mn-cs"/>
                        </a:rPr>
                        <a:t>2023</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200" dirty="0"/>
                        <a:t> </a:t>
                      </a:r>
                    </a:p>
                  </a:txBody>
                  <a:tcPr/>
                </a:tc>
                <a:tc>
                  <a:txBody>
                    <a:bodyPr/>
                    <a:lstStyle/>
                    <a:p>
                      <a:pPr algn="ctr"/>
                      <a:endParaRPr lang="fr-FR" sz="1200" dirty="0"/>
                    </a:p>
                  </a:txBody>
                  <a:tcPr/>
                </a:tc>
                <a:tc>
                  <a:txBody>
                    <a:bodyPr/>
                    <a:lstStyle/>
                    <a:p>
                      <a:pPr algn="ctr"/>
                      <a:endParaRPr lang="fr-FR" sz="1200" dirty="0"/>
                    </a:p>
                  </a:txBody>
                  <a:tcPr/>
                </a:tc>
                <a:tc>
                  <a:txBody>
                    <a:bodyPr/>
                    <a:lstStyle/>
                    <a:p>
                      <a:pPr algn="ctr"/>
                      <a:endParaRPr lang="fr-FR" sz="1200" dirty="0"/>
                    </a:p>
                  </a:txBody>
                  <a:tcPr/>
                </a:tc>
                <a:tc>
                  <a:txBody>
                    <a:bodyPr/>
                    <a:lstStyle/>
                    <a:p>
                      <a:pPr algn="ctr"/>
                      <a:endParaRPr lang="fr-FR" sz="1200" dirty="0"/>
                    </a:p>
                  </a:txBody>
                  <a:tcPr/>
                </a:tc>
                <a:tc>
                  <a:txBody>
                    <a:bodyPr/>
                    <a:lstStyle/>
                    <a:p>
                      <a:pPr algn="ctr"/>
                      <a:endParaRPr lang="fr-FR" sz="1200" dirty="0"/>
                    </a:p>
                  </a:txBody>
                  <a:tcPr/>
                </a:tc>
                <a:tc>
                  <a:txBody>
                    <a:bodyPr/>
                    <a:lstStyle/>
                    <a:p>
                      <a:pPr algn="ctr"/>
                      <a:endParaRPr lang="fr-FR" sz="1200" dirty="0"/>
                    </a:p>
                  </a:txBody>
                  <a:tcPr/>
                </a:tc>
                <a:extLst>
                  <a:ext uri="{0D108BD9-81ED-4DB2-BD59-A6C34878D82A}">
                    <a16:rowId xmlns:a16="http://schemas.microsoft.com/office/drawing/2014/main" val="41098118"/>
                  </a:ext>
                </a:extLst>
              </a:tr>
              <a:tr h="243490">
                <a:tc>
                  <a:txBody>
                    <a:bodyPr/>
                    <a:lstStyle/>
                    <a:p>
                      <a:r>
                        <a:rPr lang="fr-FR" sz="1200" kern="1200" dirty="0">
                          <a:solidFill>
                            <a:schemeClr val="dk1"/>
                          </a:solidFill>
                          <a:latin typeface="+mn-lt"/>
                          <a:ea typeface="+mn-ea"/>
                          <a:cs typeface="+mn-cs"/>
                        </a:rPr>
                        <a:t>2024</a:t>
                      </a:r>
                    </a:p>
                  </a:txBody>
                  <a:tcPr/>
                </a:tc>
                <a:tc>
                  <a:txBody>
                    <a:bodyPr/>
                    <a:lstStyle/>
                    <a:p>
                      <a:pPr algn="ctr"/>
                      <a:endParaRPr lang="fr-FR" sz="1200" dirty="0"/>
                    </a:p>
                  </a:txBody>
                  <a:tcPr/>
                </a:tc>
                <a:tc>
                  <a:txBody>
                    <a:bodyPr/>
                    <a:lstStyle/>
                    <a:p>
                      <a:pPr algn="ctr"/>
                      <a:endParaRPr lang="fr-FR" sz="1200" dirty="0"/>
                    </a:p>
                  </a:txBody>
                  <a:tcPr/>
                </a:tc>
                <a:tc>
                  <a:txBody>
                    <a:bodyPr/>
                    <a:lstStyle/>
                    <a:p>
                      <a:pPr algn="ctr"/>
                      <a:endParaRPr lang="fr-FR" sz="1200" dirty="0"/>
                    </a:p>
                  </a:txBody>
                  <a:tcPr/>
                </a:tc>
                <a:tc>
                  <a:txBody>
                    <a:bodyPr/>
                    <a:lstStyle/>
                    <a:p>
                      <a:pPr algn="ctr"/>
                      <a:endParaRPr lang="fr-FR" sz="1200" dirty="0"/>
                    </a:p>
                  </a:txBody>
                  <a:tcPr/>
                </a:tc>
                <a:tc>
                  <a:txBody>
                    <a:bodyPr/>
                    <a:lstStyle/>
                    <a:p>
                      <a:pPr algn="ctr"/>
                      <a:endParaRPr lang="fr-FR" sz="1200" dirty="0"/>
                    </a:p>
                  </a:txBody>
                  <a:tcPr/>
                </a:tc>
                <a:tc>
                  <a:txBody>
                    <a:bodyPr/>
                    <a:lstStyle/>
                    <a:p>
                      <a:pPr algn="ctr"/>
                      <a:endParaRPr lang="fr-FR" sz="1200" dirty="0"/>
                    </a:p>
                  </a:txBody>
                  <a:tcPr/>
                </a:tc>
                <a:tc>
                  <a:txBody>
                    <a:bodyPr/>
                    <a:lstStyle/>
                    <a:p>
                      <a:pPr algn="ctr"/>
                      <a:endParaRPr lang="fr-FR" sz="1200" dirty="0"/>
                    </a:p>
                  </a:txBody>
                  <a:tcPr/>
                </a:tc>
                <a:extLst>
                  <a:ext uri="{0D108BD9-81ED-4DB2-BD59-A6C34878D82A}">
                    <a16:rowId xmlns:a16="http://schemas.microsoft.com/office/drawing/2014/main" val="171872295"/>
                  </a:ext>
                </a:extLst>
              </a:tr>
            </a:tbl>
          </a:graphicData>
        </a:graphic>
      </p:graphicFrame>
      <p:graphicFrame>
        <p:nvGraphicFramePr>
          <p:cNvPr id="22" name="Tableau 11">
            <a:extLst>
              <a:ext uri="{FF2B5EF4-FFF2-40B4-BE49-F238E27FC236}">
                <a16:creationId xmlns:a16="http://schemas.microsoft.com/office/drawing/2014/main" id="{82DE3B6C-9814-4C13-8A4B-0AFDE5FCB807}"/>
              </a:ext>
            </a:extLst>
          </p:cNvPr>
          <p:cNvGraphicFramePr>
            <a:graphicFrameLocks noGrp="1"/>
          </p:cNvGraphicFramePr>
          <p:nvPr>
            <p:extLst>
              <p:ext uri="{D42A27DB-BD31-4B8C-83A1-F6EECF244321}">
                <p14:modId xmlns:p14="http://schemas.microsoft.com/office/powerpoint/2010/main" val="2780606856"/>
              </p:ext>
            </p:extLst>
          </p:nvPr>
        </p:nvGraphicFramePr>
        <p:xfrm>
          <a:off x="6581806" y="702408"/>
          <a:ext cx="5363980" cy="1463040"/>
        </p:xfrm>
        <a:graphic>
          <a:graphicData uri="http://schemas.openxmlformats.org/drawingml/2006/table">
            <a:tbl>
              <a:tblPr firstRow="1" bandRow="1">
                <a:tableStyleId>{5C22544A-7EE6-4342-B048-85BDC9FD1C3A}</a:tableStyleId>
              </a:tblPr>
              <a:tblGrid>
                <a:gridCol w="2395939">
                  <a:extLst>
                    <a:ext uri="{9D8B030D-6E8A-4147-A177-3AD203B41FA5}">
                      <a16:colId xmlns:a16="http://schemas.microsoft.com/office/drawing/2014/main" val="3231251997"/>
                    </a:ext>
                  </a:extLst>
                </a:gridCol>
                <a:gridCol w="942110">
                  <a:extLst>
                    <a:ext uri="{9D8B030D-6E8A-4147-A177-3AD203B41FA5}">
                      <a16:colId xmlns:a16="http://schemas.microsoft.com/office/drawing/2014/main" val="2633320559"/>
                    </a:ext>
                  </a:extLst>
                </a:gridCol>
                <a:gridCol w="1020209">
                  <a:extLst>
                    <a:ext uri="{9D8B030D-6E8A-4147-A177-3AD203B41FA5}">
                      <a16:colId xmlns:a16="http://schemas.microsoft.com/office/drawing/2014/main" val="3590607127"/>
                    </a:ext>
                  </a:extLst>
                </a:gridCol>
                <a:gridCol w="1005722">
                  <a:extLst>
                    <a:ext uri="{9D8B030D-6E8A-4147-A177-3AD203B41FA5}">
                      <a16:colId xmlns:a16="http://schemas.microsoft.com/office/drawing/2014/main" val="4059900109"/>
                    </a:ext>
                  </a:extLst>
                </a:gridCol>
              </a:tblGrid>
              <a:tr h="259305">
                <a:tc>
                  <a:txBody>
                    <a:bodyPr/>
                    <a:lstStyle/>
                    <a:p>
                      <a:r>
                        <a:rPr lang="fr-FR" sz="1200"/>
                        <a:t>Commercialisations à intervenir dans les 18 prochains mois</a:t>
                      </a:r>
                    </a:p>
                  </a:txBody>
                  <a:tcPr/>
                </a:tc>
                <a:tc>
                  <a:txBody>
                    <a:bodyPr/>
                    <a:lstStyle/>
                    <a:p>
                      <a:pPr algn="ctr"/>
                      <a:r>
                        <a:rPr lang="fr-FR" sz="1200"/>
                        <a:t>Nombre</a:t>
                      </a:r>
                    </a:p>
                  </a:txBody>
                  <a:tcPr/>
                </a:tc>
                <a:tc>
                  <a:txBody>
                    <a:bodyPr/>
                    <a:lstStyle/>
                    <a:p>
                      <a:pPr algn="ctr"/>
                      <a:r>
                        <a:rPr lang="fr-FR" sz="1200"/>
                        <a:t>Surface cumulée (</a:t>
                      </a:r>
                      <a:r>
                        <a:rPr lang="fr-FR" sz="1200" err="1"/>
                        <a:t>sdp</a:t>
                      </a:r>
                      <a:r>
                        <a:rPr lang="fr-FR" sz="1200"/>
                        <a:t>)</a:t>
                      </a:r>
                    </a:p>
                  </a:txBody>
                  <a:tcPr/>
                </a:tc>
                <a:tc>
                  <a:txBody>
                    <a:bodyPr/>
                    <a:lstStyle/>
                    <a:p>
                      <a:pPr algn="ctr"/>
                      <a:r>
                        <a:rPr lang="fr-FR" sz="1200"/>
                        <a:t>Montant (M€)</a:t>
                      </a:r>
                    </a:p>
                  </a:txBody>
                  <a:tcPr/>
                </a:tc>
                <a:extLst>
                  <a:ext uri="{0D108BD9-81ED-4DB2-BD59-A6C34878D82A}">
                    <a16:rowId xmlns:a16="http://schemas.microsoft.com/office/drawing/2014/main" val="2532258533"/>
                  </a:ext>
                </a:extLst>
              </a:tr>
              <a:tr h="259305">
                <a:tc>
                  <a:txBody>
                    <a:bodyPr/>
                    <a:lstStyle/>
                    <a:p>
                      <a:r>
                        <a:rPr lang="fr-FR" sz="1200"/>
                        <a:t>Nouvelles commercialisations (lots)</a:t>
                      </a:r>
                    </a:p>
                  </a:txBody>
                  <a:tcPr/>
                </a:tc>
                <a:tc>
                  <a:txBody>
                    <a:bodyPr/>
                    <a:lstStyle/>
                    <a:p>
                      <a:endParaRPr lang="fr-FR" sz="1200"/>
                    </a:p>
                  </a:txBody>
                  <a:tcPr/>
                </a:tc>
                <a:tc>
                  <a:txBody>
                    <a:bodyPr/>
                    <a:lstStyle/>
                    <a:p>
                      <a:endParaRPr lang="fr-FR" sz="1200"/>
                    </a:p>
                  </a:txBody>
                  <a:tcPr/>
                </a:tc>
                <a:tc>
                  <a:txBody>
                    <a:bodyPr/>
                    <a:lstStyle/>
                    <a:p>
                      <a:endParaRPr lang="fr-FR" sz="1200"/>
                    </a:p>
                  </a:txBody>
                  <a:tcPr/>
                </a:tc>
                <a:extLst>
                  <a:ext uri="{0D108BD9-81ED-4DB2-BD59-A6C34878D82A}">
                    <a16:rowId xmlns:a16="http://schemas.microsoft.com/office/drawing/2014/main" val="1093769864"/>
                  </a:ext>
                </a:extLst>
              </a:tr>
              <a:tr h="259305">
                <a:tc>
                  <a:txBody>
                    <a:bodyPr/>
                    <a:lstStyle/>
                    <a:p>
                      <a:r>
                        <a:rPr lang="fr-FR" sz="1200"/>
                        <a:t>Promesses / dépôts de PC</a:t>
                      </a:r>
                    </a:p>
                  </a:txBody>
                  <a:tcPr/>
                </a:tc>
                <a:tc>
                  <a:txBody>
                    <a:bodyPr/>
                    <a:lstStyle/>
                    <a:p>
                      <a:endParaRPr lang="fr-FR" sz="1200"/>
                    </a:p>
                  </a:txBody>
                  <a:tcPr/>
                </a:tc>
                <a:tc>
                  <a:txBody>
                    <a:bodyPr/>
                    <a:lstStyle/>
                    <a:p>
                      <a:endParaRPr lang="fr-FR" sz="1200"/>
                    </a:p>
                  </a:txBody>
                  <a:tcPr/>
                </a:tc>
                <a:tc>
                  <a:txBody>
                    <a:bodyPr/>
                    <a:lstStyle/>
                    <a:p>
                      <a:endParaRPr lang="fr-FR" sz="1200"/>
                    </a:p>
                  </a:txBody>
                  <a:tcPr/>
                </a:tc>
                <a:extLst>
                  <a:ext uri="{0D108BD9-81ED-4DB2-BD59-A6C34878D82A}">
                    <a16:rowId xmlns:a16="http://schemas.microsoft.com/office/drawing/2014/main" val="2572006700"/>
                  </a:ext>
                </a:extLst>
              </a:tr>
              <a:tr h="259305">
                <a:tc>
                  <a:txBody>
                    <a:bodyPr/>
                    <a:lstStyle/>
                    <a:p>
                      <a:r>
                        <a:rPr lang="fr-FR" sz="1200"/>
                        <a:t>Actes de vente</a:t>
                      </a:r>
                    </a:p>
                  </a:txBody>
                  <a:tcPr/>
                </a:tc>
                <a:tc>
                  <a:txBody>
                    <a:bodyPr/>
                    <a:lstStyle/>
                    <a:p>
                      <a:endParaRPr lang="fr-FR" sz="1200"/>
                    </a:p>
                  </a:txBody>
                  <a:tcPr/>
                </a:tc>
                <a:tc>
                  <a:txBody>
                    <a:bodyPr/>
                    <a:lstStyle/>
                    <a:p>
                      <a:endParaRPr lang="fr-FR" sz="1200"/>
                    </a:p>
                  </a:txBody>
                  <a:tcPr/>
                </a:tc>
                <a:tc>
                  <a:txBody>
                    <a:bodyPr/>
                    <a:lstStyle/>
                    <a:p>
                      <a:endParaRPr lang="fr-FR" sz="1200" dirty="0"/>
                    </a:p>
                  </a:txBody>
                  <a:tcPr/>
                </a:tc>
                <a:extLst>
                  <a:ext uri="{0D108BD9-81ED-4DB2-BD59-A6C34878D82A}">
                    <a16:rowId xmlns:a16="http://schemas.microsoft.com/office/drawing/2014/main" val="3562184879"/>
                  </a:ext>
                </a:extLst>
              </a:tr>
            </a:tbl>
          </a:graphicData>
        </a:graphic>
      </p:graphicFrame>
      <p:sp>
        <p:nvSpPr>
          <p:cNvPr id="23" name="Espace réservé du contenu 2">
            <a:extLst>
              <a:ext uri="{FF2B5EF4-FFF2-40B4-BE49-F238E27FC236}">
                <a16:creationId xmlns:a16="http://schemas.microsoft.com/office/drawing/2014/main" id="{7DCF825C-6015-4AE2-BE99-F2318BF49C75}"/>
              </a:ext>
            </a:extLst>
          </p:cNvPr>
          <p:cNvSpPr txBox="1">
            <a:spLocks/>
          </p:cNvSpPr>
          <p:nvPr/>
        </p:nvSpPr>
        <p:spPr>
          <a:xfrm>
            <a:off x="615762" y="2615168"/>
            <a:ext cx="5332455" cy="3762630"/>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pPr>
            <a:r>
              <a:rPr lang="fr-FR" sz="1400" dirty="0">
                <a:solidFill>
                  <a:schemeClr val="bg1"/>
                </a:solidFill>
              </a:rPr>
              <a:t>Principaux enjeux des 12/18 mois</a:t>
            </a:r>
          </a:p>
          <a:p>
            <a:pPr algn="just">
              <a:spcBef>
                <a:spcPts val="0"/>
              </a:spcBef>
            </a:pPr>
            <a:r>
              <a:rPr lang="fr-FR" sz="1400" dirty="0">
                <a:solidFill>
                  <a:schemeClr val="bg1"/>
                </a:solidFill>
              </a:rPr>
              <a:t> </a:t>
            </a:r>
          </a:p>
          <a:p>
            <a:pPr algn="just">
              <a:spcBef>
                <a:spcPts val="0"/>
              </a:spcBef>
            </a:pPr>
            <a:r>
              <a:rPr lang="fr-FR" sz="1200" b="0" dirty="0">
                <a:solidFill>
                  <a:schemeClr val="bg1"/>
                </a:solidFill>
              </a:rPr>
              <a:t>- Contrats : … </a:t>
            </a:r>
          </a:p>
          <a:p>
            <a:pPr algn="just">
              <a:spcBef>
                <a:spcPts val="0"/>
              </a:spcBef>
            </a:pPr>
            <a:r>
              <a:rPr lang="fr-FR" sz="1200" b="0" dirty="0">
                <a:solidFill>
                  <a:schemeClr val="bg1"/>
                </a:solidFill>
              </a:rPr>
              <a:t>-Programmation : </a:t>
            </a:r>
          </a:p>
          <a:p>
            <a:pPr algn="just">
              <a:spcBef>
                <a:spcPts val="0"/>
              </a:spcBef>
            </a:pPr>
            <a:r>
              <a:rPr lang="fr-FR" sz="1200" b="0" dirty="0">
                <a:solidFill>
                  <a:schemeClr val="bg1"/>
                </a:solidFill>
              </a:rPr>
              <a:t>- Procédures : …</a:t>
            </a:r>
          </a:p>
          <a:p>
            <a:pPr algn="just">
              <a:spcBef>
                <a:spcPts val="0"/>
              </a:spcBef>
            </a:pPr>
            <a:r>
              <a:rPr lang="fr-FR" sz="1200" b="0" dirty="0">
                <a:solidFill>
                  <a:schemeClr val="bg1"/>
                </a:solidFill>
              </a:rPr>
              <a:t>-Cessions : …. </a:t>
            </a:r>
          </a:p>
          <a:p>
            <a:pPr algn="just">
              <a:spcBef>
                <a:spcPts val="0"/>
              </a:spcBef>
            </a:pPr>
            <a:r>
              <a:rPr lang="fr-FR" sz="1200" b="0" dirty="0">
                <a:solidFill>
                  <a:schemeClr val="bg1"/>
                </a:solidFill>
              </a:rPr>
              <a:t>- Travaux : …. </a:t>
            </a:r>
          </a:p>
          <a:p>
            <a:pPr algn="just">
              <a:spcBef>
                <a:spcPts val="0"/>
              </a:spcBef>
            </a:pPr>
            <a:r>
              <a:rPr lang="fr-FR" sz="1200" b="0" dirty="0">
                <a:solidFill>
                  <a:schemeClr val="bg1"/>
                </a:solidFill>
              </a:rPr>
              <a:t>-Mise en vie : …………..</a:t>
            </a:r>
          </a:p>
          <a:p>
            <a:pPr algn="just">
              <a:spcBef>
                <a:spcPts val="0"/>
              </a:spcBef>
            </a:pPr>
            <a:r>
              <a:rPr lang="fr-FR" sz="1200" b="0" dirty="0">
                <a:solidFill>
                  <a:schemeClr val="bg1"/>
                </a:solidFill>
              </a:rPr>
              <a:t>-Equilibre financier : …………</a:t>
            </a:r>
          </a:p>
          <a:p>
            <a:pPr algn="just">
              <a:spcBef>
                <a:spcPts val="0"/>
              </a:spcBef>
            </a:pPr>
            <a:r>
              <a:rPr lang="fr-FR" sz="1200" b="0" dirty="0">
                <a:solidFill>
                  <a:schemeClr val="bg1"/>
                </a:solidFill>
              </a:rPr>
              <a:t>-Liens partenariaux : … </a:t>
            </a:r>
          </a:p>
          <a:p>
            <a:pPr algn="just">
              <a:spcBef>
                <a:spcPts val="0"/>
              </a:spcBef>
            </a:pPr>
            <a:endParaRPr lang="fr-FR" sz="1200" b="0" dirty="0">
              <a:solidFill>
                <a:schemeClr val="bg1"/>
              </a:solidFill>
            </a:endParaRPr>
          </a:p>
          <a:p>
            <a:pPr algn="just">
              <a:spcBef>
                <a:spcPts val="0"/>
              </a:spcBef>
            </a:pPr>
            <a:endParaRPr lang="fr-FR" sz="1200" b="0" dirty="0">
              <a:solidFill>
                <a:schemeClr val="bg1"/>
              </a:solidFill>
            </a:endParaRPr>
          </a:p>
          <a:p>
            <a:pPr algn="just">
              <a:spcBef>
                <a:spcPts val="0"/>
              </a:spcBef>
            </a:pPr>
            <a:r>
              <a:rPr lang="fr-FR" sz="1400" dirty="0">
                <a:solidFill>
                  <a:schemeClr val="bg1"/>
                </a:solidFill>
              </a:rPr>
              <a:t>Principaux risques à traiter dans les 12/18 mois</a:t>
            </a:r>
          </a:p>
          <a:p>
            <a:pPr algn="just">
              <a:spcBef>
                <a:spcPts val="0"/>
              </a:spcBef>
            </a:pPr>
            <a:endParaRPr lang="fr-FR" sz="1000" dirty="0">
              <a:solidFill>
                <a:schemeClr val="bg1"/>
              </a:solidFill>
            </a:endParaRPr>
          </a:p>
          <a:p>
            <a:pPr algn="just">
              <a:spcBef>
                <a:spcPts val="0"/>
              </a:spcBef>
            </a:pPr>
            <a:r>
              <a:rPr lang="fr-FR" sz="1200" b="0" dirty="0">
                <a:solidFill>
                  <a:schemeClr val="bg1"/>
                </a:solidFill>
              </a:rPr>
              <a:t>- exemple : sécurisation de telle ligne du bilan </a:t>
            </a:r>
          </a:p>
          <a:p>
            <a:pPr algn="just">
              <a:spcBef>
                <a:spcPts val="0"/>
              </a:spcBef>
            </a:pPr>
            <a:r>
              <a:rPr lang="fr-FR" sz="1200" b="0" dirty="0">
                <a:solidFill>
                  <a:schemeClr val="bg1"/>
                </a:solidFill>
              </a:rPr>
              <a:t>- exemple 2 : risque perte subvention X si Y</a:t>
            </a:r>
          </a:p>
          <a:p>
            <a:pPr algn="just">
              <a:spcBef>
                <a:spcPts val="0"/>
              </a:spcBef>
            </a:pPr>
            <a:r>
              <a:rPr lang="fr-FR" sz="1200" b="0" dirty="0">
                <a:solidFill>
                  <a:schemeClr val="bg1"/>
                </a:solidFill>
              </a:rPr>
              <a:t>- exemple 3 : changement politique démolition </a:t>
            </a:r>
          </a:p>
          <a:p>
            <a:pPr algn="just">
              <a:spcBef>
                <a:spcPts val="0"/>
              </a:spcBef>
            </a:pPr>
            <a:endParaRPr lang="fr-FR" sz="1200" b="0" dirty="0">
              <a:solidFill>
                <a:schemeClr val="bg1"/>
              </a:solidFill>
            </a:endParaRPr>
          </a:p>
        </p:txBody>
      </p:sp>
      <p:sp>
        <p:nvSpPr>
          <p:cNvPr id="26" name="Espace réservé du contenu 2">
            <a:extLst>
              <a:ext uri="{FF2B5EF4-FFF2-40B4-BE49-F238E27FC236}">
                <a16:creationId xmlns:a16="http://schemas.microsoft.com/office/drawing/2014/main" id="{2A1ADCD1-AC2C-487F-BD64-D5CF85035D04}"/>
              </a:ext>
            </a:extLst>
          </p:cNvPr>
          <p:cNvSpPr txBox="1">
            <a:spLocks/>
          </p:cNvSpPr>
          <p:nvPr/>
        </p:nvSpPr>
        <p:spPr>
          <a:xfrm>
            <a:off x="6705600" y="2555899"/>
            <a:ext cx="5363980" cy="3650491"/>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pPr>
            <a:r>
              <a:rPr lang="fr-FR" sz="1400" dirty="0">
                <a:solidFill>
                  <a:schemeClr val="bg1"/>
                </a:solidFill>
              </a:rPr>
              <a:t>Principales cessions inscrites à l’EPR pour l’année N</a:t>
            </a:r>
          </a:p>
          <a:p>
            <a:pPr algn="just">
              <a:spcBef>
                <a:spcPts val="0"/>
              </a:spcBef>
            </a:pPr>
            <a:r>
              <a:rPr lang="fr-FR" sz="1200" b="0" dirty="0">
                <a:solidFill>
                  <a:schemeClr val="bg1"/>
                </a:solidFill>
              </a:rPr>
              <a:t>- Lot 4B / 6 000 m²SDP / 3M€</a:t>
            </a:r>
          </a:p>
          <a:p>
            <a:pPr algn="just">
              <a:spcBef>
                <a:spcPts val="0"/>
              </a:spcBef>
            </a:pPr>
            <a:r>
              <a:rPr lang="fr-FR" sz="1200" b="0" dirty="0">
                <a:solidFill>
                  <a:schemeClr val="bg1"/>
                </a:solidFill>
              </a:rPr>
              <a:t>-Lot 11 / …..</a:t>
            </a:r>
          </a:p>
          <a:p>
            <a:pPr algn="just">
              <a:spcBef>
                <a:spcPts val="0"/>
              </a:spcBef>
            </a:pPr>
            <a:r>
              <a:rPr lang="fr-FR" sz="1200" b="0" dirty="0">
                <a:solidFill>
                  <a:schemeClr val="bg1"/>
                </a:solidFill>
              </a:rPr>
              <a:t>-</a:t>
            </a:r>
          </a:p>
          <a:p>
            <a:pPr algn="just">
              <a:spcBef>
                <a:spcPts val="0"/>
              </a:spcBef>
            </a:pPr>
            <a:r>
              <a:rPr lang="fr-FR" sz="1200" b="0" dirty="0">
                <a:solidFill>
                  <a:schemeClr val="bg1"/>
                </a:solidFill>
              </a:rPr>
              <a:t>- </a:t>
            </a:r>
          </a:p>
          <a:p>
            <a:pPr algn="just">
              <a:spcBef>
                <a:spcPts val="0"/>
              </a:spcBef>
            </a:pPr>
            <a:endParaRPr lang="fr-FR" sz="1400" b="0" dirty="0">
              <a:solidFill>
                <a:schemeClr val="bg1"/>
              </a:solidFill>
            </a:endParaRPr>
          </a:p>
          <a:p>
            <a:pPr algn="just">
              <a:spcBef>
                <a:spcPts val="0"/>
              </a:spcBef>
            </a:pPr>
            <a:r>
              <a:rPr lang="fr-FR" sz="1400" dirty="0">
                <a:solidFill>
                  <a:schemeClr val="bg1"/>
                </a:solidFill>
              </a:rPr>
              <a:t>Principales cessions inscrites à l’EPR pour l’année N+1</a:t>
            </a:r>
          </a:p>
          <a:p>
            <a:pPr algn="just">
              <a:spcBef>
                <a:spcPts val="0"/>
              </a:spcBef>
            </a:pPr>
            <a:r>
              <a:rPr lang="fr-FR" sz="1200" b="0" dirty="0">
                <a:solidFill>
                  <a:schemeClr val="bg1"/>
                </a:solidFill>
              </a:rPr>
              <a:t>- Carnot 1</a:t>
            </a:r>
          </a:p>
          <a:p>
            <a:pPr algn="just">
              <a:spcBef>
                <a:spcPts val="0"/>
              </a:spcBef>
            </a:pPr>
            <a:r>
              <a:rPr lang="fr-FR" sz="1200" b="0" dirty="0">
                <a:solidFill>
                  <a:schemeClr val="bg1"/>
                </a:solidFill>
              </a:rPr>
              <a:t>- Balzac 2 </a:t>
            </a:r>
          </a:p>
          <a:p>
            <a:pPr algn="just">
              <a:spcBef>
                <a:spcPts val="0"/>
              </a:spcBef>
            </a:pPr>
            <a:r>
              <a:rPr lang="fr-FR" sz="1200" b="0" dirty="0">
                <a:solidFill>
                  <a:schemeClr val="bg1"/>
                </a:solidFill>
              </a:rPr>
              <a:t>- BAS2</a:t>
            </a:r>
          </a:p>
          <a:p>
            <a:pPr algn="just">
              <a:spcBef>
                <a:spcPts val="0"/>
              </a:spcBef>
            </a:pPr>
            <a:r>
              <a:rPr lang="fr-FR" sz="1200" b="0" dirty="0">
                <a:solidFill>
                  <a:schemeClr val="bg1"/>
                </a:solidFill>
              </a:rPr>
              <a:t>- </a:t>
            </a:r>
          </a:p>
          <a:p>
            <a:pPr algn="just">
              <a:spcBef>
                <a:spcPts val="0"/>
              </a:spcBef>
            </a:pPr>
            <a:endParaRPr lang="fr-FR" sz="1400" b="0" dirty="0">
              <a:solidFill>
                <a:schemeClr val="bg1"/>
              </a:solidFill>
            </a:endParaRPr>
          </a:p>
          <a:p>
            <a:pPr algn="just">
              <a:spcBef>
                <a:spcPts val="0"/>
              </a:spcBef>
            </a:pPr>
            <a:r>
              <a:rPr lang="fr-FR" sz="1400" dirty="0">
                <a:solidFill>
                  <a:schemeClr val="bg1"/>
                </a:solidFill>
              </a:rPr>
              <a:t>Immeuble démonstrateur (angle / calendrier) :</a:t>
            </a:r>
          </a:p>
          <a:p>
            <a:pPr algn="just">
              <a:spcBef>
                <a:spcPts val="0"/>
              </a:spcBef>
            </a:pPr>
            <a:r>
              <a:rPr lang="fr-FR" sz="1200" b="0" dirty="0">
                <a:solidFill>
                  <a:schemeClr val="bg1"/>
                </a:solidFill>
              </a:rPr>
              <a:t>- </a:t>
            </a:r>
            <a:r>
              <a:rPr lang="fr-FR" sz="1200" b="0" dirty="0" err="1">
                <a:solidFill>
                  <a:schemeClr val="bg1"/>
                </a:solidFill>
              </a:rPr>
              <a:t>Copromotion</a:t>
            </a:r>
            <a:r>
              <a:rPr lang="fr-FR" sz="1200" b="0" dirty="0">
                <a:solidFill>
                  <a:schemeClr val="bg1"/>
                </a:solidFill>
              </a:rPr>
              <a:t> / EDELIS / RE2028 / DCE T3 2024</a:t>
            </a:r>
          </a:p>
          <a:p>
            <a:pPr algn="just">
              <a:spcBef>
                <a:spcPts val="0"/>
              </a:spcBef>
            </a:pPr>
            <a:r>
              <a:rPr lang="fr-FR" sz="1200" b="0" dirty="0">
                <a:solidFill>
                  <a:schemeClr val="bg1"/>
                </a:solidFill>
              </a:rPr>
              <a:t>- </a:t>
            </a:r>
          </a:p>
        </p:txBody>
      </p:sp>
      <p:sp>
        <p:nvSpPr>
          <p:cNvPr id="27" name="Titre 1">
            <a:extLst>
              <a:ext uri="{FF2B5EF4-FFF2-40B4-BE49-F238E27FC236}">
                <a16:creationId xmlns:a16="http://schemas.microsoft.com/office/drawing/2014/main" id="{AA8BC325-CB06-4D24-B32B-B34A91A54170}"/>
              </a:ext>
            </a:extLst>
          </p:cNvPr>
          <p:cNvSpPr txBox="1">
            <a:spLocks/>
          </p:cNvSpPr>
          <p:nvPr/>
        </p:nvSpPr>
        <p:spPr>
          <a:xfrm>
            <a:off x="7779418"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cxnSp>
        <p:nvCxnSpPr>
          <p:cNvPr id="6" name="Connecteur droit 5">
            <a:extLst>
              <a:ext uri="{FF2B5EF4-FFF2-40B4-BE49-F238E27FC236}">
                <a16:creationId xmlns:a16="http://schemas.microsoft.com/office/drawing/2014/main" id="{A8CCA1A2-8B6D-DD26-3E2C-C41A441E770C}"/>
              </a:ext>
            </a:extLst>
          </p:cNvPr>
          <p:cNvCxnSpPr/>
          <p:nvPr/>
        </p:nvCxnSpPr>
        <p:spPr>
          <a:xfrm>
            <a:off x="6326908" y="729672"/>
            <a:ext cx="0" cy="5837382"/>
          </a:xfrm>
          <a:prstGeom prst="line">
            <a:avLst/>
          </a:prstGeom>
          <a:ln w="6350">
            <a:prstDash val="sys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870470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Présenter dès le début de la revue de projet, les arbitrages attendus</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lvl="0" algn="just">
              <a:lnSpc>
                <a:spcPct val="107000"/>
              </a:lnSpc>
            </a:pPr>
            <a:r>
              <a:rPr lang="fr-FR" sz="1400" b="0" dirty="0">
                <a:latin typeface="Montserrat" panose="00000500000000000000" pitchFamily="2" charset="0"/>
                <a:ea typeface="Calibri" panose="020F0502020204030204" pitchFamily="34" charset="0"/>
                <a:cs typeface="Times New Roman" panose="02020603050405020304" pitchFamily="18" charset="0"/>
              </a:rPr>
              <a:t>En lien avec le tableau de bord (0.2), et à l’aune des principaux risques à traiter dans les 12/18 mois listés ci-avant (0.3) : </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Lister les sujets pour lesquels un arbitrage est souhaité, à l’issue de la revue de projet sinon à moyens termes.</a:t>
            </a:r>
          </a:p>
          <a:p>
            <a:pPr marL="34290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Présenter, lorsque possible, les solutions esquissées ou les décisions envisagées, pouvant solutionner ces points d’arbitrage </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Préciser de qui est attendu l’arbitrage (DG, DST, DJF, DFP, ….)</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Préciser les dates « butoirs » le cas échéant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Outils SMQE : </a:t>
            </a:r>
          </a:p>
          <a:p>
            <a:pPr marL="342900" indent="-342900" algn="just">
              <a:lnSpc>
                <a:spcPct val="107000"/>
              </a:lnSpc>
              <a:buFontTx/>
              <a:buChar char="-"/>
            </a:pPr>
            <a:r>
              <a:rPr lang="fr-FR" sz="1400" b="0" dirty="0">
                <a:latin typeface="Montserrat" panose="00000500000000000000" pitchFamily="2" charset="0"/>
                <a:cs typeface="Times New Roman" panose="02020603050405020304" pitchFamily="18" charset="0"/>
              </a:rPr>
              <a:t>/ </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34</a:t>
            </a:fld>
            <a:endParaRPr lang="fr-FR">
              <a:solidFill>
                <a:schemeClr val="bg1">
                  <a:lumMod val="65000"/>
                </a:schemeClr>
              </a:solidFill>
            </a:endParaRPr>
          </a:p>
        </p:txBody>
      </p:sp>
      <p:sp>
        <p:nvSpPr>
          <p:cNvPr id="8" name="Titre 1">
            <a:extLst>
              <a:ext uri="{FF2B5EF4-FFF2-40B4-BE49-F238E27FC236}">
                <a16:creationId xmlns:a16="http://schemas.microsoft.com/office/drawing/2014/main" id="{28042005-756F-6B7B-BEA2-0D082A33D72A}"/>
              </a:ext>
            </a:extLst>
          </p:cNvPr>
          <p:cNvSpPr txBox="1">
            <a:spLocks/>
          </p:cNvSpPr>
          <p:nvPr/>
        </p:nvSpPr>
        <p:spPr>
          <a:xfrm>
            <a:off x="7934" y="1681"/>
            <a:ext cx="12184066" cy="629881"/>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l"/>
            <a:endParaRPr lang="fr-FR" dirty="0"/>
          </a:p>
        </p:txBody>
      </p:sp>
      <p:sp>
        <p:nvSpPr>
          <p:cNvPr id="9" name="Titre 1">
            <a:extLst>
              <a:ext uri="{FF2B5EF4-FFF2-40B4-BE49-F238E27FC236}">
                <a16:creationId xmlns:a16="http://schemas.microsoft.com/office/drawing/2014/main" id="{E69B38FF-7594-AFA3-A1EC-285262C1CFBA}"/>
              </a:ext>
            </a:extLst>
          </p:cNvPr>
          <p:cNvSpPr>
            <a:spLocks noGrp="1"/>
          </p:cNvSpPr>
          <p:nvPr>
            <p:ph type="title"/>
          </p:nvPr>
        </p:nvSpPr>
        <p:spPr>
          <a:xfrm>
            <a:off x="609600" y="274638"/>
            <a:ext cx="10972800" cy="1143000"/>
          </a:xfrm>
        </p:spPr>
        <p:txBody>
          <a:bodyPr/>
          <a:lstStyle/>
          <a:p>
            <a:pPr algn="l"/>
            <a:r>
              <a:rPr lang="fr-FR" sz="3200" dirty="0"/>
              <a:t>0.3bis Arbitrages attendus à l’issue de la revue </a:t>
            </a:r>
            <a:endParaRPr lang="fr-FR" sz="2000" dirty="0"/>
          </a:p>
        </p:txBody>
      </p:sp>
    </p:spTree>
    <p:extLst>
      <p:ext uri="{BB962C8B-B14F-4D97-AF65-F5344CB8AC3E}">
        <p14:creationId xmlns:p14="http://schemas.microsoft.com/office/powerpoint/2010/main" val="32420105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525B6FD-56F3-AD56-9834-61D33E364368}"/>
              </a:ext>
            </a:extLst>
          </p:cNvPr>
          <p:cNvPicPr>
            <a:picLocks/>
          </p:cNvPicPr>
          <p:nvPr/>
        </p:nvPicPr>
        <p:blipFill>
          <a:blip r:embed="rId2" cstate="email">
            <a:extLst>
              <a:ext uri="{28A0092B-C50C-407E-A947-70E740481C1C}">
                <a14:useLocalDpi xmlns:a14="http://schemas.microsoft.com/office/drawing/2010/main"/>
              </a:ext>
            </a:extLst>
          </a:blip>
          <a:srcRect/>
          <a:stretch/>
        </p:blipFill>
        <p:spPr>
          <a:xfrm>
            <a:off x="7934" y="1681"/>
            <a:ext cx="12192000" cy="6886919"/>
          </a:xfrm>
          <a:prstGeom prst="rect">
            <a:avLst/>
          </a:prstGeom>
        </p:spPr>
      </p:pic>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7934" y="1681"/>
            <a:ext cx="12184066" cy="629881"/>
          </a:xfrm>
        </p:spPr>
        <p:txBody>
          <a:bodyPr>
            <a:normAutofit/>
          </a:bodyPr>
          <a:lstStyle/>
          <a:p>
            <a:pPr algn="l"/>
            <a:r>
              <a:rPr lang="fr-FR" sz="3200" dirty="0"/>
              <a:t>0.3bis Arbitrages attendus à l’issue de la revue </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solidFill>
              </a:rPr>
              <a:pPr/>
              <a:t>35</a:t>
            </a:fld>
            <a:endParaRPr lang="fr-FR">
              <a:solidFill>
                <a:schemeClr val="bg1"/>
              </a:solidFill>
            </a:endParaRPr>
          </a:p>
        </p:txBody>
      </p:sp>
      <p:sp>
        <p:nvSpPr>
          <p:cNvPr id="4" name="Espace réservé du contenu 2">
            <a:extLst>
              <a:ext uri="{FF2B5EF4-FFF2-40B4-BE49-F238E27FC236}">
                <a16:creationId xmlns:a16="http://schemas.microsoft.com/office/drawing/2014/main" id="{50760175-540B-FFB5-1912-1B2A08BD8375}"/>
              </a:ext>
            </a:extLst>
          </p:cNvPr>
          <p:cNvSpPr txBox="1">
            <a:spLocks/>
          </p:cNvSpPr>
          <p:nvPr/>
        </p:nvSpPr>
        <p:spPr>
          <a:xfrm>
            <a:off x="1932289" y="1552064"/>
            <a:ext cx="7664293" cy="2521172"/>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pPr>
            <a:r>
              <a:rPr lang="fr-FR" sz="1400" dirty="0">
                <a:solidFill>
                  <a:schemeClr val="bg1"/>
                </a:solidFill>
              </a:rPr>
              <a:t>Point d’arbitrage 1 : </a:t>
            </a:r>
          </a:p>
          <a:p>
            <a:pPr marL="285750" indent="-285750" algn="just">
              <a:spcBef>
                <a:spcPts val="0"/>
              </a:spcBef>
              <a:buFont typeface="Arial" panose="020B0604020202020204" pitchFamily="34" charset="0"/>
              <a:buChar char="•"/>
            </a:pPr>
            <a:r>
              <a:rPr lang="fr-FR" sz="1400" b="0" dirty="0">
                <a:solidFill>
                  <a:schemeClr val="bg1"/>
                </a:solidFill>
              </a:rPr>
              <a:t>XXXXXXXXXXX</a:t>
            </a:r>
          </a:p>
          <a:p>
            <a:pPr algn="just">
              <a:spcBef>
                <a:spcPts val="0"/>
              </a:spcBef>
            </a:pPr>
            <a:endParaRPr lang="fr-FR" sz="1400" b="0" dirty="0">
              <a:solidFill>
                <a:schemeClr val="bg1"/>
              </a:solidFill>
            </a:endParaRPr>
          </a:p>
          <a:p>
            <a:pPr algn="just">
              <a:spcBef>
                <a:spcPts val="0"/>
              </a:spcBef>
            </a:pPr>
            <a:endParaRPr lang="fr-FR" sz="1400" b="0" dirty="0">
              <a:solidFill>
                <a:schemeClr val="bg1"/>
              </a:solidFill>
            </a:endParaRPr>
          </a:p>
          <a:p>
            <a:pPr algn="just">
              <a:spcBef>
                <a:spcPts val="0"/>
              </a:spcBef>
            </a:pPr>
            <a:r>
              <a:rPr lang="fr-FR" sz="1400" dirty="0">
                <a:solidFill>
                  <a:schemeClr val="bg1"/>
                </a:solidFill>
              </a:rPr>
              <a:t>Point d’arbitrage 2 : </a:t>
            </a:r>
          </a:p>
          <a:p>
            <a:pPr marL="285750" indent="-285750" algn="just">
              <a:spcBef>
                <a:spcPts val="0"/>
              </a:spcBef>
              <a:buFont typeface="Arial" panose="020B0604020202020204" pitchFamily="34" charset="0"/>
              <a:buChar char="•"/>
            </a:pPr>
            <a:r>
              <a:rPr lang="fr-FR" sz="1400" b="0" dirty="0">
                <a:solidFill>
                  <a:schemeClr val="bg1"/>
                </a:solidFill>
              </a:rPr>
              <a:t>XXXXXXXXXXXX</a:t>
            </a:r>
          </a:p>
          <a:p>
            <a:pPr algn="just">
              <a:spcBef>
                <a:spcPts val="0"/>
              </a:spcBef>
            </a:pPr>
            <a:endParaRPr lang="fr-FR" sz="1400" b="0" dirty="0">
              <a:solidFill>
                <a:schemeClr val="bg1"/>
              </a:solidFill>
            </a:endParaRPr>
          </a:p>
          <a:p>
            <a:pPr algn="just">
              <a:spcBef>
                <a:spcPts val="0"/>
              </a:spcBef>
            </a:pPr>
            <a:endParaRPr lang="fr-FR" sz="1400" b="0" dirty="0">
              <a:solidFill>
                <a:schemeClr val="bg1"/>
              </a:solidFill>
            </a:endParaRPr>
          </a:p>
          <a:p>
            <a:pPr algn="just">
              <a:spcBef>
                <a:spcPts val="0"/>
              </a:spcBef>
            </a:pPr>
            <a:r>
              <a:rPr lang="fr-FR" sz="1400" dirty="0">
                <a:solidFill>
                  <a:schemeClr val="bg1"/>
                </a:solidFill>
              </a:rPr>
              <a:t>Point d’arbitrage X : </a:t>
            </a:r>
          </a:p>
          <a:p>
            <a:pPr marL="285750" indent="-285750" algn="just">
              <a:spcBef>
                <a:spcPts val="0"/>
              </a:spcBef>
              <a:buFont typeface="Arial" panose="020B0604020202020204" pitchFamily="34" charset="0"/>
              <a:buChar char="•"/>
            </a:pPr>
            <a:r>
              <a:rPr lang="fr-FR" sz="1400" b="0" dirty="0">
                <a:solidFill>
                  <a:schemeClr val="bg1"/>
                </a:solidFill>
              </a:rPr>
              <a:t>XXXXXXXXXXXXXXX</a:t>
            </a:r>
          </a:p>
          <a:p>
            <a:pPr algn="just">
              <a:spcBef>
                <a:spcPts val="0"/>
              </a:spcBef>
            </a:pPr>
            <a:endParaRPr lang="fr-FR" sz="1400" b="0" dirty="0">
              <a:solidFill>
                <a:schemeClr val="bg1"/>
              </a:solidFill>
            </a:endParaRPr>
          </a:p>
          <a:p>
            <a:pPr algn="just">
              <a:spcBef>
                <a:spcPts val="0"/>
              </a:spcBef>
            </a:pPr>
            <a:endParaRPr lang="fr-FR" sz="1400" b="0" dirty="0">
              <a:solidFill>
                <a:schemeClr val="bg1"/>
              </a:solidFill>
            </a:endParaRPr>
          </a:p>
        </p:txBody>
      </p:sp>
    </p:spTree>
    <p:extLst>
      <p:ext uri="{BB962C8B-B14F-4D97-AF65-F5344CB8AC3E}">
        <p14:creationId xmlns:p14="http://schemas.microsoft.com/office/powerpoint/2010/main" val="338511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0.4 – Mise en œuvre du Plan d’action N-1 de l’opération</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2852054"/>
          </a:xfrm>
        </p:spPr>
        <p:txBody>
          <a:bodyPr anchor="t" anchorCtr="0">
            <a:norm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Evaluer la mise en œuvre du plan d’action arrêté l’année précédente </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Chef de projet </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Plan d’action de l’année N-1 avec code couleur (actions achevées / engagées, mais en retard / engagées, mais substantiellement modifiées / non engagées) et commentaires succincts</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Outils SMQE : </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36</a:t>
            </a:fld>
            <a:endParaRPr lang="fr-FR">
              <a:solidFill>
                <a:schemeClr val="bg1">
                  <a:lumMod val="65000"/>
                </a:schemeClr>
              </a:solidFill>
            </a:endParaRPr>
          </a:p>
        </p:txBody>
      </p:sp>
      <p:graphicFrame>
        <p:nvGraphicFramePr>
          <p:cNvPr id="9" name="Tableau 8">
            <a:extLst>
              <a:ext uri="{FF2B5EF4-FFF2-40B4-BE49-F238E27FC236}">
                <a16:creationId xmlns:a16="http://schemas.microsoft.com/office/drawing/2014/main" id="{5E2F2840-2152-E589-1846-4C5B83692FDE}"/>
              </a:ext>
            </a:extLst>
          </p:cNvPr>
          <p:cNvGraphicFramePr>
            <a:graphicFrameLocks noGrp="1"/>
          </p:cNvGraphicFramePr>
          <p:nvPr>
            <p:extLst>
              <p:ext uri="{D42A27DB-BD31-4B8C-83A1-F6EECF244321}">
                <p14:modId xmlns:p14="http://schemas.microsoft.com/office/powerpoint/2010/main" val="2847698325"/>
              </p:ext>
            </p:extLst>
          </p:nvPr>
        </p:nvGraphicFramePr>
        <p:xfrm>
          <a:off x="2749550" y="3251893"/>
          <a:ext cx="6692900" cy="506730"/>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1060428102"/>
                    </a:ext>
                  </a:extLst>
                </a:gridCol>
                <a:gridCol w="1689100">
                  <a:extLst>
                    <a:ext uri="{9D8B030D-6E8A-4147-A177-3AD203B41FA5}">
                      <a16:colId xmlns:a16="http://schemas.microsoft.com/office/drawing/2014/main" val="380168675"/>
                    </a:ext>
                  </a:extLst>
                </a:gridCol>
                <a:gridCol w="2019300">
                  <a:extLst>
                    <a:ext uri="{9D8B030D-6E8A-4147-A177-3AD203B41FA5}">
                      <a16:colId xmlns:a16="http://schemas.microsoft.com/office/drawing/2014/main" val="2763337596"/>
                    </a:ext>
                  </a:extLst>
                </a:gridCol>
                <a:gridCol w="2717800">
                  <a:extLst>
                    <a:ext uri="{9D8B030D-6E8A-4147-A177-3AD203B41FA5}">
                      <a16:colId xmlns:a16="http://schemas.microsoft.com/office/drawing/2014/main" val="2063264089"/>
                    </a:ext>
                  </a:extLst>
                </a:gridCol>
              </a:tblGrid>
              <a:tr h="23812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03056559"/>
                  </a:ext>
                </a:extLst>
              </a:tr>
              <a:tr h="190500">
                <a:tc>
                  <a:txBody>
                    <a:bodyPr/>
                    <a:lstStyle/>
                    <a:p>
                      <a:pPr algn="l" fontAlgn="ctr"/>
                      <a:r>
                        <a:rPr lang="fr-FR" sz="800" u="none" strike="noStrike">
                          <a:effectLst/>
                        </a:rPr>
                        <a:t>0.4.</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Mise en œuvre du plan d’action de l’année N-1</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Feuillet Plan d'action</a:t>
                      </a:r>
                      <a:endParaRPr lang="fr-FR" sz="800" b="1"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endParaRPr lang="fr-FR" sz="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576282317"/>
                  </a:ext>
                </a:extLst>
              </a:tr>
            </a:tbl>
          </a:graphicData>
        </a:graphic>
      </p:graphicFrame>
    </p:spTree>
    <p:extLst>
      <p:ext uri="{BB962C8B-B14F-4D97-AF65-F5344CB8AC3E}">
        <p14:creationId xmlns:p14="http://schemas.microsoft.com/office/powerpoint/2010/main" val="31655286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7934" y="1681"/>
            <a:ext cx="7925104" cy="629881"/>
          </a:xfrm>
        </p:spPr>
        <p:txBody>
          <a:bodyPr>
            <a:normAutofit fontScale="90000"/>
          </a:bodyPr>
          <a:lstStyle/>
          <a:p>
            <a:pPr algn="l"/>
            <a:r>
              <a:rPr lang="fr-FR" sz="3200"/>
              <a:t>0.4 Exécution plan d’action année N-1</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solidFill>
              </a:rPr>
              <a:pPr/>
              <a:t>37</a:t>
            </a:fld>
            <a:endParaRPr lang="fr-FR">
              <a:solidFill>
                <a:schemeClr val="bg1"/>
              </a:solidFill>
            </a:endParaRPr>
          </a:p>
        </p:txBody>
      </p:sp>
      <p:sp>
        <p:nvSpPr>
          <p:cNvPr id="23" name="Espace réservé du contenu 2">
            <a:extLst>
              <a:ext uri="{FF2B5EF4-FFF2-40B4-BE49-F238E27FC236}">
                <a16:creationId xmlns:a16="http://schemas.microsoft.com/office/drawing/2014/main" id="{7DCF825C-6015-4AE2-BE99-F2318BF49C75}"/>
              </a:ext>
            </a:extLst>
          </p:cNvPr>
          <p:cNvSpPr txBox="1">
            <a:spLocks/>
          </p:cNvSpPr>
          <p:nvPr/>
        </p:nvSpPr>
        <p:spPr>
          <a:xfrm>
            <a:off x="657525" y="631562"/>
            <a:ext cx="11840680" cy="479598"/>
          </a:xfrm>
          <a:prstGeom prst="rect">
            <a:avLst/>
          </a:prstGeom>
        </p:spPr>
        <p:txBody>
          <a:bodyPr vert="horz" lIns="91440" tIns="45720" rIns="91440" bIns="45720" rtlCol="0" anchor="ctr" anchorCtr="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1200"/>
              </a:spcAft>
            </a:pPr>
            <a:r>
              <a:rPr lang="fr-FR" sz="1400">
                <a:solidFill>
                  <a:srgbClr val="000000"/>
                </a:solidFill>
              </a:rPr>
              <a:t>insérer plan d’action année N-1 renseigné sur le volet mise en œuvre (avec code couleur Vert / Orange / Rouge)</a:t>
            </a:r>
          </a:p>
        </p:txBody>
      </p:sp>
      <p:sp>
        <p:nvSpPr>
          <p:cNvPr id="27" name="Titre 1">
            <a:extLst>
              <a:ext uri="{FF2B5EF4-FFF2-40B4-BE49-F238E27FC236}">
                <a16:creationId xmlns:a16="http://schemas.microsoft.com/office/drawing/2014/main" id="{AA8BC325-CB06-4D24-B32B-B34A91A54170}"/>
              </a:ext>
            </a:extLst>
          </p:cNvPr>
          <p:cNvSpPr txBox="1">
            <a:spLocks/>
          </p:cNvSpPr>
          <p:nvPr/>
        </p:nvSpPr>
        <p:spPr>
          <a:xfrm>
            <a:off x="7779418"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pic>
        <p:nvPicPr>
          <p:cNvPr id="4" name="Image 3">
            <a:extLst>
              <a:ext uri="{FF2B5EF4-FFF2-40B4-BE49-F238E27FC236}">
                <a16:creationId xmlns:a16="http://schemas.microsoft.com/office/drawing/2014/main" id="{4DCBF990-1FB3-34C6-AC1E-043BE42A3606}"/>
              </a:ext>
            </a:extLst>
          </p:cNvPr>
          <p:cNvPicPr>
            <a:picLocks noChangeAspect="1"/>
          </p:cNvPicPr>
          <p:nvPr/>
        </p:nvPicPr>
        <p:blipFill>
          <a:blip r:embed="rId2"/>
          <a:stretch>
            <a:fillRect/>
          </a:stretch>
        </p:blipFill>
        <p:spPr>
          <a:xfrm>
            <a:off x="3438525" y="1176353"/>
            <a:ext cx="6323627" cy="5679966"/>
          </a:xfrm>
          <a:prstGeom prst="rect">
            <a:avLst/>
          </a:prstGeom>
          <a:solidFill>
            <a:schemeClr val="bg1"/>
          </a:solidFill>
        </p:spPr>
      </p:pic>
      <p:sp>
        <p:nvSpPr>
          <p:cNvPr id="6" name="Espace réservé du contenu 2">
            <a:extLst>
              <a:ext uri="{FF2B5EF4-FFF2-40B4-BE49-F238E27FC236}">
                <a16:creationId xmlns:a16="http://schemas.microsoft.com/office/drawing/2014/main" id="{C3328741-1678-A7CF-8815-B53484636CEE}"/>
              </a:ext>
            </a:extLst>
          </p:cNvPr>
          <p:cNvSpPr txBox="1">
            <a:spLocks/>
          </p:cNvSpPr>
          <p:nvPr/>
        </p:nvSpPr>
        <p:spPr>
          <a:xfrm>
            <a:off x="1333800" y="3917848"/>
            <a:ext cx="1371300" cy="479598"/>
          </a:xfrm>
          <a:prstGeom prst="rect">
            <a:avLst/>
          </a:prstGeom>
        </p:spPr>
        <p:txBody>
          <a:bodyPr vert="horz" lIns="91440" tIns="45720" rIns="91440" bIns="45720" rtlCol="0" anchor="ctr" anchorCtr="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1200"/>
              </a:spcAft>
            </a:pPr>
            <a:r>
              <a:rPr lang="fr-FR" sz="1400" dirty="0">
                <a:solidFill>
                  <a:srgbClr val="000000"/>
                </a:solidFill>
              </a:rPr>
              <a:t>Exemple </a:t>
            </a:r>
            <a:r>
              <a:rPr lang="fr-FR" sz="1400" dirty="0">
                <a:solidFill>
                  <a:srgbClr val="000000"/>
                </a:solidFill>
                <a:sym typeface="Wingdings" panose="05000000000000000000" pitchFamily="2" charset="2"/>
              </a:rPr>
              <a:t></a:t>
            </a:r>
            <a:endParaRPr lang="fr-FR" sz="1400" dirty="0">
              <a:solidFill>
                <a:srgbClr val="000000"/>
              </a:solidFill>
            </a:endParaRPr>
          </a:p>
        </p:txBody>
      </p:sp>
    </p:spTree>
    <p:extLst>
      <p:ext uri="{BB962C8B-B14F-4D97-AF65-F5344CB8AC3E}">
        <p14:creationId xmlns:p14="http://schemas.microsoft.com/office/powerpoint/2010/main" val="13793705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0.5 – Plan d’action N de l’opération</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2506065"/>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Arrêter le plan d’action de l’opération pour l’année à venir</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 + volet complété postérieurement à la revue afin d’y intégrer les éventuels arbitrages</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Plan d’action de l’année N selon proforma stabilisé à l’échelle de l’établissement</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Outils SMQE : </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38</a:t>
            </a:fld>
            <a:endParaRPr lang="fr-FR">
              <a:solidFill>
                <a:schemeClr val="bg1">
                  <a:lumMod val="65000"/>
                </a:schemeClr>
              </a:solidFill>
            </a:endParaRPr>
          </a:p>
        </p:txBody>
      </p:sp>
      <p:graphicFrame>
        <p:nvGraphicFramePr>
          <p:cNvPr id="4" name="Tableau 3">
            <a:extLst>
              <a:ext uri="{FF2B5EF4-FFF2-40B4-BE49-F238E27FC236}">
                <a16:creationId xmlns:a16="http://schemas.microsoft.com/office/drawing/2014/main" id="{8BE1CD3C-5358-D9DC-F3A4-6D853207AF74}"/>
              </a:ext>
            </a:extLst>
          </p:cNvPr>
          <p:cNvGraphicFramePr>
            <a:graphicFrameLocks noGrp="1"/>
          </p:cNvGraphicFramePr>
          <p:nvPr>
            <p:extLst>
              <p:ext uri="{D42A27DB-BD31-4B8C-83A1-F6EECF244321}">
                <p14:modId xmlns:p14="http://schemas.microsoft.com/office/powerpoint/2010/main" val="3123409302"/>
              </p:ext>
            </p:extLst>
          </p:nvPr>
        </p:nvGraphicFramePr>
        <p:xfrm>
          <a:off x="2746849" y="3326672"/>
          <a:ext cx="6692900" cy="443865"/>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1008521358"/>
                    </a:ext>
                  </a:extLst>
                </a:gridCol>
                <a:gridCol w="1689100">
                  <a:extLst>
                    <a:ext uri="{9D8B030D-6E8A-4147-A177-3AD203B41FA5}">
                      <a16:colId xmlns:a16="http://schemas.microsoft.com/office/drawing/2014/main" val="3362862333"/>
                    </a:ext>
                  </a:extLst>
                </a:gridCol>
                <a:gridCol w="2019300">
                  <a:extLst>
                    <a:ext uri="{9D8B030D-6E8A-4147-A177-3AD203B41FA5}">
                      <a16:colId xmlns:a16="http://schemas.microsoft.com/office/drawing/2014/main" val="2454357473"/>
                    </a:ext>
                  </a:extLst>
                </a:gridCol>
                <a:gridCol w="2717800">
                  <a:extLst>
                    <a:ext uri="{9D8B030D-6E8A-4147-A177-3AD203B41FA5}">
                      <a16:colId xmlns:a16="http://schemas.microsoft.com/office/drawing/2014/main" val="225745356"/>
                    </a:ext>
                  </a:extLst>
                </a:gridCol>
              </a:tblGrid>
              <a:tr h="23812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51553553"/>
                  </a:ext>
                </a:extLst>
              </a:tr>
              <a:tr h="190500">
                <a:tc>
                  <a:txBody>
                    <a:bodyPr/>
                    <a:lstStyle/>
                    <a:p>
                      <a:pPr algn="l" fontAlgn="ctr"/>
                      <a:r>
                        <a:rPr lang="fr-FR" sz="800" u="none" strike="noStrike">
                          <a:effectLst/>
                        </a:rPr>
                        <a:t>0.5.</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Plan d’action de l’année N</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Feuillet Plan d'action</a:t>
                      </a:r>
                      <a:endParaRPr lang="fr-FR" sz="800" b="1"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endParaRPr lang="fr-FR" sz="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403433551"/>
                  </a:ext>
                </a:extLst>
              </a:tr>
            </a:tbl>
          </a:graphicData>
        </a:graphic>
      </p:graphicFrame>
    </p:spTree>
    <p:extLst>
      <p:ext uri="{BB962C8B-B14F-4D97-AF65-F5344CB8AC3E}">
        <p14:creationId xmlns:p14="http://schemas.microsoft.com/office/powerpoint/2010/main" val="15623426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7934" y="1681"/>
            <a:ext cx="7925104" cy="629881"/>
          </a:xfrm>
        </p:spPr>
        <p:txBody>
          <a:bodyPr>
            <a:normAutofit/>
          </a:bodyPr>
          <a:lstStyle/>
          <a:p>
            <a:pPr algn="l"/>
            <a:r>
              <a:rPr lang="fr-FR" sz="3200"/>
              <a:t>0.5 Plan d’action année N</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solidFill>
              </a:rPr>
              <a:pPr/>
              <a:t>39</a:t>
            </a:fld>
            <a:endParaRPr lang="fr-FR">
              <a:solidFill>
                <a:schemeClr val="bg1"/>
              </a:solidFill>
            </a:endParaRPr>
          </a:p>
        </p:txBody>
      </p:sp>
      <p:sp>
        <p:nvSpPr>
          <p:cNvPr id="23" name="Espace réservé du contenu 2">
            <a:extLst>
              <a:ext uri="{FF2B5EF4-FFF2-40B4-BE49-F238E27FC236}">
                <a16:creationId xmlns:a16="http://schemas.microsoft.com/office/drawing/2014/main" id="{7DCF825C-6015-4AE2-BE99-F2318BF49C75}"/>
              </a:ext>
            </a:extLst>
          </p:cNvPr>
          <p:cNvSpPr txBox="1">
            <a:spLocks/>
          </p:cNvSpPr>
          <p:nvPr/>
        </p:nvSpPr>
        <p:spPr>
          <a:xfrm>
            <a:off x="457500" y="631562"/>
            <a:ext cx="11840680" cy="365125"/>
          </a:xfrm>
          <a:prstGeom prst="rect">
            <a:avLst/>
          </a:prstGeom>
        </p:spPr>
        <p:txBody>
          <a:bodyPr vert="horz" lIns="91440" tIns="45720" rIns="91440" bIns="45720" rtlCol="0" anchor="ctr" anchorCtr="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1200"/>
              </a:spcAft>
            </a:pPr>
            <a:r>
              <a:rPr lang="fr-FR" sz="1400">
                <a:solidFill>
                  <a:srgbClr val="000000"/>
                </a:solidFill>
              </a:rPr>
              <a:t>insérer plan d’action année N (à finaliser en fin de réunion pour intégrer les décisions prises en réunion)</a:t>
            </a:r>
          </a:p>
        </p:txBody>
      </p:sp>
      <p:sp>
        <p:nvSpPr>
          <p:cNvPr id="27" name="Titre 1">
            <a:extLst>
              <a:ext uri="{FF2B5EF4-FFF2-40B4-BE49-F238E27FC236}">
                <a16:creationId xmlns:a16="http://schemas.microsoft.com/office/drawing/2014/main" id="{AA8BC325-CB06-4D24-B32B-B34A91A54170}"/>
              </a:ext>
            </a:extLst>
          </p:cNvPr>
          <p:cNvSpPr txBox="1">
            <a:spLocks/>
          </p:cNvSpPr>
          <p:nvPr/>
        </p:nvSpPr>
        <p:spPr>
          <a:xfrm>
            <a:off x="7779418"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pic>
        <p:nvPicPr>
          <p:cNvPr id="4" name="Image 3">
            <a:extLst>
              <a:ext uri="{FF2B5EF4-FFF2-40B4-BE49-F238E27FC236}">
                <a16:creationId xmlns:a16="http://schemas.microsoft.com/office/drawing/2014/main" id="{26B6E922-EA8D-6EC5-2AFA-2C2A09775C1A}"/>
              </a:ext>
            </a:extLst>
          </p:cNvPr>
          <p:cNvPicPr>
            <a:picLocks noChangeAspect="1"/>
          </p:cNvPicPr>
          <p:nvPr/>
        </p:nvPicPr>
        <p:blipFill>
          <a:blip r:embed="rId2"/>
          <a:stretch>
            <a:fillRect/>
          </a:stretch>
        </p:blipFill>
        <p:spPr>
          <a:xfrm>
            <a:off x="3438525" y="1176353"/>
            <a:ext cx="6323627" cy="5679966"/>
          </a:xfrm>
          <a:prstGeom prst="rect">
            <a:avLst/>
          </a:prstGeom>
          <a:solidFill>
            <a:schemeClr val="bg1"/>
          </a:solidFill>
        </p:spPr>
      </p:pic>
      <p:sp>
        <p:nvSpPr>
          <p:cNvPr id="6" name="Espace réservé du contenu 2">
            <a:extLst>
              <a:ext uri="{FF2B5EF4-FFF2-40B4-BE49-F238E27FC236}">
                <a16:creationId xmlns:a16="http://schemas.microsoft.com/office/drawing/2014/main" id="{5FE7853A-6212-B40D-E6F5-45EB3FE81B40}"/>
              </a:ext>
            </a:extLst>
          </p:cNvPr>
          <p:cNvSpPr txBox="1">
            <a:spLocks/>
          </p:cNvSpPr>
          <p:nvPr/>
        </p:nvSpPr>
        <p:spPr>
          <a:xfrm>
            <a:off x="1333800" y="3917848"/>
            <a:ext cx="1371300" cy="479598"/>
          </a:xfrm>
          <a:prstGeom prst="rect">
            <a:avLst/>
          </a:prstGeom>
        </p:spPr>
        <p:txBody>
          <a:bodyPr vert="horz" lIns="91440" tIns="45720" rIns="91440" bIns="45720" rtlCol="0" anchor="ctr" anchorCtr="0">
            <a:norm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spcBef>
                <a:spcPts val="0"/>
              </a:spcBef>
              <a:spcAft>
                <a:spcPts val="1200"/>
              </a:spcAft>
            </a:pPr>
            <a:r>
              <a:rPr lang="fr-FR" sz="1400" dirty="0">
                <a:solidFill>
                  <a:srgbClr val="000000"/>
                </a:solidFill>
              </a:rPr>
              <a:t>Exemple </a:t>
            </a:r>
            <a:r>
              <a:rPr lang="fr-FR" sz="1400" dirty="0">
                <a:solidFill>
                  <a:srgbClr val="000000"/>
                </a:solidFill>
                <a:sym typeface="Wingdings" panose="05000000000000000000" pitchFamily="2" charset="2"/>
              </a:rPr>
              <a:t></a:t>
            </a:r>
            <a:endParaRPr lang="fr-FR" sz="1400" dirty="0">
              <a:solidFill>
                <a:srgbClr val="000000"/>
              </a:solidFill>
            </a:endParaRPr>
          </a:p>
        </p:txBody>
      </p:sp>
    </p:spTree>
    <p:extLst>
      <p:ext uri="{BB962C8B-B14F-4D97-AF65-F5344CB8AC3E}">
        <p14:creationId xmlns:p14="http://schemas.microsoft.com/office/powerpoint/2010/main" val="3625418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r>
              <a:rPr lang="fr-FR" sz="3200"/>
              <a:t>Objectifs de la refonte de la revue de projets </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73080"/>
          </a:xfrm>
        </p:spPr>
        <p:txBody>
          <a:bodyPr anchor="ctr" anchorCtr="0">
            <a:normAutofit/>
          </a:bodyPr>
          <a:lstStyle/>
          <a:p>
            <a:pPr marL="457200" indent="-457200">
              <a:lnSpc>
                <a:spcPct val="150000"/>
              </a:lnSpc>
              <a:buAutoNum type="arabicPeriod"/>
            </a:pPr>
            <a:r>
              <a:rPr lang="fr-FR" sz="1600"/>
              <a:t>Diminuer le nombre </a:t>
            </a:r>
            <a:r>
              <a:rPr lang="fr-FR" sz="1600" b="0"/>
              <a:t>de revues des projets en passant de 4 revues annuelles à 1 revue + 1 session de mise à jour du budget</a:t>
            </a:r>
          </a:p>
          <a:p>
            <a:pPr marL="457200" indent="-457200">
              <a:lnSpc>
                <a:spcPct val="150000"/>
              </a:lnSpc>
              <a:buAutoNum type="arabicPeriod"/>
            </a:pPr>
            <a:r>
              <a:rPr lang="fr-FR" sz="1600"/>
              <a:t>Augmenter leur efficacité </a:t>
            </a:r>
            <a:r>
              <a:rPr lang="fr-FR" sz="1600" b="0"/>
              <a:t>en structurant des </a:t>
            </a:r>
            <a:r>
              <a:rPr lang="fr-FR" sz="1600"/>
              <a:t>échanges à 360° </a:t>
            </a:r>
            <a:r>
              <a:rPr lang="fr-FR" sz="1600" b="0"/>
              <a:t>sur chaque projet et pas seulement thématiques (financier, développement durable,…)</a:t>
            </a:r>
          </a:p>
          <a:p>
            <a:pPr marL="457200" indent="-457200">
              <a:lnSpc>
                <a:spcPct val="150000"/>
              </a:lnSpc>
              <a:buAutoNum type="arabicPeriod"/>
            </a:pPr>
            <a:r>
              <a:rPr lang="fr-FR" sz="1600" b="0"/>
              <a:t>Constituer un </a:t>
            </a:r>
            <a:r>
              <a:rPr lang="fr-FR" sz="1600"/>
              <a:t>document de synthèse </a:t>
            </a:r>
            <a:r>
              <a:rPr lang="fr-FR" sz="1600" b="0"/>
              <a:t>permettant de </a:t>
            </a:r>
            <a:r>
              <a:rPr lang="fr-FR" sz="1600"/>
              <a:t>faciliter la prise de fonction </a:t>
            </a:r>
            <a:r>
              <a:rPr lang="fr-FR" sz="1600" b="0"/>
              <a:t>de nouveaux collaborateurs affectés au projet ou de collaborateurs intervenant de manière ponctuelle sur les projets</a:t>
            </a:r>
          </a:p>
          <a:p>
            <a:pPr marL="457200" indent="-457200">
              <a:lnSpc>
                <a:spcPct val="150000"/>
              </a:lnSpc>
              <a:buAutoNum type="arabicPeriod"/>
            </a:pPr>
            <a:r>
              <a:rPr lang="fr-FR" sz="1600" b="0"/>
              <a:t>Constituer un </a:t>
            </a:r>
            <a:r>
              <a:rPr lang="fr-FR" sz="1600"/>
              <a:t>document de référence </a:t>
            </a:r>
            <a:r>
              <a:rPr lang="fr-FR" sz="1600" b="0"/>
              <a:t>permettant à la fois de </a:t>
            </a:r>
            <a:r>
              <a:rPr lang="fr-FR" sz="1600"/>
              <a:t>déléguer </a:t>
            </a:r>
            <a:r>
              <a:rPr lang="fr-FR" sz="1600" b="0"/>
              <a:t>largement le pilotage de chaque projet au niveau adapté </a:t>
            </a:r>
            <a:r>
              <a:rPr lang="fr-FR" sz="1600"/>
              <a:t>en fonction de ses enjeux et niveaux de risque</a:t>
            </a:r>
            <a:r>
              <a:rPr lang="fr-FR" sz="1600" b="0"/>
              <a:t>, et d’organiser le </a:t>
            </a:r>
            <a:r>
              <a:rPr lang="fr-FR" sz="1600" err="1"/>
              <a:t>reporting</a:t>
            </a:r>
            <a:r>
              <a:rPr lang="fr-FR" sz="1600" b="0"/>
              <a:t> attaché à cette délégation </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4</a:t>
            </a:fld>
            <a:endParaRPr lang="fr-FR">
              <a:solidFill>
                <a:schemeClr val="bg1">
                  <a:lumMod val="65000"/>
                </a:schemeClr>
              </a:solidFill>
            </a:endParaRPr>
          </a:p>
        </p:txBody>
      </p:sp>
    </p:spTree>
    <p:extLst>
      <p:ext uri="{BB962C8B-B14F-4D97-AF65-F5344CB8AC3E}">
        <p14:creationId xmlns:p14="http://schemas.microsoft.com/office/powerpoint/2010/main" val="26036283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0.6 – Plan guide</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2506065"/>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Donner à voir le plan guide de l’opération (ainsi que le plan de phasage si opération phasée)</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Chef de projet (DDOI au moment de la transmission)</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a:latin typeface="Montserrat" panose="00000500000000000000" pitchFamily="2" charset="0"/>
                <a:ea typeface="Calibri" panose="020F0502020204030204" pitchFamily="34" charset="0"/>
                <a:cs typeface="Times New Roman" panose="02020603050405020304" pitchFamily="18" charset="0"/>
              </a:rPr>
              <a:t>Plan guide</a:t>
            </a:r>
          </a:p>
          <a:p>
            <a:pPr marL="342900" lvl="0" indent="-342900" algn="just">
              <a:lnSpc>
                <a:spcPct val="107000"/>
              </a:lnSpc>
              <a:buFontTx/>
              <a:buChar char="-"/>
            </a:pPr>
            <a:r>
              <a:rPr lang="fr-FR" sz="1600" b="0">
                <a:latin typeface="Montserrat" panose="00000500000000000000" pitchFamily="2" charset="0"/>
                <a:ea typeface="Calibri" panose="020F0502020204030204" pitchFamily="34" charset="0"/>
                <a:cs typeface="Times New Roman" panose="02020603050405020304" pitchFamily="18" charset="0"/>
              </a:rPr>
              <a:t>Plan de phasage (grosses phases opérationnelles)</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40</a:t>
            </a:fld>
            <a:endParaRPr lang="fr-FR">
              <a:solidFill>
                <a:schemeClr val="bg1">
                  <a:lumMod val="65000"/>
                </a:schemeClr>
              </a:solidFill>
            </a:endParaRPr>
          </a:p>
        </p:txBody>
      </p:sp>
    </p:spTree>
    <p:extLst>
      <p:ext uri="{BB962C8B-B14F-4D97-AF65-F5344CB8AC3E}">
        <p14:creationId xmlns:p14="http://schemas.microsoft.com/office/powerpoint/2010/main" val="14715191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7934" y="1681"/>
            <a:ext cx="7925104" cy="629881"/>
          </a:xfrm>
        </p:spPr>
        <p:txBody>
          <a:bodyPr>
            <a:normAutofit/>
          </a:bodyPr>
          <a:lstStyle/>
          <a:p>
            <a:pPr algn="l"/>
            <a:r>
              <a:rPr lang="fr-FR" sz="3200"/>
              <a:t>Slide 0.6 – Plan guide</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solidFill>
              </a:rPr>
              <a:pPr/>
              <a:t>41</a:t>
            </a:fld>
            <a:endParaRPr lang="fr-FR">
              <a:solidFill>
                <a:schemeClr val="bg1"/>
              </a:solidFill>
            </a:endParaRPr>
          </a:p>
        </p:txBody>
      </p:sp>
      <p:sp>
        <p:nvSpPr>
          <p:cNvPr id="27" name="Titre 1">
            <a:extLst>
              <a:ext uri="{FF2B5EF4-FFF2-40B4-BE49-F238E27FC236}">
                <a16:creationId xmlns:a16="http://schemas.microsoft.com/office/drawing/2014/main" id="{AA8BC325-CB06-4D24-B32B-B34A91A54170}"/>
              </a:ext>
            </a:extLst>
          </p:cNvPr>
          <p:cNvSpPr txBox="1">
            <a:spLocks/>
          </p:cNvSpPr>
          <p:nvPr/>
        </p:nvSpPr>
        <p:spPr>
          <a:xfrm>
            <a:off x="7779418"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pic>
        <p:nvPicPr>
          <p:cNvPr id="4" name="Image 3">
            <a:extLst>
              <a:ext uri="{FF2B5EF4-FFF2-40B4-BE49-F238E27FC236}">
                <a16:creationId xmlns:a16="http://schemas.microsoft.com/office/drawing/2014/main" id="{E1B1A8ED-6D3D-2B57-9161-0924C1188E30}"/>
              </a:ext>
            </a:extLst>
          </p:cNvPr>
          <p:cNvPicPr>
            <a:picLocks noChangeAspect="1"/>
          </p:cNvPicPr>
          <p:nvPr/>
        </p:nvPicPr>
        <p:blipFill>
          <a:blip r:embed="rId2"/>
          <a:stretch>
            <a:fillRect/>
          </a:stretch>
        </p:blipFill>
        <p:spPr>
          <a:xfrm>
            <a:off x="2922212" y="709519"/>
            <a:ext cx="6347575" cy="6146800"/>
          </a:xfrm>
          <a:prstGeom prst="rect">
            <a:avLst/>
          </a:prstGeom>
        </p:spPr>
      </p:pic>
    </p:spTree>
    <p:extLst>
      <p:ext uri="{BB962C8B-B14F-4D97-AF65-F5344CB8AC3E}">
        <p14:creationId xmlns:p14="http://schemas.microsoft.com/office/powerpoint/2010/main" val="24555731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7934" y="1681"/>
            <a:ext cx="7925104" cy="629881"/>
          </a:xfrm>
        </p:spPr>
        <p:txBody>
          <a:bodyPr>
            <a:normAutofit/>
          </a:bodyPr>
          <a:lstStyle/>
          <a:p>
            <a:pPr algn="l"/>
            <a:r>
              <a:rPr lang="fr-FR" sz="3200"/>
              <a:t>Slide 0.6 – Plan phasage</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solidFill>
              </a:rPr>
              <a:pPr/>
              <a:t>42</a:t>
            </a:fld>
            <a:endParaRPr lang="fr-FR">
              <a:solidFill>
                <a:schemeClr val="bg1"/>
              </a:solidFill>
            </a:endParaRPr>
          </a:p>
        </p:txBody>
      </p:sp>
      <p:sp>
        <p:nvSpPr>
          <p:cNvPr id="27" name="Titre 1">
            <a:extLst>
              <a:ext uri="{FF2B5EF4-FFF2-40B4-BE49-F238E27FC236}">
                <a16:creationId xmlns:a16="http://schemas.microsoft.com/office/drawing/2014/main" id="{AA8BC325-CB06-4D24-B32B-B34A91A54170}"/>
              </a:ext>
            </a:extLst>
          </p:cNvPr>
          <p:cNvSpPr txBox="1">
            <a:spLocks/>
          </p:cNvSpPr>
          <p:nvPr/>
        </p:nvSpPr>
        <p:spPr>
          <a:xfrm>
            <a:off x="7779418"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pic>
        <p:nvPicPr>
          <p:cNvPr id="3" name="Image 2">
            <a:extLst>
              <a:ext uri="{FF2B5EF4-FFF2-40B4-BE49-F238E27FC236}">
                <a16:creationId xmlns:a16="http://schemas.microsoft.com/office/drawing/2014/main" id="{ED018EC2-0309-43C8-93AD-BB36F45D24A5}"/>
              </a:ext>
            </a:extLst>
          </p:cNvPr>
          <p:cNvPicPr>
            <a:picLocks noChangeAspect="1"/>
          </p:cNvPicPr>
          <p:nvPr/>
        </p:nvPicPr>
        <p:blipFill rotWithShape="1">
          <a:blip r:embed="rId2"/>
          <a:srcRect l="6591" r="3377" b="9422"/>
          <a:stretch/>
        </p:blipFill>
        <p:spPr>
          <a:xfrm>
            <a:off x="3152776" y="625054"/>
            <a:ext cx="6381750" cy="6079755"/>
          </a:xfrm>
          <a:prstGeom prst="rect">
            <a:avLst/>
          </a:prstGeom>
        </p:spPr>
      </p:pic>
    </p:spTree>
    <p:extLst>
      <p:ext uri="{BB962C8B-B14F-4D97-AF65-F5344CB8AC3E}">
        <p14:creationId xmlns:p14="http://schemas.microsoft.com/office/powerpoint/2010/main" val="6682760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0.7 à 0.9 – Synthèses financières et trésorerie de l’opération</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2802627"/>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Apprécier finement le profil financier de l’opérations, ainsi que l’avancement et les évolutions par familles de dépenses et recettes et la trésorerie</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Tableaux issus de « l’outil de calcul des 3 marges » à partir des données GO7</a:t>
            </a:r>
          </a:p>
          <a:p>
            <a:pPr marL="342900" indent="-342900" algn="just">
              <a:lnSpc>
                <a:spcPct val="107000"/>
              </a:lnSpc>
              <a:buFontTx/>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Passer en revue les évolutions par familles de dépenses et recettes et identifier les aléas et optimisations potentielles associés </a:t>
            </a:r>
          </a:p>
          <a:p>
            <a:pPr marL="342900" lvl="0" indent="-342900" algn="just">
              <a:lnSpc>
                <a:spcPct val="107000"/>
              </a:lnSpc>
              <a:buFontTx/>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Présenter les décaissements et la trésorerie à courts termes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Outils SMQE : </a:t>
            </a:r>
          </a:p>
          <a:p>
            <a:pPr lvl="0" algn="just">
              <a:lnSpc>
                <a:spcPct val="107000"/>
              </a:lnSpc>
            </a:pPr>
            <a:r>
              <a:rPr lang="fr-FR" sz="1600" b="0" dirty="0">
                <a:latin typeface="Montserrat" panose="00000500000000000000" pitchFamily="2" charset="0"/>
                <a:ea typeface="Calibri" panose="020F0502020204030204" pitchFamily="34" charset="0"/>
                <a:cs typeface="Times New Roman" panose="02020603050405020304" pitchFamily="18" charset="0"/>
              </a:rPr>
              <a:t> </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43</a:t>
            </a:fld>
            <a:endParaRPr lang="fr-FR">
              <a:solidFill>
                <a:schemeClr val="bg1">
                  <a:lumMod val="65000"/>
                </a:schemeClr>
              </a:solidFill>
            </a:endParaRPr>
          </a:p>
        </p:txBody>
      </p:sp>
      <p:graphicFrame>
        <p:nvGraphicFramePr>
          <p:cNvPr id="4" name="Tableau 3">
            <a:extLst>
              <a:ext uri="{FF2B5EF4-FFF2-40B4-BE49-F238E27FC236}">
                <a16:creationId xmlns:a16="http://schemas.microsoft.com/office/drawing/2014/main" id="{613A2B03-076F-87E9-91D1-EAAF16F2CE19}"/>
              </a:ext>
            </a:extLst>
          </p:cNvPr>
          <p:cNvGraphicFramePr>
            <a:graphicFrameLocks noGrp="1"/>
          </p:cNvGraphicFramePr>
          <p:nvPr>
            <p:extLst>
              <p:ext uri="{D42A27DB-BD31-4B8C-83A1-F6EECF244321}">
                <p14:modId xmlns:p14="http://schemas.microsoft.com/office/powerpoint/2010/main" val="2534991700"/>
              </p:ext>
            </p:extLst>
          </p:nvPr>
        </p:nvGraphicFramePr>
        <p:xfrm>
          <a:off x="2588186" y="4196752"/>
          <a:ext cx="7534869" cy="760095"/>
        </p:xfrm>
        <a:graphic>
          <a:graphicData uri="http://schemas.openxmlformats.org/drawingml/2006/table">
            <a:tbl>
              <a:tblPr firstRow="1">
                <a:tableStyleId>{5C22544A-7EE6-4342-B048-85BDC9FD1C3A}</a:tableStyleId>
              </a:tblPr>
              <a:tblGrid>
                <a:gridCol w="266390">
                  <a:extLst>
                    <a:ext uri="{9D8B030D-6E8A-4147-A177-3AD203B41FA5}">
                      <a16:colId xmlns:a16="http://schemas.microsoft.com/office/drawing/2014/main" val="1516585093"/>
                    </a:ext>
                  </a:extLst>
                </a:gridCol>
                <a:gridCol w="1687137">
                  <a:extLst>
                    <a:ext uri="{9D8B030D-6E8A-4147-A177-3AD203B41FA5}">
                      <a16:colId xmlns:a16="http://schemas.microsoft.com/office/drawing/2014/main" val="432220914"/>
                    </a:ext>
                  </a:extLst>
                </a:gridCol>
                <a:gridCol w="2016954">
                  <a:extLst>
                    <a:ext uri="{9D8B030D-6E8A-4147-A177-3AD203B41FA5}">
                      <a16:colId xmlns:a16="http://schemas.microsoft.com/office/drawing/2014/main" val="1667171249"/>
                    </a:ext>
                  </a:extLst>
                </a:gridCol>
                <a:gridCol w="3564388">
                  <a:extLst>
                    <a:ext uri="{9D8B030D-6E8A-4147-A177-3AD203B41FA5}">
                      <a16:colId xmlns:a16="http://schemas.microsoft.com/office/drawing/2014/main" val="2430705315"/>
                    </a:ext>
                  </a:extLst>
                </a:gridCol>
              </a:tblGrid>
              <a:tr h="23812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87381822"/>
                  </a:ext>
                </a:extLst>
              </a:tr>
              <a:tr h="190500">
                <a:tc>
                  <a:txBody>
                    <a:bodyPr/>
                    <a:lstStyle/>
                    <a:p>
                      <a:pPr algn="l" fontAlgn="ctr"/>
                      <a:r>
                        <a:rPr lang="fr-FR" sz="800" u="none" strike="noStrike">
                          <a:effectLst/>
                        </a:rPr>
                        <a:t>0.7.</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Profil financier et avancement</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Outil de calcul des 3 marges - Avec trésorerie</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G:\Qualité et Développement Durable\S3 Maîtrise des données financières et physiques\1_Ordonnateur (budgets et PFA)\2 - Prévisions à fin d'affaires</a:t>
                      </a:r>
                      <a:endParaRPr lang="fr-FR" sz="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258344643"/>
                  </a:ext>
                </a:extLst>
              </a:tr>
              <a:tr h="190500">
                <a:tc>
                  <a:txBody>
                    <a:bodyPr/>
                    <a:lstStyle/>
                    <a:p>
                      <a:pPr algn="l" fontAlgn="ctr"/>
                      <a:r>
                        <a:rPr lang="fr-FR" sz="800" u="none" strike="noStrike">
                          <a:effectLst/>
                        </a:rPr>
                        <a:t>0.7.</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Profil financier et avancement</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PFX 553 - Modèle avril 2022 New</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G:\Qualité et Développement Durable\S3 Maîtrise des données financières et physiques\1_Ordonnateur (budgets et PFA)\2 - Prévisions à fin d'affaires</a:t>
                      </a:r>
                      <a:endParaRPr lang="fr-FR" sz="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108066628"/>
                  </a:ext>
                </a:extLst>
              </a:tr>
            </a:tbl>
          </a:graphicData>
        </a:graphic>
      </p:graphicFrame>
    </p:spTree>
    <p:extLst>
      <p:ext uri="{BB962C8B-B14F-4D97-AF65-F5344CB8AC3E}">
        <p14:creationId xmlns:p14="http://schemas.microsoft.com/office/powerpoint/2010/main" val="24009522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44</a:t>
            </a:fld>
            <a:endParaRPr lang="fr-FR">
              <a:solidFill>
                <a:schemeClr val="bg1">
                  <a:lumMod val="65000"/>
                </a:schemeClr>
              </a:solidFill>
            </a:endParaRPr>
          </a:p>
        </p:txBody>
      </p:sp>
      <p:graphicFrame>
        <p:nvGraphicFramePr>
          <p:cNvPr id="2" name="Objet 1">
            <a:extLst>
              <a:ext uri="{FF2B5EF4-FFF2-40B4-BE49-F238E27FC236}">
                <a16:creationId xmlns:a16="http://schemas.microsoft.com/office/drawing/2014/main" id="{AE36134C-B61D-44AF-9F8E-631272B4C5B8}"/>
              </a:ext>
            </a:extLst>
          </p:cNvPr>
          <p:cNvGraphicFramePr>
            <a:graphicFrameLocks noChangeAspect="1"/>
          </p:cNvGraphicFramePr>
          <p:nvPr>
            <p:extLst>
              <p:ext uri="{D42A27DB-BD31-4B8C-83A1-F6EECF244321}">
                <p14:modId xmlns:p14="http://schemas.microsoft.com/office/powerpoint/2010/main" val="2378338001"/>
              </p:ext>
            </p:extLst>
          </p:nvPr>
        </p:nvGraphicFramePr>
        <p:xfrm>
          <a:off x="1482725" y="723901"/>
          <a:ext cx="9228138" cy="5997575"/>
        </p:xfrm>
        <a:graphic>
          <a:graphicData uri="http://schemas.openxmlformats.org/presentationml/2006/ole">
            <mc:AlternateContent xmlns:mc="http://schemas.openxmlformats.org/markup-compatibility/2006">
              <mc:Choice xmlns:v="urn:schemas-microsoft-com:vml" Requires="v">
                <p:oleObj name="Worksheet" r:id="rId2" imgW="9227638" imgH="5997134" progId="Excel.Sheet.12">
                  <p:embed/>
                </p:oleObj>
              </mc:Choice>
              <mc:Fallback>
                <p:oleObj name="Worksheet" r:id="rId2" imgW="9227638" imgH="5997134" progId="Excel.Sheet.12">
                  <p:embed/>
                  <p:pic>
                    <p:nvPicPr>
                      <p:cNvPr id="2" name="Objet 1">
                        <a:extLst>
                          <a:ext uri="{FF2B5EF4-FFF2-40B4-BE49-F238E27FC236}">
                            <a16:creationId xmlns:a16="http://schemas.microsoft.com/office/drawing/2014/main" id="{AE36134C-B61D-44AF-9F8E-631272B4C5B8}"/>
                          </a:ext>
                        </a:extLst>
                      </p:cNvPr>
                      <p:cNvPicPr/>
                      <p:nvPr/>
                    </p:nvPicPr>
                    <p:blipFill>
                      <a:blip r:embed="rId3"/>
                      <a:stretch>
                        <a:fillRect/>
                      </a:stretch>
                    </p:blipFill>
                    <p:spPr>
                      <a:xfrm>
                        <a:off x="1482725" y="723901"/>
                        <a:ext cx="9228138" cy="5997575"/>
                      </a:xfrm>
                      <a:prstGeom prst="rect">
                        <a:avLst/>
                      </a:prstGeom>
                      <a:solidFill>
                        <a:schemeClr val="bg1"/>
                      </a:solidFill>
                    </p:spPr>
                  </p:pic>
                </p:oleObj>
              </mc:Fallback>
            </mc:AlternateContent>
          </a:graphicData>
        </a:graphic>
      </p:graphicFrame>
      <p:sp>
        <p:nvSpPr>
          <p:cNvPr id="4" name="Titre 1">
            <a:extLst>
              <a:ext uri="{FF2B5EF4-FFF2-40B4-BE49-F238E27FC236}">
                <a16:creationId xmlns:a16="http://schemas.microsoft.com/office/drawing/2014/main" id="{5F2F006A-1923-4104-BA16-6B320560BD33}"/>
              </a:ext>
            </a:extLst>
          </p:cNvPr>
          <p:cNvSpPr>
            <a:spLocks noGrp="1"/>
          </p:cNvSpPr>
          <p:nvPr>
            <p:ph type="title"/>
          </p:nvPr>
        </p:nvSpPr>
        <p:spPr>
          <a:xfrm>
            <a:off x="7934" y="1681"/>
            <a:ext cx="7035417" cy="576817"/>
          </a:xfrm>
        </p:spPr>
        <p:txBody>
          <a:bodyPr>
            <a:normAutofit fontScale="90000"/>
          </a:bodyPr>
          <a:lstStyle/>
          <a:p>
            <a:r>
              <a:rPr lang="fr-FR" sz="3200"/>
              <a:t>0.7 - Profil financier et avancement</a:t>
            </a:r>
            <a:endParaRPr lang="fr-FR"/>
          </a:p>
        </p:txBody>
      </p:sp>
    </p:spTree>
    <p:extLst>
      <p:ext uri="{BB962C8B-B14F-4D97-AF65-F5344CB8AC3E}">
        <p14:creationId xmlns:p14="http://schemas.microsoft.com/office/powerpoint/2010/main" val="9264297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45</a:t>
            </a:fld>
            <a:endParaRPr lang="fr-FR">
              <a:solidFill>
                <a:schemeClr val="bg1">
                  <a:lumMod val="65000"/>
                </a:schemeClr>
              </a:solidFill>
            </a:endParaRPr>
          </a:p>
        </p:txBody>
      </p:sp>
      <p:graphicFrame>
        <p:nvGraphicFramePr>
          <p:cNvPr id="11" name="Objet 10">
            <a:extLst>
              <a:ext uri="{FF2B5EF4-FFF2-40B4-BE49-F238E27FC236}">
                <a16:creationId xmlns:a16="http://schemas.microsoft.com/office/drawing/2014/main" id="{5B672612-E194-4540-99FF-72942A926D8C}"/>
              </a:ext>
            </a:extLst>
          </p:cNvPr>
          <p:cNvGraphicFramePr>
            <a:graphicFrameLocks noChangeAspect="1"/>
          </p:cNvGraphicFramePr>
          <p:nvPr>
            <p:extLst>
              <p:ext uri="{D42A27DB-BD31-4B8C-83A1-F6EECF244321}">
                <p14:modId xmlns:p14="http://schemas.microsoft.com/office/powerpoint/2010/main" val="1699879455"/>
              </p:ext>
            </p:extLst>
          </p:nvPr>
        </p:nvGraphicFramePr>
        <p:xfrm>
          <a:off x="1379538" y="536575"/>
          <a:ext cx="9432925" cy="5783263"/>
        </p:xfrm>
        <a:graphic>
          <a:graphicData uri="http://schemas.openxmlformats.org/presentationml/2006/ole">
            <mc:AlternateContent xmlns:mc="http://schemas.openxmlformats.org/markup-compatibility/2006">
              <mc:Choice xmlns:v="urn:schemas-microsoft-com:vml" Requires="v">
                <p:oleObj name="Worksheet" r:id="rId2" imgW="9433362" imgH="5783663" progId="Excel.Sheet.12">
                  <p:embed/>
                </p:oleObj>
              </mc:Choice>
              <mc:Fallback>
                <p:oleObj name="Worksheet" r:id="rId2" imgW="9433362" imgH="5783663" progId="Excel.Sheet.12">
                  <p:embed/>
                  <p:pic>
                    <p:nvPicPr>
                      <p:cNvPr id="11" name="Objet 10">
                        <a:extLst>
                          <a:ext uri="{FF2B5EF4-FFF2-40B4-BE49-F238E27FC236}">
                            <a16:creationId xmlns:a16="http://schemas.microsoft.com/office/drawing/2014/main" id="{5B672612-E194-4540-99FF-72942A926D8C}"/>
                          </a:ext>
                        </a:extLst>
                      </p:cNvPr>
                      <p:cNvPicPr/>
                      <p:nvPr/>
                    </p:nvPicPr>
                    <p:blipFill>
                      <a:blip r:embed="rId3"/>
                      <a:stretch>
                        <a:fillRect/>
                      </a:stretch>
                    </p:blipFill>
                    <p:spPr>
                      <a:xfrm>
                        <a:off x="1379538" y="536575"/>
                        <a:ext cx="9432925" cy="5783263"/>
                      </a:xfrm>
                      <a:prstGeom prst="rect">
                        <a:avLst/>
                      </a:prstGeom>
                      <a:solidFill>
                        <a:schemeClr val="bg1"/>
                      </a:solidFill>
                    </p:spPr>
                  </p:pic>
                </p:oleObj>
              </mc:Fallback>
            </mc:AlternateContent>
          </a:graphicData>
        </a:graphic>
      </p:graphicFrame>
      <p:sp>
        <p:nvSpPr>
          <p:cNvPr id="12" name="Titre 1">
            <a:extLst>
              <a:ext uri="{FF2B5EF4-FFF2-40B4-BE49-F238E27FC236}">
                <a16:creationId xmlns:a16="http://schemas.microsoft.com/office/drawing/2014/main" id="{9AB47D53-F98D-45FE-ACCB-E316342E6AFE}"/>
              </a:ext>
            </a:extLst>
          </p:cNvPr>
          <p:cNvSpPr>
            <a:spLocks noGrp="1"/>
          </p:cNvSpPr>
          <p:nvPr>
            <p:ph type="title"/>
          </p:nvPr>
        </p:nvSpPr>
        <p:spPr>
          <a:xfrm>
            <a:off x="7934" y="1681"/>
            <a:ext cx="7035417" cy="576817"/>
          </a:xfrm>
        </p:spPr>
        <p:txBody>
          <a:bodyPr>
            <a:normAutofit fontScale="90000"/>
          </a:bodyPr>
          <a:lstStyle/>
          <a:p>
            <a:r>
              <a:rPr lang="fr-FR" sz="3200"/>
              <a:t>0.8. Evolutions du Profil financier</a:t>
            </a:r>
            <a:endParaRPr lang="fr-FR"/>
          </a:p>
        </p:txBody>
      </p:sp>
    </p:spTree>
    <p:extLst>
      <p:ext uri="{BB962C8B-B14F-4D97-AF65-F5344CB8AC3E}">
        <p14:creationId xmlns:p14="http://schemas.microsoft.com/office/powerpoint/2010/main" val="26624201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46</a:t>
            </a:fld>
            <a:endParaRPr lang="fr-FR">
              <a:solidFill>
                <a:schemeClr val="bg1">
                  <a:lumMod val="65000"/>
                </a:schemeClr>
              </a:solidFill>
            </a:endParaRPr>
          </a:p>
        </p:txBody>
      </p:sp>
      <p:graphicFrame>
        <p:nvGraphicFramePr>
          <p:cNvPr id="2" name="Objet 1">
            <a:extLst>
              <a:ext uri="{FF2B5EF4-FFF2-40B4-BE49-F238E27FC236}">
                <a16:creationId xmlns:a16="http://schemas.microsoft.com/office/drawing/2014/main" id="{74B4FE94-EC16-4469-A0E5-F9F5C8F3208A}"/>
              </a:ext>
            </a:extLst>
          </p:cNvPr>
          <p:cNvGraphicFramePr>
            <a:graphicFrameLocks noChangeAspect="1"/>
          </p:cNvGraphicFramePr>
          <p:nvPr>
            <p:extLst>
              <p:ext uri="{D42A27DB-BD31-4B8C-83A1-F6EECF244321}">
                <p14:modId xmlns:p14="http://schemas.microsoft.com/office/powerpoint/2010/main" val="2713881399"/>
              </p:ext>
            </p:extLst>
          </p:nvPr>
        </p:nvGraphicFramePr>
        <p:xfrm>
          <a:off x="2278063" y="703263"/>
          <a:ext cx="7634287" cy="5951537"/>
        </p:xfrm>
        <a:graphic>
          <a:graphicData uri="http://schemas.openxmlformats.org/presentationml/2006/ole">
            <mc:AlternateContent xmlns:mc="http://schemas.openxmlformats.org/markup-compatibility/2006">
              <mc:Choice xmlns:v="urn:schemas-microsoft-com:vml" Requires="v">
                <p:oleObj name="Worksheet" r:id="rId2" imgW="9153339" imgH="7134377" progId="Excel.Sheet.12">
                  <p:embed/>
                </p:oleObj>
              </mc:Choice>
              <mc:Fallback>
                <p:oleObj name="Worksheet" r:id="rId2" imgW="9153339" imgH="7134377" progId="Excel.Sheet.12">
                  <p:embed/>
                  <p:pic>
                    <p:nvPicPr>
                      <p:cNvPr id="2" name="Objet 1">
                        <a:extLst>
                          <a:ext uri="{FF2B5EF4-FFF2-40B4-BE49-F238E27FC236}">
                            <a16:creationId xmlns:a16="http://schemas.microsoft.com/office/drawing/2014/main" id="{74B4FE94-EC16-4469-A0E5-F9F5C8F3208A}"/>
                          </a:ext>
                        </a:extLst>
                      </p:cNvPr>
                      <p:cNvPicPr/>
                      <p:nvPr/>
                    </p:nvPicPr>
                    <p:blipFill>
                      <a:blip r:embed="rId3"/>
                      <a:stretch>
                        <a:fillRect/>
                      </a:stretch>
                    </p:blipFill>
                    <p:spPr>
                      <a:xfrm>
                        <a:off x="2278063" y="703263"/>
                        <a:ext cx="7634287" cy="5951537"/>
                      </a:xfrm>
                      <a:prstGeom prst="rect">
                        <a:avLst/>
                      </a:prstGeom>
                      <a:solidFill>
                        <a:schemeClr val="bg1"/>
                      </a:solidFill>
                    </p:spPr>
                  </p:pic>
                </p:oleObj>
              </mc:Fallback>
            </mc:AlternateContent>
          </a:graphicData>
        </a:graphic>
      </p:graphicFrame>
      <p:sp>
        <p:nvSpPr>
          <p:cNvPr id="4" name="Titre 1">
            <a:extLst>
              <a:ext uri="{FF2B5EF4-FFF2-40B4-BE49-F238E27FC236}">
                <a16:creationId xmlns:a16="http://schemas.microsoft.com/office/drawing/2014/main" id="{3DCE704E-F7CB-403D-A8A2-D789416B9FCF}"/>
              </a:ext>
            </a:extLst>
          </p:cNvPr>
          <p:cNvSpPr>
            <a:spLocks noGrp="1"/>
          </p:cNvSpPr>
          <p:nvPr>
            <p:ph type="title"/>
          </p:nvPr>
        </p:nvSpPr>
        <p:spPr>
          <a:xfrm>
            <a:off x="7934" y="1681"/>
            <a:ext cx="4576423" cy="576817"/>
          </a:xfrm>
        </p:spPr>
        <p:txBody>
          <a:bodyPr>
            <a:normAutofit fontScale="90000"/>
          </a:bodyPr>
          <a:lstStyle/>
          <a:p>
            <a:r>
              <a:rPr lang="fr-FR" sz="3200"/>
              <a:t>0.9 Profil de trésorerie</a:t>
            </a:r>
            <a:endParaRPr lang="fr-FR"/>
          </a:p>
        </p:txBody>
      </p:sp>
    </p:spTree>
    <p:extLst>
      <p:ext uri="{BB962C8B-B14F-4D97-AF65-F5344CB8AC3E}">
        <p14:creationId xmlns:p14="http://schemas.microsoft.com/office/powerpoint/2010/main" val="24419620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105696-C7BA-30A6-6A4E-27E399ABA717}"/>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16006B5-FF74-C49B-1DC3-8A9B3D82164C}"/>
              </a:ext>
            </a:extLst>
          </p:cNvPr>
          <p:cNvSpPr>
            <a:spLocks noGrp="1"/>
          </p:cNvSpPr>
          <p:nvPr>
            <p:ph type="body" sz="quarter" idx="11"/>
          </p:nvPr>
        </p:nvSpPr>
        <p:spPr/>
        <p:txBody>
          <a:bodyPr/>
          <a:lstStyle/>
          <a:p>
            <a:endParaRPr lang="fr-FR" dirty="0"/>
          </a:p>
        </p:txBody>
      </p:sp>
      <p:sp>
        <p:nvSpPr>
          <p:cNvPr id="4" name="Titre 3">
            <a:extLst>
              <a:ext uri="{FF2B5EF4-FFF2-40B4-BE49-F238E27FC236}">
                <a16:creationId xmlns:a16="http://schemas.microsoft.com/office/drawing/2014/main" id="{5F26E097-7900-09F2-AB99-60BBF6A4551D}"/>
              </a:ext>
            </a:extLst>
          </p:cNvPr>
          <p:cNvSpPr>
            <a:spLocks noGrp="1"/>
          </p:cNvSpPr>
          <p:nvPr>
            <p:ph type="ctrTitle"/>
          </p:nvPr>
        </p:nvSpPr>
        <p:spPr>
          <a:xfrm>
            <a:off x="5157214" y="1148489"/>
            <a:ext cx="6086248" cy="4347147"/>
          </a:xfrm>
        </p:spPr>
        <p:txBody>
          <a:bodyPr/>
          <a:lstStyle/>
          <a:p>
            <a:r>
              <a:rPr lang="fr-FR" sz="5400" dirty="0"/>
              <a:t>1. CADRE CONTRACTUEL ET POLITIQUE </a:t>
            </a:r>
          </a:p>
        </p:txBody>
      </p:sp>
      <p:grpSp>
        <p:nvGrpSpPr>
          <p:cNvPr id="2" name="Groupe 1">
            <a:extLst>
              <a:ext uri="{FF2B5EF4-FFF2-40B4-BE49-F238E27FC236}">
                <a16:creationId xmlns:a16="http://schemas.microsoft.com/office/drawing/2014/main" id="{E49651BD-0A0D-243F-1BA3-A48AFD10AA11}"/>
              </a:ext>
            </a:extLst>
          </p:cNvPr>
          <p:cNvGrpSpPr/>
          <p:nvPr/>
        </p:nvGrpSpPr>
        <p:grpSpPr>
          <a:xfrm>
            <a:off x="224481" y="361088"/>
            <a:ext cx="1926114" cy="6135823"/>
            <a:chOff x="319652" y="0"/>
            <a:chExt cx="1926114" cy="6135823"/>
          </a:xfrm>
        </p:grpSpPr>
        <p:sp>
          <p:nvSpPr>
            <p:cNvPr id="5" name="Rectangle : coins arrondis 4">
              <a:hlinkClick r:id="rId2" action="ppaction://hlinksldjump"/>
              <a:extLst>
                <a:ext uri="{FF2B5EF4-FFF2-40B4-BE49-F238E27FC236}">
                  <a16:creationId xmlns:a16="http://schemas.microsoft.com/office/drawing/2014/main" id="{A05F91A1-8CA4-01EF-A416-2FB5DF3819BA}"/>
                </a:ext>
              </a:extLst>
            </p:cNvPr>
            <p:cNvSpPr/>
            <p:nvPr/>
          </p:nvSpPr>
          <p:spPr>
            <a:xfrm>
              <a:off x="319652" y="566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0. SYNTHESE</a:t>
              </a:r>
            </a:p>
          </p:txBody>
        </p:sp>
        <p:sp>
          <p:nvSpPr>
            <p:cNvPr id="7" name="Rectangle : coins arrondis 6">
              <a:hlinkClick r:id="rId3" action="ppaction://hlinksldjump"/>
              <a:extLst>
                <a:ext uri="{FF2B5EF4-FFF2-40B4-BE49-F238E27FC236}">
                  <a16:creationId xmlns:a16="http://schemas.microsoft.com/office/drawing/2014/main" id="{A25A2E9D-B8AC-57CD-A19C-00C9E1279EA8}"/>
                </a:ext>
              </a:extLst>
            </p:cNvPr>
            <p:cNvSpPr/>
            <p:nvPr/>
          </p:nvSpPr>
          <p:spPr>
            <a:xfrm>
              <a:off x="319652" y="10883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 CADRES POLITIQUES ET CONTRACTUELS</a:t>
              </a:r>
            </a:p>
          </p:txBody>
        </p:sp>
        <p:sp>
          <p:nvSpPr>
            <p:cNvPr id="8" name="Rectangle : coins arrondis 7">
              <a:hlinkClick r:id="rId4" action="ppaction://hlinksldjump"/>
              <a:extLst>
                <a:ext uri="{FF2B5EF4-FFF2-40B4-BE49-F238E27FC236}">
                  <a16:creationId xmlns:a16="http://schemas.microsoft.com/office/drawing/2014/main" id="{FBC484DF-82C5-DD99-AF20-817140068344}"/>
                </a:ext>
              </a:extLst>
            </p:cNvPr>
            <p:cNvSpPr/>
            <p:nvPr/>
          </p:nvSpPr>
          <p:spPr>
            <a:xfrm>
              <a:off x="319652" y="161024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2. PROCEDURES</a:t>
              </a:r>
            </a:p>
          </p:txBody>
        </p:sp>
        <p:sp>
          <p:nvSpPr>
            <p:cNvPr id="9" name="Rectangle : coins arrondis 8">
              <a:hlinkClick r:id="rId5" action="ppaction://hlinksldjump"/>
              <a:extLst>
                <a:ext uri="{FF2B5EF4-FFF2-40B4-BE49-F238E27FC236}">
                  <a16:creationId xmlns:a16="http://schemas.microsoft.com/office/drawing/2014/main" id="{C8DB6B39-4D30-848C-6C5F-DC421E03DD55}"/>
                </a:ext>
              </a:extLst>
            </p:cNvPr>
            <p:cNvSpPr/>
            <p:nvPr/>
          </p:nvSpPr>
          <p:spPr>
            <a:xfrm>
              <a:off x="319652" y="2132099"/>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3. OBJECTIFS ENVIRONNEMENTAUX</a:t>
              </a:r>
            </a:p>
          </p:txBody>
        </p:sp>
        <p:sp>
          <p:nvSpPr>
            <p:cNvPr id="10" name="Rectangle : coins arrondis 9">
              <a:hlinkClick r:id="rId6" action="ppaction://hlinksldjump"/>
              <a:extLst>
                <a:ext uri="{FF2B5EF4-FFF2-40B4-BE49-F238E27FC236}">
                  <a16:creationId xmlns:a16="http://schemas.microsoft.com/office/drawing/2014/main" id="{4BF15DDB-3626-C16A-B406-CBB9880EBB22}"/>
                </a:ext>
              </a:extLst>
            </p:cNvPr>
            <p:cNvSpPr/>
            <p:nvPr/>
          </p:nvSpPr>
          <p:spPr>
            <a:xfrm>
              <a:off x="319652" y="2651318"/>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4. PROGRAMMATION</a:t>
              </a:r>
            </a:p>
          </p:txBody>
        </p:sp>
        <p:sp>
          <p:nvSpPr>
            <p:cNvPr id="11" name="Rectangle : coins arrondis 10">
              <a:hlinkClick r:id="rId7" action="ppaction://hlinksldjump"/>
              <a:extLst>
                <a:ext uri="{FF2B5EF4-FFF2-40B4-BE49-F238E27FC236}">
                  <a16:creationId xmlns:a16="http://schemas.microsoft.com/office/drawing/2014/main" id="{5424D10E-8576-0DCF-97D2-45D402FF0D78}"/>
                </a:ext>
              </a:extLst>
            </p:cNvPr>
            <p:cNvSpPr/>
            <p:nvPr/>
          </p:nvSpPr>
          <p:spPr>
            <a:xfrm>
              <a:off x="319652" y="3170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5. FONCIER</a:t>
              </a:r>
            </a:p>
          </p:txBody>
        </p:sp>
        <p:sp>
          <p:nvSpPr>
            <p:cNvPr id="12" name="Rectangle : coins arrondis 11">
              <a:hlinkClick r:id="rId8" action="ppaction://hlinksldjump"/>
              <a:extLst>
                <a:ext uri="{FF2B5EF4-FFF2-40B4-BE49-F238E27FC236}">
                  <a16:creationId xmlns:a16="http://schemas.microsoft.com/office/drawing/2014/main" id="{F48639E1-7D04-17B7-4B7E-ABC0D7B8D572}"/>
                </a:ext>
              </a:extLst>
            </p:cNvPr>
            <p:cNvSpPr/>
            <p:nvPr/>
          </p:nvSpPr>
          <p:spPr>
            <a:xfrm>
              <a:off x="319652" y="3689756"/>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6. ETUDES</a:t>
              </a:r>
            </a:p>
          </p:txBody>
        </p:sp>
        <p:sp>
          <p:nvSpPr>
            <p:cNvPr id="13" name="Rectangle : coins arrondis 12">
              <a:hlinkClick r:id="rId9" action="ppaction://hlinksldjump"/>
              <a:extLst>
                <a:ext uri="{FF2B5EF4-FFF2-40B4-BE49-F238E27FC236}">
                  <a16:creationId xmlns:a16="http://schemas.microsoft.com/office/drawing/2014/main" id="{A437831B-7CAD-057F-7FB0-AA88D574DF2C}"/>
                </a:ext>
              </a:extLst>
            </p:cNvPr>
            <p:cNvSpPr/>
            <p:nvPr/>
          </p:nvSpPr>
          <p:spPr>
            <a:xfrm>
              <a:off x="319652" y="420897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7. TRAVAUX</a:t>
              </a:r>
            </a:p>
          </p:txBody>
        </p:sp>
        <p:sp>
          <p:nvSpPr>
            <p:cNvPr id="14" name="ZoneTexte 13">
              <a:extLst>
                <a:ext uri="{FF2B5EF4-FFF2-40B4-BE49-F238E27FC236}">
                  <a16:creationId xmlns:a16="http://schemas.microsoft.com/office/drawing/2014/main" id="{2318BC80-456A-5456-15AD-DCC26D656EC6}"/>
                </a:ext>
              </a:extLst>
            </p:cNvPr>
            <p:cNvSpPr txBox="1"/>
            <p:nvPr/>
          </p:nvSpPr>
          <p:spPr>
            <a:xfrm>
              <a:off x="319652" y="76261"/>
              <a:ext cx="1311563" cy="369332"/>
            </a:xfrm>
            <a:prstGeom prst="rect">
              <a:avLst/>
            </a:prstGeom>
            <a:noFill/>
          </p:spPr>
          <p:txBody>
            <a:bodyPr wrap="square" rtlCol="0">
              <a:spAutoFit/>
            </a:bodyPr>
            <a:lstStyle/>
            <a:p>
              <a:r>
                <a:rPr lang="fr-FR" b="1" i="1" dirty="0">
                  <a:latin typeface="Montserrat" panose="00000500000000000000" pitchFamily="2" charset="0"/>
                </a:rPr>
                <a:t>Aller à… </a:t>
              </a:r>
            </a:p>
          </p:txBody>
        </p:sp>
        <p:pic>
          <p:nvPicPr>
            <p:cNvPr id="15" name="Image 14">
              <a:extLst>
                <a:ext uri="{FF2B5EF4-FFF2-40B4-BE49-F238E27FC236}">
                  <a16:creationId xmlns:a16="http://schemas.microsoft.com/office/drawing/2014/main" id="{ACD5F8BF-1E1D-1735-9FF5-13007A3B602D}"/>
                </a:ext>
              </a:extLst>
            </p:cNvPr>
            <p:cNvPicPr>
              <a:picLocks noChangeAspect="1"/>
            </p:cNvPicPr>
            <p:nvPr/>
          </p:nvPicPr>
          <p:blipFill rotWithShape="1">
            <a:blip r:embed="rId10">
              <a:clrChange>
                <a:clrFrom>
                  <a:srgbClr val="FFFFFF"/>
                </a:clrFrom>
                <a:clrTo>
                  <a:srgbClr val="FFFFFF">
                    <a:alpha val="0"/>
                  </a:srgbClr>
                </a:clrTo>
              </a:clrChange>
            </a:blip>
            <a:srcRect l="21232" t="21344" r="24844" b="15183"/>
            <a:stretch/>
          </p:blipFill>
          <p:spPr>
            <a:xfrm>
              <a:off x="1409542" y="0"/>
              <a:ext cx="443345" cy="521854"/>
            </a:xfrm>
            <a:prstGeom prst="rect">
              <a:avLst/>
            </a:prstGeom>
          </p:spPr>
        </p:pic>
        <p:sp>
          <p:nvSpPr>
            <p:cNvPr id="16" name="Rectangle : coins arrondis 15">
              <a:hlinkClick r:id="rId11" action="ppaction://hlinksldjump"/>
              <a:extLst>
                <a:ext uri="{FF2B5EF4-FFF2-40B4-BE49-F238E27FC236}">
                  <a16:creationId xmlns:a16="http://schemas.microsoft.com/office/drawing/2014/main" id="{DEB21316-CBA2-4C6B-59B6-74DC686B06C5}"/>
                </a:ext>
              </a:extLst>
            </p:cNvPr>
            <p:cNvSpPr/>
            <p:nvPr/>
          </p:nvSpPr>
          <p:spPr>
            <a:xfrm>
              <a:off x="319652" y="4728194"/>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8. RECETTES</a:t>
              </a:r>
            </a:p>
          </p:txBody>
        </p:sp>
        <p:sp>
          <p:nvSpPr>
            <p:cNvPr id="17" name="Rectangle : coins arrondis 16">
              <a:hlinkClick r:id="rId12" action="ppaction://hlinksldjump"/>
              <a:extLst>
                <a:ext uri="{FF2B5EF4-FFF2-40B4-BE49-F238E27FC236}">
                  <a16:creationId xmlns:a16="http://schemas.microsoft.com/office/drawing/2014/main" id="{2FDA3982-9F45-439A-3944-E50BA9965E6D}"/>
                </a:ext>
              </a:extLst>
            </p:cNvPr>
            <p:cNvSpPr/>
            <p:nvPr/>
          </p:nvSpPr>
          <p:spPr>
            <a:xfrm>
              <a:off x="319652" y="5252252"/>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9. PLAN DE CHARGES</a:t>
              </a:r>
            </a:p>
          </p:txBody>
        </p:sp>
        <p:sp>
          <p:nvSpPr>
            <p:cNvPr id="18" name="Rectangle : coins arrondis 17">
              <a:hlinkClick r:id="rId13" action="ppaction://hlinksldjump"/>
              <a:extLst>
                <a:ext uri="{FF2B5EF4-FFF2-40B4-BE49-F238E27FC236}">
                  <a16:creationId xmlns:a16="http://schemas.microsoft.com/office/drawing/2014/main" id="{40C59ABC-AA3B-6FFD-85B9-5C740BE3FBAC}"/>
                </a:ext>
              </a:extLst>
            </p:cNvPr>
            <p:cNvSpPr/>
            <p:nvPr/>
          </p:nvSpPr>
          <p:spPr>
            <a:xfrm>
              <a:off x="319652" y="57664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10. CARTO RISQUES</a:t>
              </a:r>
            </a:p>
          </p:txBody>
        </p:sp>
      </p:grpSp>
    </p:spTree>
    <p:extLst>
      <p:ext uri="{BB962C8B-B14F-4D97-AF65-F5344CB8AC3E}">
        <p14:creationId xmlns:p14="http://schemas.microsoft.com/office/powerpoint/2010/main" val="27879305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1.1 – Objectifs politiques</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Evaluer l’alignement de l’opération sur les objectifs poursuivis par les acteurs politiques et coter le risque politique</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Directeur territorial (DDOI en phase dev.)</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Cotation du risque politique </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Date / fréquence des derniers rendez-vous DT ou COMEX avec les élus (sur formats bilatérales ou équivalents)</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Rappel des objectifs politiques stratégiques de élus (objectifs initiaux + évolutions)</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Objectifs politiques de court terme ou actualisation des objectifs de long terme</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Points de vigilance et actions mises en place</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48</a:t>
            </a:fld>
            <a:endParaRPr lang="fr-FR">
              <a:solidFill>
                <a:schemeClr val="bg1">
                  <a:lumMod val="65000"/>
                </a:schemeClr>
              </a:solidFill>
            </a:endParaRPr>
          </a:p>
        </p:txBody>
      </p:sp>
    </p:spTree>
    <p:extLst>
      <p:ext uri="{BB962C8B-B14F-4D97-AF65-F5344CB8AC3E}">
        <p14:creationId xmlns:p14="http://schemas.microsoft.com/office/powerpoint/2010/main" val="2017090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0"/>
            <a:ext cx="10972800" cy="581025"/>
          </a:xfrm>
        </p:spPr>
        <p:txBody>
          <a:bodyPr/>
          <a:lstStyle/>
          <a:p>
            <a:pPr algn="l"/>
            <a:r>
              <a:rPr lang="fr-FR" sz="3200" dirty="0"/>
              <a:t>Slide 1.1 – Objectifs politiques</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marL="285750" lvl="0" indent="-285750" algn="just">
              <a:lnSpc>
                <a:spcPct val="107000"/>
              </a:lnSpc>
              <a:buFont typeface="Arial" panose="020B0604020202020204" pitchFamily="34" charset="0"/>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XXXXX</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49</a:t>
            </a:fld>
            <a:endParaRPr lang="fr-FR">
              <a:solidFill>
                <a:schemeClr val="bg1">
                  <a:lumMod val="65000"/>
                </a:schemeClr>
              </a:solidFill>
            </a:endParaRPr>
          </a:p>
        </p:txBody>
      </p:sp>
    </p:spTree>
    <p:extLst>
      <p:ext uri="{BB962C8B-B14F-4D97-AF65-F5344CB8AC3E}">
        <p14:creationId xmlns:p14="http://schemas.microsoft.com/office/powerpoint/2010/main" val="2280788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r>
              <a:rPr lang="fr-FR" sz="3200"/>
              <a:t>Enjeux de la revue de projets </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6971" y="1278972"/>
            <a:ext cx="11198058" cy="4846469"/>
          </a:xfrm>
        </p:spPr>
        <p:txBody>
          <a:bodyPr anchor="ctr" anchorCtr="0">
            <a:normAutofit/>
          </a:bodyPr>
          <a:lstStyle/>
          <a:p>
            <a:pPr marL="342900" lvl="0" indent="-342900" algn="just">
              <a:lnSpc>
                <a:spcPct val="150000"/>
              </a:lnSpc>
              <a:buFont typeface="Calibri" panose="020F0502020204030204" pitchFamily="34" charset="0"/>
              <a:buChar char="-"/>
            </a:pPr>
            <a:r>
              <a:rPr lang="fr-FR" sz="1600" b="0">
                <a:effectLst/>
                <a:latin typeface="Montserrat" panose="00000500000000000000" pitchFamily="2" charset="0"/>
                <a:ea typeface="Calibri" panose="020F0502020204030204" pitchFamily="34" charset="0"/>
                <a:cs typeface="Times New Roman" panose="02020603050405020304" pitchFamily="18" charset="0"/>
              </a:rPr>
              <a:t>Débattre de la </a:t>
            </a:r>
            <a:r>
              <a:rPr lang="fr-FR" sz="1600">
                <a:effectLst/>
                <a:latin typeface="Montserrat" panose="00000500000000000000" pitchFamily="2" charset="0"/>
                <a:ea typeface="Calibri" panose="020F0502020204030204" pitchFamily="34" charset="0"/>
                <a:cs typeface="Times New Roman" panose="02020603050405020304" pitchFamily="18" charset="0"/>
              </a:rPr>
              <a:t>cartographie des risques </a:t>
            </a:r>
            <a:r>
              <a:rPr lang="fr-FR" sz="1600" b="0">
                <a:effectLst/>
                <a:latin typeface="Montserrat" panose="00000500000000000000" pitchFamily="2" charset="0"/>
                <a:ea typeface="Calibri" panose="020F0502020204030204" pitchFamily="34" charset="0"/>
                <a:cs typeface="Times New Roman" panose="02020603050405020304" pitchFamily="18" charset="0"/>
              </a:rPr>
              <a:t>propres à chaque opération ;</a:t>
            </a:r>
          </a:p>
          <a:p>
            <a:pPr marL="342900" lvl="0" indent="-342900" algn="just">
              <a:lnSpc>
                <a:spcPct val="150000"/>
              </a:lnSpc>
              <a:buFont typeface="Calibri" panose="020F0502020204030204" pitchFamily="34" charset="0"/>
              <a:buChar char="-"/>
            </a:pPr>
            <a:r>
              <a:rPr lang="fr-FR" sz="1600" b="0">
                <a:latin typeface="Montserrat" panose="00000500000000000000" pitchFamily="2" charset="0"/>
                <a:ea typeface="Calibri" panose="020F0502020204030204" pitchFamily="34" charset="0"/>
                <a:cs typeface="Times New Roman" panose="02020603050405020304" pitchFamily="18" charset="0"/>
              </a:rPr>
              <a:t>P</a:t>
            </a:r>
            <a:r>
              <a:rPr lang="fr-FR" sz="1600" b="0">
                <a:effectLst/>
                <a:latin typeface="Montserrat" panose="00000500000000000000" pitchFamily="2" charset="0"/>
                <a:ea typeface="Calibri" panose="020F0502020204030204" pitchFamily="34" charset="0"/>
                <a:cs typeface="Times New Roman" panose="02020603050405020304" pitchFamily="18" charset="0"/>
              </a:rPr>
              <a:t>résenter les </a:t>
            </a:r>
            <a:r>
              <a:rPr lang="fr-FR" sz="1600">
                <a:effectLst/>
                <a:latin typeface="Montserrat" panose="00000500000000000000" pitchFamily="2" charset="0"/>
                <a:ea typeface="Calibri" panose="020F0502020204030204" pitchFamily="34" charset="0"/>
                <a:cs typeface="Times New Roman" panose="02020603050405020304" pitchFamily="18" charset="0"/>
              </a:rPr>
              <a:t>évolutions du projet </a:t>
            </a:r>
            <a:r>
              <a:rPr lang="fr-FR" sz="1600" b="0">
                <a:effectLst/>
                <a:latin typeface="Montserrat" panose="00000500000000000000" pitchFamily="2" charset="0"/>
                <a:ea typeface="Calibri" panose="020F0502020204030204" pitchFamily="34" charset="0"/>
                <a:cs typeface="Times New Roman" panose="02020603050405020304" pitchFamily="18" charset="0"/>
              </a:rPr>
              <a:t>depuis la précédente revue (procédures, programmation, PFA, travaux, planning, objectifs de qualité de l’opération…)</a:t>
            </a:r>
          </a:p>
          <a:p>
            <a:pPr marL="342900" lvl="0" indent="-342900" algn="just">
              <a:lnSpc>
                <a:spcPct val="150000"/>
              </a:lnSpc>
              <a:buFont typeface="Calibri" panose="020F0502020204030204" pitchFamily="34" charset="0"/>
              <a:buChar char="-"/>
            </a:pPr>
            <a:r>
              <a:rPr lang="fr-FR" sz="1600">
                <a:latin typeface="Montserrat" panose="00000500000000000000" pitchFamily="2" charset="0"/>
                <a:ea typeface="Calibri" panose="020F0502020204030204" pitchFamily="34" charset="0"/>
                <a:cs typeface="Times New Roman" panose="02020603050405020304" pitchFamily="18" charset="0"/>
              </a:rPr>
              <a:t>A</a:t>
            </a:r>
            <a:r>
              <a:rPr lang="fr-FR" sz="1600">
                <a:effectLst/>
                <a:latin typeface="Montserrat" panose="00000500000000000000" pitchFamily="2" charset="0"/>
                <a:ea typeface="Calibri" panose="020F0502020204030204" pitchFamily="34" charset="0"/>
                <a:cs typeface="Times New Roman" panose="02020603050405020304" pitchFamily="18" charset="0"/>
              </a:rPr>
              <a:t>rrêter les priorités et décisions </a:t>
            </a:r>
            <a:r>
              <a:rPr lang="fr-FR" sz="1600" b="0">
                <a:effectLst/>
                <a:latin typeface="Montserrat" panose="00000500000000000000" pitchFamily="2" charset="0"/>
                <a:ea typeface="Calibri" panose="020F0502020204030204" pitchFamily="34" charset="0"/>
                <a:cs typeface="Times New Roman" panose="02020603050405020304" pitchFamily="18" charset="0"/>
              </a:rPr>
              <a:t>concernant l’opération a minima </a:t>
            </a:r>
            <a:r>
              <a:rPr lang="fr-FR" sz="1600">
                <a:effectLst/>
                <a:latin typeface="Montserrat" panose="00000500000000000000" pitchFamily="2" charset="0"/>
                <a:ea typeface="Calibri" panose="020F0502020204030204" pitchFamily="34" charset="0"/>
                <a:cs typeface="Times New Roman" panose="02020603050405020304" pitchFamily="18" charset="0"/>
              </a:rPr>
              <a:t>pour l’année à venir #plan d’action</a:t>
            </a:r>
            <a:endParaRPr lang="fr-FR" sz="1600" b="0">
              <a:effectLst/>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50000"/>
              </a:lnSpc>
              <a:buFont typeface="Calibri" panose="020F0502020204030204" pitchFamily="34" charset="0"/>
              <a:buChar char="-"/>
            </a:pPr>
            <a:r>
              <a:rPr lang="fr-FR" sz="1600" b="0">
                <a:latin typeface="Montserrat" panose="00000500000000000000" pitchFamily="2" charset="0"/>
                <a:ea typeface="Calibri" panose="020F0502020204030204" pitchFamily="34" charset="0"/>
                <a:cs typeface="Times New Roman" panose="02020603050405020304" pitchFamily="18" charset="0"/>
              </a:rPr>
              <a:t>S</a:t>
            </a:r>
            <a:r>
              <a:rPr lang="fr-FR" sz="1600" b="0">
                <a:effectLst/>
                <a:latin typeface="Montserrat" panose="00000500000000000000" pitchFamily="2" charset="0"/>
                <a:ea typeface="Calibri" panose="020F0502020204030204" pitchFamily="34" charset="0"/>
                <a:cs typeface="Times New Roman" panose="02020603050405020304" pitchFamily="18" charset="0"/>
              </a:rPr>
              <a:t>’assurer de la </a:t>
            </a:r>
            <a:r>
              <a:rPr lang="fr-FR" sz="1600">
                <a:effectLst/>
                <a:latin typeface="Montserrat" panose="00000500000000000000" pitchFamily="2" charset="0"/>
                <a:ea typeface="Calibri" panose="020F0502020204030204" pitchFamily="34" charset="0"/>
                <a:cs typeface="Times New Roman" panose="02020603050405020304" pitchFamily="18" charset="0"/>
              </a:rPr>
              <a:t>bonne intégration et respect des processus </a:t>
            </a:r>
            <a:r>
              <a:rPr lang="fr-FR" sz="1600" b="0">
                <a:effectLst/>
                <a:latin typeface="Montserrat" panose="00000500000000000000" pitchFamily="2" charset="0"/>
                <a:ea typeface="Calibri" panose="020F0502020204030204" pitchFamily="34" charset="0"/>
                <a:cs typeface="Times New Roman" panose="02020603050405020304" pitchFamily="18" charset="0"/>
              </a:rPr>
              <a:t>de l’établissement dans la conduite de l’opération </a:t>
            </a:r>
            <a:r>
              <a:rPr lang="fr-FR" sz="1600">
                <a:latin typeface="Montserrat" panose="00000500000000000000" pitchFamily="2" charset="0"/>
                <a:ea typeface="Calibri" panose="020F0502020204030204" pitchFamily="34" charset="0"/>
                <a:cs typeface="Times New Roman" panose="02020603050405020304" pitchFamily="18" charset="0"/>
              </a:rPr>
              <a:t>#SMQE </a:t>
            </a:r>
            <a:endParaRPr lang="fr-FR" sz="1600" b="0">
              <a:effectLst/>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50000"/>
              </a:lnSpc>
              <a:buFont typeface="Calibri" panose="020F0502020204030204" pitchFamily="34" charset="0"/>
              <a:buChar char="-"/>
            </a:pPr>
            <a:r>
              <a:rPr lang="fr-FR" sz="1600" b="0">
                <a:effectLst/>
                <a:latin typeface="Montserrat" panose="00000500000000000000" pitchFamily="2" charset="0"/>
                <a:ea typeface="Calibri" panose="020F0502020204030204" pitchFamily="34" charset="0"/>
                <a:cs typeface="Times New Roman" panose="02020603050405020304" pitchFamily="18" charset="0"/>
              </a:rPr>
              <a:t>De </a:t>
            </a:r>
            <a:r>
              <a:rPr lang="fr-FR" sz="1600">
                <a:effectLst/>
                <a:latin typeface="Montserrat" panose="00000500000000000000" pitchFamily="2" charset="0"/>
                <a:ea typeface="Calibri" panose="020F0502020204030204" pitchFamily="34" charset="0"/>
                <a:cs typeface="Times New Roman" panose="02020603050405020304" pitchFamily="18" charset="0"/>
              </a:rPr>
              <a:t>suivre la mise en œuvre des objectifs transverses (environnementaux et sociétaux) #socles </a:t>
            </a:r>
            <a:endParaRPr lang="fr-FR" sz="1600" b="0">
              <a:effectLst/>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Calibri" panose="020F0502020204030204" pitchFamily="34" charset="0"/>
              <a:buChar char="-"/>
            </a:pPr>
            <a:r>
              <a:rPr lang="fr-FR" sz="1600" b="0">
                <a:effectLst/>
                <a:latin typeface="Montserrat" panose="00000500000000000000" pitchFamily="2" charset="0"/>
                <a:ea typeface="Calibri" panose="020F0502020204030204" pitchFamily="34" charset="0"/>
                <a:cs typeface="Times New Roman" panose="02020603050405020304" pitchFamily="18" charset="0"/>
              </a:rPr>
              <a:t>De </a:t>
            </a:r>
            <a:r>
              <a:rPr lang="fr-FR" sz="1600">
                <a:effectLst/>
                <a:latin typeface="Montserrat" panose="00000500000000000000" pitchFamily="2" charset="0"/>
                <a:ea typeface="Calibri" panose="020F0502020204030204" pitchFamily="34" charset="0"/>
                <a:cs typeface="Times New Roman" panose="02020603050405020304" pitchFamily="18" charset="0"/>
              </a:rPr>
              <a:t>stabiliser les éléments nécessaires à l’établissement des CRACL </a:t>
            </a:r>
            <a:r>
              <a:rPr lang="fr-FR" sz="1600" b="0">
                <a:effectLst/>
                <a:latin typeface="Montserrat" panose="00000500000000000000" pitchFamily="2" charset="0"/>
                <a:ea typeface="Calibri" panose="020F0502020204030204" pitchFamily="34" charset="0"/>
                <a:cs typeface="Times New Roman" panose="02020603050405020304" pitchFamily="18" charset="0"/>
              </a:rPr>
              <a:t>de façon à respecter la production de ces derniers dans les délais prévus aux </a:t>
            </a:r>
            <a:r>
              <a:rPr lang="fr-FR" sz="1600" b="0" err="1">
                <a:effectLst/>
                <a:latin typeface="Montserrat" panose="00000500000000000000" pitchFamily="2" charset="0"/>
                <a:ea typeface="Calibri" panose="020F0502020204030204" pitchFamily="34" charset="0"/>
                <a:cs typeface="Times New Roman" panose="02020603050405020304" pitchFamily="18" charset="0"/>
              </a:rPr>
              <a:t>TCAs</a:t>
            </a:r>
            <a:r>
              <a:rPr lang="fr-FR" sz="1600" b="0">
                <a:effectLst/>
                <a:latin typeface="Montserrat" panose="00000500000000000000" pitchFamily="2" charset="0"/>
                <a:ea typeface="Calibri" panose="020F0502020204030204" pitchFamily="34" charset="0"/>
                <a:cs typeface="Times New Roman" panose="02020603050405020304" pitchFamily="18" charset="0"/>
              </a:rPr>
              <a:t> (≈ mois de juin).</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5</a:t>
            </a:fld>
            <a:endParaRPr lang="fr-FR">
              <a:solidFill>
                <a:schemeClr val="bg1">
                  <a:lumMod val="65000"/>
                </a:schemeClr>
              </a:solidFill>
            </a:endParaRPr>
          </a:p>
        </p:txBody>
      </p:sp>
    </p:spTree>
    <p:extLst>
      <p:ext uri="{BB962C8B-B14F-4D97-AF65-F5344CB8AC3E}">
        <p14:creationId xmlns:p14="http://schemas.microsoft.com/office/powerpoint/2010/main" val="39581550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1.2 – Cadre de gouvernance</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Rappeler le cadre de gouvernance en vigueur et évaluer son efficacité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 (DDOI en phase dev.)</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Comitologie imposée par les documents contractuels (en faisant ressortir ce qui est réellement fait ou pas, les dernières dates de réunion et la périodicité, le nombre de collaborateurs de GPA impliquées)</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Autre comitologie en précisant son origine (par exemple : comité de sélection des commerces avec </a:t>
            </a:r>
            <a:r>
              <a:rPr lang="fr-FR" sz="1400" b="0" dirty="0" err="1">
                <a:latin typeface="Montserrat" panose="00000500000000000000" pitchFamily="2" charset="0"/>
                <a:ea typeface="Calibri" panose="020F0502020204030204" pitchFamily="34" charset="0"/>
                <a:cs typeface="Times New Roman" panose="02020603050405020304" pitchFamily="18" charset="0"/>
              </a:rPr>
              <a:t>élu.e.s</a:t>
            </a:r>
            <a:r>
              <a:rPr lang="fr-FR" sz="1400" b="0" dirty="0">
                <a:latin typeface="Montserrat" panose="00000500000000000000" pitchFamily="2" charset="0"/>
                <a:ea typeface="Calibri" panose="020F0502020204030204" pitchFamily="34" charset="0"/>
                <a:cs typeface="Times New Roman" panose="02020603050405020304" pitchFamily="18" charset="0"/>
              </a:rPr>
              <a:t>)</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Parties prenantes impliquées (et motif de l’implication)</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Points de vigilance relatifs à la comitologie et aux parties prenantes</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50</a:t>
            </a:fld>
            <a:endParaRPr lang="fr-FR">
              <a:solidFill>
                <a:schemeClr val="bg1">
                  <a:lumMod val="65000"/>
                </a:schemeClr>
              </a:solidFill>
            </a:endParaRPr>
          </a:p>
        </p:txBody>
      </p:sp>
    </p:spTree>
    <p:extLst>
      <p:ext uri="{BB962C8B-B14F-4D97-AF65-F5344CB8AC3E}">
        <p14:creationId xmlns:p14="http://schemas.microsoft.com/office/powerpoint/2010/main" val="31542118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0"/>
            <a:ext cx="10972800" cy="581025"/>
          </a:xfrm>
        </p:spPr>
        <p:txBody>
          <a:bodyPr/>
          <a:lstStyle/>
          <a:p>
            <a:pPr algn="l"/>
            <a:r>
              <a:rPr lang="fr-FR" sz="3200" dirty="0"/>
              <a:t>Slide 1.2 – Cadre de gouvernance</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marL="285750" lvl="0" indent="-285750" algn="just">
              <a:lnSpc>
                <a:spcPct val="107000"/>
              </a:lnSpc>
              <a:buFont typeface="Arial" panose="020B0604020202020204" pitchFamily="34" charset="0"/>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XXXXX</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51</a:t>
            </a:fld>
            <a:endParaRPr lang="fr-FR">
              <a:solidFill>
                <a:schemeClr val="bg1">
                  <a:lumMod val="65000"/>
                </a:schemeClr>
              </a:solidFill>
            </a:endParaRPr>
          </a:p>
        </p:txBody>
      </p:sp>
    </p:spTree>
    <p:extLst>
      <p:ext uri="{BB962C8B-B14F-4D97-AF65-F5344CB8AC3E}">
        <p14:creationId xmlns:p14="http://schemas.microsoft.com/office/powerpoint/2010/main" val="18245466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1.3 – Cadre contractuel</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Rappeler le cadre contractuel dans lequel s’exerce l’opération et les enjeux de court terme associés</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Chef de projet (DDOI en phase dev)</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Liste des documents contractuels et conventionnels applicables (avec dates de signature et échéances)</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Principales clauses spécifiques</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Enjeux de court terme (18 mois) : avenants à prévoir et objet, jalons contractuels,…)</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Subventions prévues (montant et échéancier), apports en nature, clauses de rachat de foncier…</a:t>
            </a:r>
          </a:p>
          <a:p>
            <a:pPr marL="342900" lvl="0" indent="-342900" algn="just">
              <a:lnSpc>
                <a:spcPct val="107000"/>
              </a:lnSpc>
              <a:buFontTx/>
              <a:buChar char="-"/>
            </a:pPr>
            <a:r>
              <a:rPr lang="fr-FR" sz="1400" b="0">
                <a:latin typeface="Montserrat" panose="00000500000000000000" pitchFamily="2" charset="0"/>
                <a:ea typeface="Calibri" panose="020F0502020204030204" pitchFamily="34" charset="0"/>
                <a:cs typeface="Times New Roman" panose="02020603050405020304" pitchFamily="18" charset="0"/>
              </a:rPr>
              <a:t>Liste des autres conventions applicables (</a:t>
            </a:r>
            <a:r>
              <a:rPr lang="fr-FR" sz="1400" b="0" err="1">
                <a:latin typeface="Montserrat" panose="00000500000000000000" pitchFamily="2" charset="0"/>
                <a:ea typeface="Calibri" panose="020F0502020204030204" pitchFamily="34" charset="0"/>
                <a:cs typeface="Times New Roman" panose="02020603050405020304" pitchFamily="18" charset="0"/>
              </a:rPr>
              <a:t>co</a:t>
            </a:r>
            <a:r>
              <a:rPr lang="fr-FR" sz="1400" b="0">
                <a:latin typeface="Montserrat" panose="00000500000000000000" pitchFamily="2" charset="0"/>
                <a:ea typeface="Calibri" panose="020F0502020204030204" pitchFamily="34" charset="0"/>
                <a:cs typeface="Times New Roman" panose="02020603050405020304" pitchFamily="18" charset="0"/>
              </a:rPr>
              <a:t>-maîtrise, groupements de commande, autorisations de travaux, conventionnements particuliers,…)</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52</a:t>
            </a:fld>
            <a:endParaRPr lang="fr-FR">
              <a:solidFill>
                <a:schemeClr val="bg1">
                  <a:lumMod val="65000"/>
                </a:schemeClr>
              </a:solidFill>
            </a:endParaRPr>
          </a:p>
        </p:txBody>
      </p:sp>
      <p:sp>
        <p:nvSpPr>
          <p:cNvPr id="4" name="ZoneTexte 3">
            <a:extLst>
              <a:ext uri="{FF2B5EF4-FFF2-40B4-BE49-F238E27FC236}">
                <a16:creationId xmlns:a16="http://schemas.microsoft.com/office/drawing/2014/main" id="{2A7FD5E6-003C-4050-6D0F-CEC143ED4601}"/>
              </a:ext>
            </a:extLst>
          </p:cNvPr>
          <p:cNvSpPr txBox="1"/>
          <p:nvPr/>
        </p:nvSpPr>
        <p:spPr>
          <a:xfrm>
            <a:off x="-1" y="0"/>
            <a:ext cx="2352676" cy="307777"/>
          </a:xfrm>
          <a:prstGeom prst="rect">
            <a:avLst/>
          </a:prstGeom>
          <a:solidFill>
            <a:schemeClr val="accent2"/>
          </a:solidFill>
          <a:ln>
            <a:solidFill>
              <a:schemeClr val="tx1"/>
            </a:solidFill>
          </a:ln>
        </p:spPr>
        <p:txBody>
          <a:bodyPr wrap="square" rtlCol="0">
            <a:spAutoFit/>
          </a:bodyPr>
          <a:lstStyle/>
          <a:p>
            <a:r>
              <a:rPr lang="fr-FR" sz="1400" b="1" dirty="0"/>
              <a:t>Bloc 2 (ne pas compléter)</a:t>
            </a:r>
          </a:p>
        </p:txBody>
      </p:sp>
    </p:spTree>
    <p:extLst>
      <p:ext uri="{BB962C8B-B14F-4D97-AF65-F5344CB8AC3E}">
        <p14:creationId xmlns:p14="http://schemas.microsoft.com/office/powerpoint/2010/main" val="27266333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1.3 bis – Fiche de suivi de contrat</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Synthétiser en une fiche unique l’ensemble des enjeux relatifs à chaque contrat (une fiche par contrat)</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Fiche à bâtir dans un second temps</a:t>
            </a:r>
          </a:p>
          <a:p>
            <a:pPr marL="342900" lvl="0" indent="-342900" algn="just">
              <a:lnSpc>
                <a:spcPct val="107000"/>
              </a:lnSpc>
              <a:buFontTx/>
              <a:buChar char="-"/>
            </a:pP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développer ici le listing exhaustif des conventions (à venir)</a:t>
            </a:r>
          </a:p>
          <a:p>
            <a:pPr marL="342900" lvl="0" indent="-342900" algn="just">
              <a:lnSpc>
                <a:spcPct val="107000"/>
              </a:lnSpc>
              <a:buFontTx/>
              <a:buChar char="-"/>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53</a:t>
            </a:fld>
            <a:endParaRPr lang="fr-FR">
              <a:solidFill>
                <a:schemeClr val="bg1">
                  <a:lumMod val="65000"/>
                </a:schemeClr>
              </a:solidFill>
            </a:endParaRPr>
          </a:p>
        </p:txBody>
      </p:sp>
      <p:sp>
        <p:nvSpPr>
          <p:cNvPr id="7" name="ZoneTexte 6">
            <a:extLst>
              <a:ext uri="{FF2B5EF4-FFF2-40B4-BE49-F238E27FC236}">
                <a16:creationId xmlns:a16="http://schemas.microsoft.com/office/drawing/2014/main" id="{4E3E860C-107A-03A5-38BE-EFF8C40E8BFD}"/>
              </a:ext>
            </a:extLst>
          </p:cNvPr>
          <p:cNvSpPr txBox="1"/>
          <p:nvPr/>
        </p:nvSpPr>
        <p:spPr>
          <a:xfrm>
            <a:off x="-1" y="0"/>
            <a:ext cx="2352676" cy="307777"/>
          </a:xfrm>
          <a:prstGeom prst="rect">
            <a:avLst/>
          </a:prstGeom>
          <a:solidFill>
            <a:schemeClr val="accent2"/>
          </a:solidFill>
          <a:ln>
            <a:solidFill>
              <a:schemeClr val="tx1"/>
            </a:solidFill>
          </a:ln>
        </p:spPr>
        <p:txBody>
          <a:bodyPr wrap="square" rtlCol="0">
            <a:spAutoFit/>
          </a:bodyPr>
          <a:lstStyle/>
          <a:p>
            <a:r>
              <a:rPr lang="fr-FR" sz="1400" b="1" dirty="0"/>
              <a:t>Bloc 2 (ne pas compléter)</a:t>
            </a:r>
          </a:p>
        </p:txBody>
      </p:sp>
    </p:spTree>
    <p:extLst>
      <p:ext uri="{BB962C8B-B14F-4D97-AF65-F5344CB8AC3E}">
        <p14:creationId xmlns:p14="http://schemas.microsoft.com/office/powerpoint/2010/main" val="17471730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1.4 – Dispositif de concertation et de communication</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Donner à voir les dispositifs de communication et concertation prévus et mis en œuvre</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DCOM</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rPr>
              <a:t>A préciser (communication, concertation réglementaire et non réglementaire, dispositifs, cibles, et enjeux par cible)</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54</a:t>
            </a:fld>
            <a:endParaRPr lang="fr-FR">
              <a:solidFill>
                <a:schemeClr val="bg1">
                  <a:lumMod val="65000"/>
                </a:schemeClr>
              </a:solidFill>
            </a:endParaRPr>
          </a:p>
        </p:txBody>
      </p:sp>
    </p:spTree>
    <p:extLst>
      <p:ext uri="{BB962C8B-B14F-4D97-AF65-F5344CB8AC3E}">
        <p14:creationId xmlns:p14="http://schemas.microsoft.com/office/powerpoint/2010/main" val="38343495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285750"/>
            <a:ext cx="10972800" cy="764574"/>
          </a:xfrm>
        </p:spPr>
        <p:txBody>
          <a:bodyPr>
            <a:normAutofit fontScale="90000"/>
          </a:bodyPr>
          <a:lstStyle/>
          <a:p>
            <a:pPr algn="l"/>
            <a:r>
              <a:rPr lang="fr-FR" sz="3200" dirty="0"/>
              <a:t>Slide 1.4 – Dispositif de concertation et de communication</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marL="285750" lvl="0" indent="-285750" algn="just">
              <a:lnSpc>
                <a:spcPct val="107000"/>
              </a:lnSpc>
              <a:buFont typeface="Arial" panose="020B0604020202020204" pitchFamily="34" charset="0"/>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XXXXX</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55</a:t>
            </a:fld>
            <a:endParaRPr lang="fr-FR">
              <a:solidFill>
                <a:schemeClr val="bg1">
                  <a:lumMod val="65000"/>
                </a:schemeClr>
              </a:solidFill>
            </a:endParaRPr>
          </a:p>
        </p:txBody>
      </p:sp>
    </p:spTree>
    <p:extLst>
      <p:ext uri="{BB962C8B-B14F-4D97-AF65-F5344CB8AC3E}">
        <p14:creationId xmlns:p14="http://schemas.microsoft.com/office/powerpoint/2010/main" val="25088704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1"/>
            <a:ext cx="11582400" cy="578498"/>
          </a:xfrm>
        </p:spPr>
        <p:txBody>
          <a:bodyPr>
            <a:normAutofit fontScale="90000"/>
          </a:bodyPr>
          <a:lstStyle/>
          <a:p>
            <a:pPr algn="l"/>
            <a:r>
              <a:rPr lang="fr-FR" sz="3200"/>
              <a:t>1.4.1 Evolutions à terminaison </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56</a:t>
            </a:fld>
            <a:endParaRPr lang="fr-FR">
              <a:solidFill>
                <a:schemeClr val="bg1">
                  <a:lumMod val="65000"/>
                </a:schemeClr>
              </a:solidFill>
            </a:endParaRPr>
          </a:p>
        </p:txBody>
      </p:sp>
      <p:sp>
        <p:nvSpPr>
          <p:cNvPr id="6" name="Titre 1">
            <a:extLst>
              <a:ext uri="{FF2B5EF4-FFF2-40B4-BE49-F238E27FC236}">
                <a16:creationId xmlns:a16="http://schemas.microsoft.com/office/drawing/2014/main" id="{3C550214-8A48-41C9-AE7F-44F0ECFF79EF}"/>
              </a:ext>
            </a:extLst>
          </p:cNvPr>
          <p:cNvSpPr txBox="1">
            <a:spLocks/>
          </p:cNvSpPr>
          <p:nvPr/>
        </p:nvSpPr>
        <p:spPr>
          <a:xfrm>
            <a:off x="7789250" y="0"/>
            <a:ext cx="4412586" cy="578498"/>
          </a:xfrm>
          <a:prstGeom prst="rect">
            <a:avLst/>
          </a:prstGeom>
        </p:spPr>
        <p:txBody>
          <a:bodyPr vert="horz" lIns="91440" tIns="45720" rIns="91440" bIns="45720" rtlCol="0" anchor="ctr">
            <a:normAutofit fontScale="60000" lnSpcReduction="20000"/>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r"/>
            <a:r>
              <a:rPr lang="fr-FR" sz="3200"/>
              <a:t>Nom opération – Commune – Code opérationnel</a:t>
            </a:r>
            <a:endParaRPr lang="fr-FR"/>
          </a:p>
        </p:txBody>
      </p:sp>
      <p:pic>
        <p:nvPicPr>
          <p:cNvPr id="10" name="Image 9">
            <a:extLst>
              <a:ext uri="{FF2B5EF4-FFF2-40B4-BE49-F238E27FC236}">
                <a16:creationId xmlns:a16="http://schemas.microsoft.com/office/drawing/2014/main" id="{4BD4C9A9-3CD1-5EB3-2715-E186D6571852}"/>
              </a:ext>
            </a:extLst>
          </p:cNvPr>
          <p:cNvPicPr>
            <a:picLocks noChangeAspect="1"/>
          </p:cNvPicPr>
          <p:nvPr/>
        </p:nvPicPr>
        <p:blipFill>
          <a:blip r:embed="rId2"/>
          <a:stretch>
            <a:fillRect/>
          </a:stretch>
        </p:blipFill>
        <p:spPr>
          <a:xfrm>
            <a:off x="264680" y="983248"/>
            <a:ext cx="10572750" cy="952500"/>
          </a:xfrm>
          <a:prstGeom prst="rect">
            <a:avLst/>
          </a:prstGeom>
        </p:spPr>
      </p:pic>
      <p:sp>
        <p:nvSpPr>
          <p:cNvPr id="8" name="Espace réservé du contenu 2">
            <a:extLst>
              <a:ext uri="{FF2B5EF4-FFF2-40B4-BE49-F238E27FC236}">
                <a16:creationId xmlns:a16="http://schemas.microsoft.com/office/drawing/2014/main" id="{8FA46DA4-584A-884E-1898-095D5F85B75E}"/>
              </a:ext>
            </a:extLst>
          </p:cNvPr>
          <p:cNvSpPr>
            <a:spLocks noGrp="1"/>
          </p:cNvSpPr>
          <p:nvPr>
            <p:ph idx="1"/>
          </p:nvPr>
        </p:nvSpPr>
        <p:spPr>
          <a:xfrm>
            <a:off x="182380" y="2340500"/>
            <a:ext cx="11887200" cy="3405136"/>
          </a:xfrm>
        </p:spPr>
        <p:txBody>
          <a:bodyPr anchor="t" anchorCtr="0">
            <a:normAutofit/>
          </a:bodyPr>
          <a:lstStyle/>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Principales évolutions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 poste </a:t>
            </a:r>
            <a:r>
              <a:rPr lang="fr-FR" sz="12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de dépense </a:t>
            </a:r>
            <a:r>
              <a:rPr lang="fr-FR" sz="1200" b="0" dirty="0">
                <a:latin typeface="Montserrat" panose="00000500000000000000" pitchFamily="2" charset="0"/>
                <a:ea typeface="Calibri" panose="020F0502020204030204" pitchFamily="34" charset="0"/>
                <a:cs typeface="Times New Roman" panose="02020603050405020304" pitchFamily="18" charset="0"/>
              </a:rPr>
              <a:t>« communication et documentation (D) » est inchangé, en baisse, en hausse (éventuellement légère, forte) de +/-XX%, soit +/-XX k€ HT, s’établissant à … M€ HT. Cette évolution est due à une augmentation, une baisse du poste XXXX.</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Aléas spécifiques</a:t>
            </a:r>
          </a:p>
          <a:p>
            <a:pPr lvl="0" algn="just">
              <a:lnSpc>
                <a:spcPct val="107000"/>
              </a:lnSpc>
            </a:pPr>
            <a:r>
              <a:rPr lang="fr-FR" sz="1200" b="0" dirty="0">
                <a:latin typeface="Montserrat" panose="00000500000000000000" pitchFamily="2" charset="0"/>
                <a:ea typeface="Calibri" panose="020F0502020204030204" pitchFamily="34" charset="0"/>
                <a:cs typeface="Times New Roman" panose="02020603050405020304" pitchFamily="18" charset="0"/>
              </a:rPr>
              <a:t>Les aléas pour le poste «  communication et documentation » sont stables, en baisse, en hausse de +/-XX%, soit +/-XX k€ HT, s’établissant à … M€ HT. Cette évolution est liée à une augmentation, une baisse du poste XXXX, la nécessité de couvrir telle ou telle nouvelle dépense, etc… </a:t>
            </a:r>
          </a:p>
          <a:p>
            <a:pPr lvl="0" algn="just">
              <a:lnSpc>
                <a:spcPct val="107000"/>
              </a:lnSpc>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dirty="0">
                <a:latin typeface="Montserrat" panose="00000500000000000000" pitchFamily="2" charset="0"/>
                <a:ea typeface="Calibri" panose="020F0502020204030204" pitchFamily="34" charset="0"/>
                <a:cs typeface="Times New Roman" panose="02020603050405020304" pitchFamily="18" charset="0"/>
              </a:rPr>
              <a:t>Optimisations identifiées</a:t>
            </a:r>
          </a:p>
          <a:p>
            <a:pPr lvl="0"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À N+1</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algn="just">
              <a:lnSpc>
                <a:spcPct val="107000"/>
              </a:lnSpc>
            </a:pPr>
            <a:r>
              <a:rPr lang="fr-FR" sz="1200" b="0" u="sng" dirty="0">
                <a:latin typeface="Montserrat" panose="00000500000000000000" pitchFamily="2" charset="0"/>
                <a:ea typeface="Calibri" panose="020F0502020204030204" pitchFamily="34" charset="0"/>
                <a:cs typeface="Times New Roman" panose="02020603050405020304" pitchFamily="18" charset="0"/>
              </a:rPr>
              <a:t>A terminaison</a:t>
            </a:r>
            <a:r>
              <a:rPr lang="fr-FR" sz="1200" b="0" dirty="0">
                <a:latin typeface="Montserrat" panose="00000500000000000000" pitchFamily="2" charset="0"/>
                <a:ea typeface="Calibri" panose="020F0502020204030204" pitchFamily="34" charset="0"/>
                <a:cs typeface="Times New Roman" panose="02020603050405020304" pitchFamily="18" charset="0"/>
              </a:rPr>
              <a:t>, la non-consommation de telle ou telle provision, l’abandon de telle dépense, etc… devraient permettre une optimisation d’environ + XX k€ HT. </a:t>
            </a:r>
          </a:p>
          <a:p>
            <a:pPr lvl="0" algn="just">
              <a:lnSpc>
                <a:spcPct val="107000"/>
              </a:lnSpc>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706951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57</a:t>
            </a:fld>
            <a:endParaRPr lang="fr-FR">
              <a:solidFill>
                <a:schemeClr val="bg1">
                  <a:lumMod val="65000"/>
                </a:schemeClr>
              </a:solidFill>
            </a:endParaRPr>
          </a:p>
        </p:txBody>
      </p:sp>
      <p:sp>
        <p:nvSpPr>
          <p:cNvPr id="4" name="Titre 1">
            <a:extLst>
              <a:ext uri="{FF2B5EF4-FFF2-40B4-BE49-F238E27FC236}">
                <a16:creationId xmlns:a16="http://schemas.microsoft.com/office/drawing/2014/main" id="{3DCE704E-F7CB-403D-A8A2-D789416B9FCF}"/>
              </a:ext>
            </a:extLst>
          </p:cNvPr>
          <p:cNvSpPr>
            <a:spLocks noGrp="1"/>
          </p:cNvSpPr>
          <p:nvPr>
            <p:ph type="title"/>
          </p:nvPr>
        </p:nvSpPr>
        <p:spPr>
          <a:xfrm>
            <a:off x="0" y="97438"/>
            <a:ext cx="12192000" cy="576817"/>
          </a:xfrm>
        </p:spPr>
        <p:txBody>
          <a:bodyPr>
            <a:noAutofit/>
          </a:bodyPr>
          <a:lstStyle/>
          <a:p>
            <a:pPr algn="l"/>
            <a:r>
              <a:rPr lang="fr-FR" sz="2400" dirty="0"/>
              <a:t>1. CADRE POLITIQUE ET CONTRACTUEL  &gt;&gt; RELEVE DE DECISIONS</a:t>
            </a:r>
            <a:endParaRPr lang="fr-FR" sz="2000" dirty="0"/>
          </a:p>
        </p:txBody>
      </p:sp>
      <p:sp>
        <p:nvSpPr>
          <p:cNvPr id="3" name="Espace réservé du contenu 2">
            <a:extLst>
              <a:ext uri="{FF2B5EF4-FFF2-40B4-BE49-F238E27FC236}">
                <a16:creationId xmlns:a16="http://schemas.microsoft.com/office/drawing/2014/main" id="{A9E7E060-A6C0-CB82-A46C-22D234A993CE}"/>
              </a:ext>
            </a:extLst>
          </p:cNvPr>
          <p:cNvSpPr>
            <a:spLocks noGrp="1"/>
          </p:cNvSpPr>
          <p:nvPr>
            <p:ph idx="1"/>
          </p:nvPr>
        </p:nvSpPr>
        <p:spPr>
          <a:xfrm>
            <a:off x="494270" y="674255"/>
            <a:ext cx="11198058" cy="5682096"/>
          </a:xfrm>
          <a:solidFill>
            <a:schemeClr val="bg1">
              <a:lumMod val="95000"/>
            </a:schemeClr>
          </a:solidFill>
          <a:ln w="3175">
            <a:solidFill>
              <a:schemeClr val="tx1"/>
            </a:solidFill>
            <a:prstDash val="sysDot"/>
          </a:ln>
        </p:spPr>
        <p:txBody>
          <a:bodyPr anchor="t" anchorCtr="0">
            <a:noAutofit/>
          </a:bodyPr>
          <a:lstStyle/>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b="0" dirty="0">
                <a:latin typeface="Montserrat" panose="00000500000000000000" pitchFamily="2"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3463711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105696-C7BA-30A6-6A4E-27E399ABA717}"/>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16006B5-FF74-C49B-1DC3-8A9B3D82164C}"/>
              </a:ext>
            </a:extLst>
          </p:cNvPr>
          <p:cNvSpPr>
            <a:spLocks noGrp="1"/>
          </p:cNvSpPr>
          <p:nvPr>
            <p:ph type="body" sz="quarter" idx="11"/>
          </p:nvPr>
        </p:nvSpPr>
        <p:spPr/>
        <p:txBody>
          <a:bodyPr/>
          <a:lstStyle/>
          <a:p>
            <a:endParaRPr lang="fr-FR" dirty="0"/>
          </a:p>
        </p:txBody>
      </p:sp>
      <p:sp>
        <p:nvSpPr>
          <p:cNvPr id="4" name="Titre 3">
            <a:extLst>
              <a:ext uri="{FF2B5EF4-FFF2-40B4-BE49-F238E27FC236}">
                <a16:creationId xmlns:a16="http://schemas.microsoft.com/office/drawing/2014/main" id="{5F26E097-7900-09F2-AB99-60BBF6A4551D}"/>
              </a:ext>
            </a:extLst>
          </p:cNvPr>
          <p:cNvSpPr>
            <a:spLocks noGrp="1"/>
          </p:cNvSpPr>
          <p:nvPr>
            <p:ph type="ctrTitle"/>
          </p:nvPr>
        </p:nvSpPr>
        <p:spPr>
          <a:xfrm>
            <a:off x="5157214" y="1148489"/>
            <a:ext cx="6086248" cy="2680561"/>
          </a:xfrm>
        </p:spPr>
        <p:txBody>
          <a:bodyPr/>
          <a:lstStyle/>
          <a:p>
            <a:r>
              <a:rPr lang="fr-FR" sz="5400" dirty="0"/>
              <a:t>2. PROCEDURES</a:t>
            </a:r>
          </a:p>
        </p:txBody>
      </p:sp>
      <p:grpSp>
        <p:nvGrpSpPr>
          <p:cNvPr id="2" name="Groupe 1">
            <a:extLst>
              <a:ext uri="{FF2B5EF4-FFF2-40B4-BE49-F238E27FC236}">
                <a16:creationId xmlns:a16="http://schemas.microsoft.com/office/drawing/2014/main" id="{90B938AD-6815-A467-2E17-8469EAE85AB3}"/>
              </a:ext>
            </a:extLst>
          </p:cNvPr>
          <p:cNvGrpSpPr/>
          <p:nvPr/>
        </p:nvGrpSpPr>
        <p:grpSpPr>
          <a:xfrm>
            <a:off x="224481" y="361088"/>
            <a:ext cx="1926114" cy="6135823"/>
            <a:chOff x="319652" y="0"/>
            <a:chExt cx="1926114" cy="6135823"/>
          </a:xfrm>
        </p:grpSpPr>
        <p:sp>
          <p:nvSpPr>
            <p:cNvPr id="5" name="Rectangle : coins arrondis 4">
              <a:hlinkClick r:id="rId2" action="ppaction://hlinksldjump"/>
              <a:extLst>
                <a:ext uri="{FF2B5EF4-FFF2-40B4-BE49-F238E27FC236}">
                  <a16:creationId xmlns:a16="http://schemas.microsoft.com/office/drawing/2014/main" id="{CB0A40AB-1132-2F18-67CB-04105102DC14}"/>
                </a:ext>
              </a:extLst>
            </p:cNvPr>
            <p:cNvSpPr/>
            <p:nvPr/>
          </p:nvSpPr>
          <p:spPr>
            <a:xfrm>
              <a:off x="319652" y="566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0. SYNTHESE</a:t>
              </a:r>
            </a:p>
          </p:txBody>
        </p:sp>
        <p:sp>
          <p:nvSpPr>
            <p:cNvPr id="7" name="Rectangle : coins arrondis 6">
              <a:hlinkClick r:id="rId3" action="ppaction://hlinksldjump"/>
              <a:extLst>
                <a:ext uri="{FF2B5EF4-FFF2-40B4-BE49-F238E27FC236}">
                  <a16:creationId xmlns:a16="http://schemas.microsoft.com/office/drawing/2014/main" id="{E046E067-AE39-1E05-0B67-4BB70328F05B}"/>
                </a:ext>
              </a:extLst>
            </p:cNvPr>
            <p:cNvSpPr/>
            <p:nvPr/>
          </p:nvSpPr>
          <p:spPr>
            <a:xfrm>
              <a:off x="319652" y="10883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 CADRES POLITIQUES ET CONTRACTUELS</a:t>
              </a:r>
            </a:p>
          </p:txBody>
        </p:sp>
        <p:sp>
          <p:nvSpPr>
            <p:cNvPr id="8" name="Rectangle : coins arrondis 7">
              <a:hlinkClick r:id="rId4" action="ppaction://hlinksldjump"/>
              <a:extLst>
                <a:ext uri="{FF2B5EF4-FFF2-40B4-BE49-F238E27FC236}">
                  <a16:creationId xmlns:a16="http://schemas.microsoft.com/office/drawing/2014/main" id="{7FD0A3A5-6359-2B3B-9D24-EEBB374DD357}"/>
                </a:ext>
              </a:extLst>
            </p:cNvPr>
            <p:cNvSpPr/>
            <p:nvPr/>
          </p:nvSpPr>
          <p:spPr>
            <a:xfrm>
              <a:off x="319652" y="161024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2. PROCEDURES</a:t>
              </a:r>
            </a:p>
          </p:txBody>
        </p:sp>
        <p:sp>
          <p:nvSpPr>
            <p:cNvPr id="9" name="Rectangle : coins arrondis 8">
              <a:hlinkClick r:id="rId5" action="ppaction://hlinksldjump"/>
              <a:extLst>
                <a:ext uri="{FF2B5EF4-FFF2-40B4-BE49-F238E27FC236}">
                  <a16:creationId xmlns:a16="http://schemas.microsoft.com/office/drawing/2014/main" id="{12207DF2-D594-36A4-0174-B49043FAE0DB}"/>
                </a:ext>
              </a:extLst>
            </p:cNvPr>
            <p:cNvSpPr/>
            <p:nvPr/>
          </p:nvSpPr>
          <p:spPr>
            <a:xfrm>
              <a:off x="319652" y="2132099"/>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3. OBJECTIFS ENVIRONNEMENTAUX</a:t>
              </a:r>
            </a:p>
          </p:txBody>
        </p:sp>
        <p:sp>
          <p:nvSpPr>
            <p:cNvPr id="10" name="Rectangle : coins arrondis 9">
              <a:hlinkClick r:id="rId6" action="ppaction://hlinksldjump"/>
              <a:extLst>
                <a:ext uri="{FF2B5EF4-FFF2-40B4-BE49-F238E27FC236}">
                  <a16:creationId xmlns:a16="http://schemas.microsoft.com/office/drawing/2014/main" id="{791974D9-6D4F-38CB-9716-AE8EC5EF14BA}"/>
                </a:ext>
              </a:extLst>
            </p:cNvPr>
            <p:cNvSpPr/>
            <p:nvPr/>
          </p:nvSpPr>
          <p:spPr>
            <a:xfrm>
              <a:off x="319652" y="2651318"/>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4. PROGRAMMATION</a:t>
              </a:r>
            </a:p>
          </p:txBody>
        </p:sp>
        <p:sp>
          <p:nvSpPr>
            <p:cNvPr id="11" name="Rectangle : coins arrondis 10">
              <a:hlinkClick r:id="rId7" action="ppaction://hlinksldjump"/>
              <a:extLst>
                <a:ext uri="{FF2B5EF4-FFF2-40B4-BE49-F238E27FC236}">
                  <a16:creationId xmlns:a16="http://schemas.microsoft.com/office/drawing/2014/main" id="{E612CC41-F504-4733-42D6-3388E6F57933}"/>
                </a:ext>
              </a:extLst>
            </p:cNvPr>
            <p:cNvSpPr/>
            <p:nvPr/>
          </p:nvSpPr>
          <p:spPr>
            <a:xfrm>
              <a:off x="319652" y="3170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5. FONCIER</a:t>
              </a:r>
            </a:p>
          </p:txBody>
        </p:sp>
        <p:sp>
          <p:nvSpPr>
            <p:cNvPr id="12" name="Rectangle : coins arrondis 11">
              <a:hlinkClick r:id="rId8" action="ppaction://hlinksldjump"/>
              <a:extLst>
                <a:ext uri="{FF2B5EF4-FFF2-40B4-BE49-F238E27FC236}">
                  <a16:creationId xmlns:a16="http://schemas.microsoft.com/office/drawing/2014/main" id="{9A38614D-7707-527E-7BBE-63F879BBFF94}"/>
                </a:ext>
              </a:extLst>
            </p:cNvPr>
            <p:cNvSpPr/>
            <p:nvPr/>
          </p:nvSpPr>
          <p:spPr>
            <a:xfrm>
              <a:off x="319652" y="3689756"/>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6. ETUDES</a:t>
              </a:r>
            </a:p>
          </p:txBody>
        </p:sp>
        <p:sp>
          <p:nvSpPr>
            <p:cNvPr id="13" name="Rectangle : coins arrondis 12">
              <a:hlinkClick r:id="rId9" action="ppaction://hlinksldjump"/>
              <a:extLst>
                <a:ext uri="{FF2B5EF4-FFF2-40B4-BE49-F238E27FC236}">
                  <a16:creationId xmlns:a16="http://schemas.microsoft.com/office/drawing/2014/main" id="{77245FFD-34F5-C68B-E6AE-E134271D7C9B}"/>
                </a:ext>
              </a:extLst>
            </p:cNvPr>
            <p:cNvSpPr/>
            <p:nvPr/>
          </p:nvSpPr>
          <p:spPr>
            <a:xfrm>
              <a:off x="319652" y="420897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7. TRAVAUX</a:t>
              </a:r>
            </a:p>
          </p:txBody>
        </p:sp>
        <p:sp>
          <p:nvSpPr>
            <p:cNvPr id="14" name="ZoneTexte 13">
              <a:extLst>
                <a:ext uri="{FF2B5EF4-FFF2-40B4-BE49-F238E27FC236}">
                  <a16:creationId xmlns:a16="http://schemas.microsoft.com/office/drawing/2014/main" id="{F87C494B-C952-EFA4-8489-B909CCAF0300}"/>
                </a:ext>
              </a:extLst>
            </p:cNvPr>
            <p:cNvSpPr txBox="1"/>
            <p:nvPr/>
          </p:nvSpPr>
          <p:spPr>
            <a:xfrm>
              <a:off x="319652" y="76261"/>
              <a:ext cx="1311563" cy="369332"/>
            </a:xfrm>
            <a:prstGeom prst="rect">
              <a:avLst/>
            </a:prstGeom>
            <a:noFill/>
          </p:spPr>
          <p:txBody>
            <a:bodyPr wrap="square" rtlCol="0">
              <a:spAutoFit/>
            </a:bodyPr>
            <a:lstStyle/>
            <a:p>
              <a:r>
                <a:rPr lang="fr-FR" b="1" i="1" dirty="0">
                  <a:latin typeface="Montserrat" panose="00000500000000000000" pitchFamily="2" charset="0"/>
                </a:rPr>
                <a:t>Aller à… </a:t>
              </a:r>
            </a:p>
          </p:txBody>
        </p:sp>
        <p:pic>
          <p:nvPicPr>
            <p:cNvPr id="15" name="Image 14">
              <a:extLst>
                <a:ext uri="{FF2B5EF4-FFF2-40B4-BE49-F238E27FC236}">
                  <a16:creationId xmlns:a16="http://schemas.microsoft.com/office/drawing/2014/main" id="{BFBD31F8-F901-5170-D10F-DB51D1F8B577}"/>
                </a:ext>
              </a:extLst>
            </p:cNvPr>
            <p:cNvPicPr>
              <a:picLocks noChangeAspect="1"/>
            </p:cNvPicPr>
            <p:nvPr/>
          </p:nvPicPr>
          <p:blipFill rotWithShape="1">
            <a:blip r:embed="rId10">
              <a:clrChange>
                <a:clrFrom>
                  <a:srgbClr val="FFFFFF"/>
                </a:clrFrom>
                <a:clrTo>
                  <a:srgbClr val="FFFFFF">
                    <a:alpha val="0"/>
                  </a:srgbClr>
                </a:clrTo>
              </a:clrChange>
            </a:blip>
            <a:srcRect l="21232" t="21344" r="24844" b="15183"/>
            <a:stretch/>
          </p:blipFill>
          <p:spPr>
            <a:xfrm>
              <a:off x="1409542" y="0"/>
              <a:ext cx="443345" cy="521854"/>
            </a:xfrm>
            <a:prstGeom prst="rect">
              <a:avLst/>
            </a:prstGeom>
          </p:spPr>
        </p:pic>
        <p:sp>
          <p:nvSpPr>
            <p:cNvPr id="16" name="Rectangle : coins arrondis 15">
              <a:hlinkClick r:id="rId11" action="ppaction://hlinksldjump"/>
              <a:extLst>
                <a:ext uri="{FF2B5EF4-FFF2-40B4-BE49-F238E27FC236}">
                  <a16:creationId xmlns:a16="http://schemas.microsoft.com/office/drawing/2014/main" id="{3DA8A570-6A1B-879F-8512-9ABF9B460022}"/>
                </a:ext>
              </a:extLst>
            </p:cNvPr>
            <p:cNvSpPr/>
            <p:nvPr/>
          </p:nvSpPr>
          <p:spPr>
            <a:xfrm>
              <a:off x="319652" y="4728194"/>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8. RECETTES</a:t>
              </a:r>
            </a:p>
          </p:txBody>
        </p:sp>
        <p:sp>
          <p:nvSpPr>
            <p:cNvPr id="17" name="Rectangle : coins arrondis 16">
              <a:hlinkClick r:id="rId12" action="ppaction://hlinksldjump"/>
              <a:extLst>
                <a:ext uri="{FF2B5EF4-FFF2-40B4-BE49-F238E27FC236}">
                  <a16:creationId xmlns:a16="http://schemas.microsoft.com/office/drawing/2014/main" id="{D85B1806-2C43-DAB6-1956-1F80DFB5BA15}"/>
                </a:ext>
              </a:extLst>
            </p:cNvPr>
            <p:cNvSpPr/>
            <p:nvPr/>
          </p:nvSpPr>
          <p:spPr>
            <a:xfrm>
              <a:off x="319652" y="5252252"/>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9. PLAN DE CHARGES</a:t>
              </a:r>
            </a:p>
          </p:txBody>
        </p:sp>
        <p:sp>
          <p:nvSpPr>
            <p:cNvPr id="18" name="Rectangle : coins arrondis 17">
              <a:hlinkClick r:id="rId13" action="ppaction://hlinksldjump"/>
              <a:extLst>
                <a:ext uri="{FF2B5EF4-FFF2-40B4-BE49-F238E27FC236}">
                  <a16:creationId xmlns:a16="http://schemas.microsoft.com/office/drawing/2014/main" id="{DAE3D900-2D1A-155C-D40B-963D27FFB19B}"/>
                </a:ext>
              </a:extLst>
            </p:cNvPr>
            <p:cNvSpPr/>
            <p:nvPr/>
          </p:nvSpPr>
          <p:spPr>
            <a:xfrm>
              <a:off x="319652" y="57664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10. CARTO RISQUES</a:t>
              </a:r>
            </a:p>
          </p:txBody>
        </p:sp>
      </p:grpSp>
    </p:spTree>
    <p:extLst>
      <p:ext uri="{BB962C8B-B14F-4D97-AF65-F5344CB8AC3E}">
        <p14:creationId xmlns:p14="http://schemas.microsoft.com/office/powerpoint/2010/main" val="30306303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35F45-70D7-B6C4-9AF2-99B6819E11B0}"/>
            </a:ext>
          </a:extLst>
        </p:cNvPr>
        <p:cNvGrpSpPr/>
        <p:nvPr/>
      </p:nvGrpSpPr>
      <p:grpSpPr>
        <a:xfrm>
          <a:off x="0" y="0"/>
          <a:ext cx="0" cy="0"/>
          <a:chOff x="0" y="0"/>
          <a:chExt cx="0" cy="0"/>
        </a:xfrm>
      </p:grpSpPr>
      <mc:AlternateContent xmlns:mc="http://schemas.openxmlformats.org/markup-compatibility/2006" xmlns:we="http://schemas.microsoft.com/office/webextensions/webextension/2010/11" xmlns:pca="http://schemas.microsoft.com/office/powerpoint/2013/contentapp">
        <mc:Choice Requires="we pca">
          <p:graphicFrame>
            <p:nvGraphicFramePr>
              <p:cNvPr id="9" name="Complément 8">
                <a:extLst>
                  <a:ext uri="{FF2B5EF4-FFF2-40B4-BE49-F238E27FC236}">
                    <a16:creationId xmlns:a16="http://schemas.microsoft.com/office/drawing/2014/main" id="{D9BCC133-B1B9-8553-AF5D-99234840E049}"/>
                  </a:ext>
                </a:extLst>
              </p:cNvPr>
              <p:cNvGraphicFramePr>
                <a:graphicFrameLocks noGrp="1"/>
              </p:cNvGraphicFramePr>
              <p:nvPr/>
            </p:nvGraphicFramePr>
            <p:xfrm>
              <a:off x="0" y="0"/>
              <a:ext cx="12192000" cy="6858000"/>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9" name="Complément 8">
                <a:extLst>
                  <a:ext uri="{FF2B5EF4-FFF2-40B4-BE49-F238E27FC236}">
                    <a16:creationId xmlns:a16="http://schemas.microsoft.com/office/drawing/2014/main" id="{D9BCC133-B1B9-8553-AF5D-99234840E049}"/>
                  </a:ext>
                </a:extLst>
              </p:cNvPr>
              <p:cNvPicPr>
                <a:picLocks noGrp="1" noRot="1" noChangeAspect="1" noMove="1" noResize="1" noEditPoints="1" noAdjustHandles="1" noChangeArrowheads="1" noChangeShapeType="1"/>
              </p:cNvPicPr>
              <p:nvPr/>
            </p:nvPicPr>
            <p:blipFill>
              <a:blip r:embed="rId4"/>
              <a:stretch>
                <a:fillRect/>
              </a:stretch>
            </p:blipFill>
            <p:spPr>
              <a:xfrm>
                <a:off x="0" y="0"/>
                <a:ext cx="12192000" cy="6858000"/>
              </a:xfrm>
              <a:prstGeom prst="rect">
                <a:avLst/>
              </a:prstGeom>
            </p:spPr>
          </p:pic>
        </mc:Fallback>
      </mc:AlternateContent>
    </p:spTree>
    <p:extLst>
      <p:ext uri="{BB962C8B-B14F-4D97-AF65-F5344CB8AC3E}">
        <p14:creationId xmlns:p14="http://schemas.microsoft.com/office/powerpoint/2010/main" val="823385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r>
              <a:rPr lang="fr-FR" sz="3200"/>
              <a:t>Mode de production des supports des future des revues de projet</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73080"/>
          </a:xfrm>
        </p:spPr>
        <p:txBody>
          <a:bodyPr anchor="ctr" anchorCtr="0">
            <a:normAutofit/>
          </a:bodyPr>
          <a:lstStyle/>
          <a:p>
            <a:pPr marL="457200" indent="-457200" algn="just">
              <a:buAutoNum type="arabicPeriod"/>
            </a:pPr>
            <a:r>
              <a:rPr lang="fr-FR" sz="1600" b="0"/>
              <a:t>A terme les </a:t>
            </a:r>
            <a:r>
              <a:rPr lang="fr-FR" sz="1600"/>
              <a:t>données chiffrées </a:t>
            </a:r>
            <a:r>
              <a:rPr lang="fr-FR" sz="1600" b="0"/>
              <a:t>alimentant les supports des revues de projets doit constituer une </a:t>
            </a:r>
            <a:r>
              <a:rPr lang="fr-FR" sz="1600"/>
              <a:t>extraction des SI métiers </a:t>
            </a:r>
            <a:r>
              <a:rPr lang="fr-FR" sz="1600" b="0"/>
              <a:t>(SI financier, SI de gestion des données opérationnelles et SI foncier)</a:t>
            </a:r>
          </a:p>
          <a:p>
            <a:pPr marL="457200" indent="-457200" algn="just">
              <a:buAutoNum type="arabicPeriod"/>
            </a:pPr>
            <a:endParaRPr lang="fr-FR" sz="1600" b="0"/>
          </a:p>
          <a:p>
            <a:pPr marL="457200" indent="-457200" algn="just">
              <a:buAutoNum type="arabicPeriod"/>
            </a:pPr>
            <a:r>
              <a:rPr lang="fr-FR" sz="1600" b="0"/>
              <a:t>Les </a:t>
            </a:r>
            <a:r>
              <a:rPr lang="fr-FR" sz="1600"/>
              <a:t>slides thématiques</a:t>
            </a:r>
            <a:r>
              <a:rPr lang="fr-FR" sz="1600" b="0"/>
              <a:t> (foncier, concertation, rez-de-chaussée actifs,…) sont </a:t>
            </a:r>
            <a:r>
              <a:rPr lang="fr-FR" sz="1600"/>
              <a:t>produits par les directions transversales </a:t>
            </a:r>
            <a:r>
              <a:rPr lang="fr-FR" sz="1600" b="0"/>
              <a:t>mobilisées par le projet sous la coordination du directeur de projet ou du chef de projet</a:t>
            </a:r>
          </a:p>
          <a:p>
            <a:pPr marL="457200" indent="-457200" algn="just">
              <a:buAutoNum type="arabicPeriod"/>
            </a:pPr>
            <a:endParaRPr lang="fr-FR" sz="1600" b="0"/>
          </a:p>
          <a:p>
            <a:pPr marL="457200" indent="-457200" algn="just">
              <a:buAutoNum type="arabicPeriod"/>
            </a:pPr>
            <a:r>
              <a:rPr lang="fr-FR" sz="1600" b="0"/>
              <a:t>Les </a:t>
            </a:r>
            <a:r>
              <a:rPr lang="fr-FR" sz="1600"/>
              <a:t>documents sont normalisés </a:t>
            </a:r>
            <a:r>
              <a:rPr lang="fr-FR" sz="1600" b="0"/>
              <a:t>afin d’en faciliter l’exploitation et la production</a:t>
            </a:r>
          </a:p>
          <a:p>
            <a:pPr marL="457200" indent="-457200" algn="just">
              <a:buAutoNum type="arabicPeriod"/>
            </a:pPr>
            <a:endParaRPr lang="fr-FR" sz="1600" b="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6</a:t>
            </a:fld>
            <a:endParaRPr lang="fr-FR">
              <a:solidFill>
                <a:schemeClr val="bg1">
                  <a:lumMod val="65000"/>
                </a:schemeClr>
              </a:solidFill>
            </a:endParaRPr>
          </a:p>
        </p:txBody>
      </p:sp>
    </p:spTree>
    <p:extLst>
      <p:ext uri="{BB962C8B-B14F-4D97-AF65-F5344CB8AC3E}">
        <p14:creationId xmlns:p14="http://schemas.microsoft.com/office/powerpoint/2010/main" val="39217479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2.1 – Autorisations administratives - synthèse</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Donner à voir l’avancement de l’obtention des autorisations administratives nécessaires en cours</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Chef de Projet</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rPr>
              <a:t>Présenter un </a:t>
            </a:r>
            <a:r>
              <a:rPr lang="fr-FR" sz="1600" b="0" u="sng">
                <a:solidFill>
                  <a:srgbClr val="EA515A"/>
                </a:solidFill>
                <a:latin typeface="Montserrat" panose="00000500000000000000" pitchFamily="2" charset="0"/>
                <a:ea typeface="Calibri" panose="020F0502020204030204" pitchFamily="34" charset="0"/>
                <a:cs typeface="Times New Roman" panose="02020603050405020304" pitchFamily="18" charset="0"/>
              </a:rPr>
              <a:t>planning simplifié </a:t>
            </a:r>
            <a:r>
              <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rPr>
              <a:t>faisant voir l’ensemble des autorisations obtenues et à obtenir, enjeux à 18 mois, risques identifiés)</a:t>
            </a:r>
          </a:p>
          <a:p>
            <a:pPr lvl="0" algn="just">
              <a:lnSpc>
                <a:spcPct val="107000"/>
              </a:lnSpc>
            </a:pPr>
            <a:r>
              <a:rPr lang="fr-FR" sz="1600">
                <a:latin typeface="Montserrat" panose="00000500000000000000" pitchFamily="2" charset="0"/>
                <a:cs typeface="Times New Roman" panose="02020603050405020304" pitchFamily="18" charset="0"/>
              </a:rPr>
              <a:t>Outils SMQE : </a:t>
            </a:r>
          </a:p>
          <a:p>
            <a:pPr lvl="0" algn="just">
              <a:lnSpc>
                <a:spcPct val="107000"/>
              </a:lnSpc>
            </a:pPr>
            <a:endParaRPr lang="fr-FR" sz="1600">
              <a:latin typeface="Montserrat" panose="00000500000000000000" pitchFamily="2"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60</a:t>
            </a:fld>
            <a:endParaRPr lang="fr-FR">
              <a:solidFill>
                <a:schemeClr val="bg1">
                  <a:lumMod val="65000"/>
                </a:schemeClr>
              </a:solidFill>
            </a:endParaRPr>
          </a:p>
        </p:txBody>
      </p:sp>
      <p:graphicFrame>
        <p:nvGraphicFramePr>
          <p:cNvPr id="4" name="Tableau 3">
            <a:extLst>
              <a:ext uri="{FF2B5EF4-FFF2-40B4-BE49-F238E27FC236}">
                <a16:creationId xmlns:a16="http://schemas.microsoft.com/office/drawing/2014/main" id="{5EBBF65F-03E0-686E-B3DA-C8F8AE7549E1}"/>
              </a:ext>
            </a:extLst>
          </p:cNvPr>
          <p:cNvGraphicFramePr>
            <a:graphicFrameLocks noGrp="1"/>
          </p:cNvGraphicFramePr>
          <p:nvPr>
            <p:extLst>
              <p:ext uri="{D42A27DB-BD31-4B8C-83A1-F6EECF244321}">
                <p14:modId xmlns:p14="http://schemas.microsoft.com/office/powerpoint/2010/main" val="1320719172"/>
              </p:ext>
            </p:extLst>
          </p:nvPr>
        </p:nvGraphicFramePr>
        <p:xfrm>
          <a:off x="2033195" y="3429000"/>
          <a:ext cx="8165054" cy="506730"/>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2628971279"/>
                    </a:ext>
                  </a:extLst>
                </a:gridCol>
                <a:gridCol w="1689100">
                  <a:extLst>
                    <a:ext uri="{9D8B030D-6E8A-4147-A177-3AD203B41FA5}">
                      <a16:colId xmlns:a16="http://schemas.microsoft.com/office/drawing/2014/main" val="312198986"/>
                    </a:ext>
                  </a:extLst>
                </a:gridCol>
                <a:gridCol w="2019300">
                  <a:extLst>
                    <a:ext uri="{9D8B030D-6E8A-4147-A177-3AD203B41FA5}">
                      <a16:colId xmlns:a16="http://schemas.microsoft.com/office/drawing/2014/main" val="1570065080"/>
                    </a:ext>
                  </a:extLst>
                </a:gridCol>
                <a:gridCol w="4189954">
                  <a:extLst>
                    <a:ext uri="{9D8B030D-6E8A-4147-A177-3AD203B41FA5}">
                      <a16:colId xmlns:a16="http://schemas.microsoft.com/office/drawing/2014/main" val="3131602648"/>
                    </a:ext>
                  </a:extLst>
                </a:gridCol>
              </a:tblGrid>
              <a:tr h="23812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28843091"/>
                  </a:ext>
                </a:extLst>
              </a:tr>
              <a:tr h="190500">
                <a:tc>
                  <a:txBody>
                    <a:bodyPr/>
                    <a:lstStyle/>
                    <a:p>
                      <a:pPr algn="l" fontAlgn="ctr"/>
                      <a:r>
                        <a:rPr lang="fr-FR" sz="800" u="none" strike="noStrike">
                          <a:effectLst/>
                        </a:rPr>
                        <a:t>2.1.</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Autorisations administratives</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b="1" u="none" strike="noStrike">
                          <a:effectLst/>
                        </a:rPr>
                        <a:t>Grille type de </a:t>
                      </a:r>
                      <a:r>
                        <a:rPr lang="fr-FR" sz="800" b="1" u="none" strike="noStrike" err="1">
                          <a:effectLst/>
                        </a:rPr>
                        <a:t>conformite</a:t>
                      </a:r>
                      <a:r>
                        <a:rPr lang="fr-FR" sz="800" b="1" u="none" strike="noStrike">
                          <a:effectLst/>
                        </a:rPr>
                        <a:t> </a:t>
                      </a:r>
                      <a:r>
                        <a:rPr lang="fr-FR" sz="800" b="1" u="none" strike="noStrike" err="1">
                          <a:effectLst/>
                        </a:rPr>
                        <a:t>reglementaire</a:t>
                      </a:r>
                      <a:r>
                        <a:rPr lang="fr-FR" sz="800" b="1" u="none" strike="noStrike">
                          <a:effectLst/>
                        </a:rPr>
                        <a:t> Operations</a:t>
                      </a:r>
                      <a:endParaRPr lang="fr-FR" sz="800" b="1"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G:\Qualité et Développement Durable\S5 Sécurisation juridique des activités\Fonctionnement de l'établissement\Conformité des opérations</a:t>
                      </a:r>
                      <a:endParaRPr lang="fr-FR" sz="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485800176"/>
                  </a:ext>
                </a:extLst>
              </a:tr>
            </a:tbl>
          </a:graphicData>
        </a:graphic>
      </p:graphicFrame>
    </p:spTree>
    <p:extLst>
      <p:ext uri="{BB962C8B-B14F-4D97-AF65-F5344CB8AC3E}">
        <p14:creationId xmlns:p14="http://schemas.microsoft.com/office/powerpoint/2010/main" val="11238963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7934" y="1681"/>
            <a:ext cx="10299848" cy="629881"/>
          </a:xfrm>
        </p:spPr>
        <p:txBody>
          <a:bodyPr>
            <a:normAutofit fontScale="90000"/>
          </a:bodyPr>
          <a:lstStyle/>
          <a:p>
            <a:pPr algn="l"/>
            <a:r>
              <a:rPr lang="fr-FR" sz="3200"/>
              <a:t>Slide 2.1 – Autorisations administratives - synthèse</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solidFill>
              </a:rPr>
              <a:pPr/>
              <a:t>61</a:t>
            </a:fld>
            <a:endParaRPr lang="fr-FR">
              <a:solidFill>
                <a:schemeClr val="bg1"/>
              </a:solidFill>
            </a:endParaRPr>
          </a:p>
        </p:txBody>
      </p:sp>
      <p:sp>
        <p:nvSpPr>
          <p:cNvPr id="3" name="Espace réservé du contenu 2">
            <a:extLst>
              <a:ext uri="{FF2B5EF4-FFF2-40B4-BE49-F238E27FC236}">
                <a16:creationId xmlns:a16="http://schemas.microsoft.com/office/drawing/2014/main" id="{2995FACA-D18D-F686-D4C6-5BB5514DEB8D}"/>
              </a:ext>
            </a:extLst>
          </p:cNvPr>
          <p:cNvSpPr>
            <a:spLocks noGrp="1"/>
          </p:cNvSpPr>
          <p:nvPr>
            <p:ph idx="1"/>
          </p:nvPr>
        </p:nvSpPr>
        <p:spPr>
          <a:xfrm>
            <a:off x="494270" y="1509882"/>
            <a:ext cx="11198058" cy="4297794"/>
          </a:xfrm>
        </p:spPr>
        <p:txBody>
          <a:bodyPr anchor="t" anchorCtr="0">
            <a:noAutofit/>
          </a:bodyPr>
          <a:lstStyle/>
          <a:p>
            <a:pPr marL="285750" lvl="0" indent="-285750" algn="just">
              <a:lnSpc>
                <a:spcPct val="107000"/>
              </a:lnSpc>
              <a:buFont typeface="Arial" panose="020B0604020202020204" pitchFamily="34" charset="0"/>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XXXXX</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275748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2.2 – Recours et litiges</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Donner à voir l’intégralité des litiges soldés ou en cours et leurs enjeux</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DJF</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a:solidFill>
                  <a:srgbClr val="EA515A"/>
                </a:solidFill>
                <a:latin typeface="Montserrat" panose="00000500000000000000" pitchFamily="2" charset="0"/>
                <a:ea typeface="Calibri" panose="020F0502020204030204" pitchFamily="34" charset="0"/>
                <a:cs typeface="Times New Roman" panose="02020603050405020304" pitchFamily="18" charset="0"/>
              </a:rPr>
              <a:t>A préciser (Tableau de bord de l’intégralité des litiges (y compris à venir), l’état d’avancement de l’instruction, les enjeux et risques, les provisions pour risques constituées que ce soit au titre de l’opération ou au titre de l’établissement)</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62</a:t>
            </a:fld>
            <a:endParaRPr lang="fr-FR">
              <a:solidFill>
                <a:schemeClr val="bg1">
                  <a:lumMod val="65000"/>
                </a:schemeClr>
              </a:solidFill>
            </a:endParaRPr>
          </a:p>
        </p:txBody>
      </p:sp>
      <p:sp>
        <p:nvSpPr>
          <p:cNvPr id="6" name="ZoneTexte 5">
            <a:extLst>
              <a:ext uri="{FF2B5EF4-FFF2-40B4-BE49-F238E27FC236}">
                <a16:creationId xmlns:a16="http://schemas.microsoft.com/office/drawing/2014/main" id="{C2E6EC09-3C23-CFF7-BF0C-F9FDCCDDC356}"/>
              </a:ext>
            </a:extLst>
          </p:cNvPr>
          <p:cNvSpPr txBox="1"/>
          <p:nvPr/>
        </p:nvSpPr>
        <p:spPr>
          <a:xfrm>
            <a:off x="-1" y="0"/>
            <a:ext cx="2352676" cy="307777"/>
          </a:xfrm>
          <a:prstGeom prst="rect">
            <a:avLst/>
          </a:prstGeom>
          <a:solidFill>
            <a:schemeClr val="accent2"/>
          </a:solidFill>
          <a:ln>
            <a:solidFill>
              <a:schemeClr val="tx1"/>
            </a:solidFill>
          </a:ln>
        </p:spPr>
        <p:txBody>
          <a:bodyPr wrap="square" rtlCol="0">
            <a:spAutoFit/>
          </a:bodyPr>
          <a:lstStyle/>
          <a:p>
            <a:r>
              <a:rPr lang="fr-FR" sz="1400" b="1" dirty="0"/>
              <a:t>Bloc 2 (ne pas compléter)</a:t>
            </a:r>
          </a:p>
        </p:txBody>
      </p:sp>
    </p:spTree>
    <p:extLst>
      <p:ext uri="{BB962C8B-B14F-4D97-AF65-F5344CB8AC3E}">
        <p14:creationId xmlns:p14="http://schemas.microsoft.com/office/powerpoint/2010/main" val="17041740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2.3 – Marchés en cours ou à venir</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Donner à voir l’intégralité des marchés notifiés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highlight>
                  <a:srgbClr val="FFFF00"/>
                </a:highlight>
                <a:latin typeface="Montserrat" panose="00000500000000000000" pitchFamily="2" charset="0"/>
                <a:ea typeface="Calibri" panose="020F0502020204030204" pitchFamily="34" charset="0"/>
                <a:cs typeface="Times New Roman" panose="02020603050405020304" pitchFamily="18" charset="0"/>
              </a:rPr>
              <a:t>DJF ou Chef de Projet</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A préciser (Liste de l’intégralité des marchés (à partir d’un certain seuil ?) avec titulaires, durée, date d’échéance, montant à la notification, atterrissage prévisionnel, procédures marché à lancer dans les 18 mois) – Voir si possible d’extraire ces données directement de nos SI et adapter en conséquence</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63</a:t>
            </a:fld>
            <a:endParaRPr lang="fr-FR">
              <a:solidFill>
                <a:schemeClr val="bg1">
                  <a:lumMod val="65000"/>
                </a:schemeClr>
              </a:solidFill>
            </a:endParaRPr>
          </a:p>
        </p:txBody>
      </p:sp>
      <p:sp>
        <p:nvSpPr>
          <p:cNvPr id="6" name="ZoneTexte 5">
            <a:extLst>
              <a:ext uri="{FF2B5EF4-FFF2-40B4-BE49-F238E27FC236}">
                <a16:creationId xmlns:a16="http://schemas.microsoft.com/office/drawing/2014/main" id="{C69C2832-23D5-DFD1-76A7-8F64D45A6717}"/>
              </a:ext>
            </a:extLst>
          </p:cNvPr>
          <p:cNvSpPr txBox="1"/>
          <p:nvPr/>
        </p:nvSpPr>
        <p:spPr>
          <a:xfrm>
            <a:off x="-1" y="0"/>
            <a:ext cx="2352676" cy="307777"/>
          </a:xfrm>
          <a:prstGeom prst="rect">
            <a:avLst/>
          </a:prstGeom>
          <a:solidFill>
            <a:schemeClr val="accent2"/>
          </a:solidFill>
          <a:ln>
            <a:solidFill>
              <a:schemeClr val="tx1"/>
            </a:solidFill>
          </a:ln>
        </p:spPr>
        <p:txBody>
          <a:bodyPr wrap="square" rtlCol="0">
            <a:spAutoFit/>
          </a:bodyPr>
          <a:lstStyle/>
          <a:p>
            <a:r>
              <a:rPr lang="fr-FR" sz="1400" b="1" dirty="0"/>
              <a:t>Bloc 2 (ne pas compléter)</a:t>
            </a:r>
          </a:p>
        </p:txBody>
      </p:sp>
    </p:spTree>
    <p:extLst>
      <p:ext uri="{BB962C8B-B14F-4D97-AF65-F5344CB8AC3E}">
        <p14:creationId xmlns:p14="http://schemas.microsoft.com/office/powerpoint/2010/main" val="37556953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64</a:t>
            </a:fld>
            <a:endParaRPr lang="fr-FR">
              <a:solidFill>
                <a:schemeClr val="bg1">
                  <a:lumMod val="65000"/>
                </a:schemeClr>
              </a:solidFill>
            </a:endParaRPr>
          </a:p>
        </p:txBody>
      </p:sp>
      <p:sp>
        <p:nvSpPr>
          <p:cNvPr id="4" name="Titre 1">
            <a:extLst>
              <a:ext uri="{FF2B5EF4-FFF2-40B4-BE49-F238E27FC236}">
                <a16:creationId xmlns:a16="http://schemas.microsoft.com/office/drawing/2014/main" id="{3DCE704E-F7CB-403D-A8A2-D789416B9FCF}"/>
              </a:ext>
            </a:extLst>
          </p:cNvPr>
          <p:cNvSpPr>
            <a:spLocks noGrp="1"/>
          </p:cNvSpPr>
          <p:nvPr>
            <p:ph type="title"/>
          </p:nvPr>
        </p:nvSpPr>
        <p:spPr>
          <a:xfrm>
            <a:off x="0" y="97438"/>
            <a:ext cx="12192000" cy="576817"/>
          </a:xfrm>
        </p:spPr>
        <p:txBody>
          <a:bodyPr>
            <a:noAutofit/>
          </a:bodyPr>
          <a:lstStyle/>
          <a:p>
            <a:pPr algn="l"/>
            <a:r>
              <a:rPr lang="fr-FR" sz="2400" dirty="0"/>
              <a:t>2. PROCECURES &gt;&gt; RELEVE DE DECISIONS</a:t>
            </a:r>
            <a:endParaRPr lang="fr-FR" sz="2000" dirty="0"/>
          </a:p>
        </p:txBody>
      </p:sp>
      <p:sp>
        <p:nvSpPr>
          <p:cNvPr id="3" name="Espace réservé du contenu 2">
            <a:extLst>
              <a:ext uri="{FF2B5EF4-FFF2-40B4-BE49-F238E27FC236}">
                <a16:creationId xmlns:a16="http://schemas.microsoft.com/office/drawing/2014/main" id="{A9E7E060-A6C0-CB82-A46C-22D234A993CE}"/>
              </a:ext>
            </a:extLst>
          </p:cNvPr>
          <p:cNvSpPr>
            <a:spLocks noGrp="1"/>
          </p:cNvSpPr>
          <p:nvPr>
            <p:ph idx="1"/>
          </p:nvPr>
        </p:nvSpPr>
        <p:spPr>
          <a:xfrm>
            <a:off x="494270" y="674255"/>
            <a:ext cx="11198058" cy="5682096"/>
          </a:xfrm>
          <a:solidFill>
            <a:schemeClr val="bg1">
              <a:lumMod val="95000"/>
            </a:schemeClr>
          </a:solidFill>
          <a:ln w="3175">
            <a:solidFill>
              <a:schemeClr val="tx1"/>
            </a:solidFill>
            <a:prstDash val="sysDot"/>
          </a:ln>
        </p:spPr>
        <p:txBody>
          <a:bodyPr anchor="t" anchorCtr="0">
            <a:noAutofit/>
          </a:bodyPr>
          <a:lstStyle/>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b="0" dirty="0">
                <a:latin typeface="Montserrat" panose="00000500000000000000" pitchFamily="2"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1208409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105696-C7BA-30A6-6A4E-27E399ABA717}"/>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16006B5-FF74-C49B-1DC3-8A9B3D82164C}"/>
              </a:ext>
            </a:extLst>
          </p:cNvPr>
          <p:cNvSpPr>
            <a:spLocks noGrp="1"/>
          </p:cNvSpPr>
          <p:nvPr>
            <p:ph type="body" sz="quarter" idx="11"/>
          </p:nvPr>
        </p:nvSpPr>
        <p:spPr/>
        <p:txBody>
          <a:bodyPr/>
          <a:lstStyle/>
          <a:p>
            <a:endParaRPr lang="fr-FR" dirty="0"/>
          </a:p>
        </p:txBody>
      </p:sp>
      <p:sp>
        <p:nvSpPr>
          <p:cNvPr id="4" name="Titre 3">
            <a:extLst>
              <a:ext uri="{FF2B5EF4-FFF2-40B4-BE49-F238E27FC236}">
                <a16:creationId xmlns:a16="http://schemas.microsoft.com/office/drawing/2014/main" id="{5F26E097-7900-09F2-AB99-60BBF6A4551D}"/>
              </a:ext>
            </a:extLst>
          </p:cNvPr>
          <p:cNvSpPr>
            <a:spLocks noGrp="1"/>
          </p:cNvSpPr>
          <p:nvPr>
            <p:ph type="ctrTitle"/>
          </p:nvPr>
        </p:nvSpPr>
        <p:spPr>
          <a:xfrm>
            <a:off x="3334327" y="1093071"/>
            <a:ext cx="8389426" cy="4347147"/>
          </a:xfrm>
        </p:spPr>
        <p:txBody>
          <a:bodyPr/>
          <a:lstStyle/>
          <a:p>
            <a:r>
              <a:rPr lang="fr-FR" sz="4800" dirty="0"/>
              <a:t>3. OBJECTIFS ENVIRONNEMENTAUX ET SOCIETAUX DE L’OPERATION</a:t>
            </a:r>
          </a:p>
        </p:txBody>
      </p:sp>
      <p:grpSp>
        <p:nvGrpSpPr>
          <p:cNvPr id="2" name="Groupe 1">
            <a:extLst>
              <a:ext uri="{FF2B5EF4-FFF2-40B4-BE49-F238E27FC236}">
                <a16:creationId xmlns:a16="http://schemas.microsoft.com/office/drawing/2014/main" id="{DB8FE430-0908-E0BC-050E-7DCD323E379E}"/>
              </a:ext>
            </a:extLst>
          </p:cNvPr>
          <p:cNvGrpSpPr/>
          <p:nvPr/>
        </p:nvGrpSpPr>
        <p:grpSpPr>
          <a:xfrm>
            <a:off x="224481" y="361088"/>
            <a:ext cx="1926114" cy="6135823"/>
            <a:chOff x="319652" y="0"/>
            <a:chExt cx="1926114" cy="6135823"/>
          </a:xfrm>
        </p:grpSpPr>
        <p:sp>
          <p:nvSpPr>
            <p:cNvPr id="5" name="Rectangle : coins arrondis 4">
              <a:hlinkClick r:id="rId2" action="ppaction://hlinksldjump"/>
              <a:extLst>
                <a:ext uri="{FF2B5EF4-FFF2-40B4-BE49-F238E27FC236}">
                  <a16:creationId xmlns:a16="http://schemas.microsoft.com/office/drawing/2014/main" id="{C105FD7F-8780-C9DB-2276-C2D13662080E}"/>
                </a:ext>
              </a:extLst>
            </p:cNvPr>
            <p:cNvSpPr/>
            <p:nvPr/>
          </p:nvSpPr>
          <p:spPr>
            <a:xfrm>
              <a:off x="319652" y="566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0. SYNTHESE</a:t>
              </a:r>
            </a:p>
          </p:txBody>
        </p:sp>
        <p:sp>
          <p:nvSpPr>
            <p:cNvPr id="7" name="Rectangle : coins arrondis 6">
              <a:hlinkClick r:id="rId3" action="ppaction://hlinksldjump"/>
              <a:extLst>
                <a:ext uri="{FF2B5EF4-FFF2-40B4-BE49-F238E27FC236}">
                  <a16:creationId xmlns:a16="http://schemas.microsoft.com/office/drawing/2014/main" id="{E8C824D6-9423-8A05-A90B-111ABB59A319}"/>
                </a:ext>
              </a:extLst>
            </p:cNvPr>
            <p:cNvSpPr/>
            <p:nvPr/>
          </p:nvSpPr>
          <p:spPr>
            <a:xfrm>
              <a:off x="319652" y="10883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 CADRES POLITIQUES ET CONTRACTUELS</a:t>
              </a:r>
            </a:p>
          </p:txBody>
        </p:sp>
        <p:sp>
          <p:nvSpPr>
            <p:cNvPr id="8" name="Rectangle : coins arrondis 7">
              <a:hlinkClick r:id="rId4" action="ppaction://hlinksldjump"/>
              <a:extLst>
                <a:ext uri="{FF2B5EF4-FFF2-40B4-BE49-F238E27FC236}">
                  <a16:creationId xmlns:a16="http://schemas.microsoft.com/office/drawing/2014/main" id="{8BCBDBCF-C512-73A1-7855-DD20A4CF74D3}"/>
                </a:ext>
              </a:extLst>
            </p:cNvPr>
            <p:cNvSpPr/>
            <p:nvPr/>
          </p:nvSpPr>
          <p:spPr>
            <a:xfrm>
              <a:off x="319652" y="161024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2. PROCEDURES</a:t>
              </a:r>
            </a:p>
          </p:txBody>
        </p:sp>
        <p:sp>
          <p:nvSpPr>
            <p:cNvPr id="9" name="Rectangle : coins arrondis 8">
              <a:hlinkClick r:id="rId5" action="ppaction://hlinksldjump"/>
              <a:extLst>
                <a:ext uri="{FF2B5EF4-FFF2-40B4-BE49-F238E27FC236}">
                  <a16:creationId xmlns:a16="http://schemas.microsoft.com/office/drawing/2014/main" id="{C0016C1A-22A7-6B1E-0D9F-7533E8C785D0}"/>
                </a:ext>
              </a:extLst>
            </p:cNvPr>
            <p:cNvSpPr/>
            <p:nvPr/>
          </p:nvSpPr>
          <p:spPr>
            <a:xfrm>
              <a:off x="319652" y="2132099"/>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3. OBJECTIFS ENVIRONNEMENTAUX</a:t>
              </a:r>
            </a:p>
          </p:txBody>
        </p:sp>
        <p:sp>
          <p:nvSpPr>
            <p:cNvPr id="10" name="Rectangle : coins arrondis 9">
              <a:hlinkClick r:id="rId6" action="ppaction://hlinksldjump"/>
              <a:extLst>
                <a:ext uri="{FF2B5EF4-FFF2-40B4-BE49-F238E27FC236}">
                  <a16:creationId xmlns:a16="http://schemas.microsoft.com/office/drawing/2014/main" id="{C46B0F3E-AC3E-1BB8-8A6F-38A0E0092913}"/>
                </a:ext>
              </a:extLst>
            </p:cNvPr>
            <p:cNvSpPr/>
            <p:nvPr/>
          </p:nvSpPr>
          <p:spPr>
            <a:xfrm>
              <a:off x="319652" y="2651318"/>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4. PROGRAMMATION</a:t>
              </a:r>
            </a:p>
          </p:txBody>
        </p:sp>
        <p:sp>
          <p:nvSpPr>
            <p:cNvPr id="11" name="Rectangle : coins arrondis 10">
              <a:hlinkClick r:id="rId7" action="ppaction://hlinksldjump"/>
              <a:extLst>
                <a:ext uri="{FF2B5EF4-FFF2-40B4-BE49-F238E27FC236}">
                  <a16:creationId xmlns:a16="http://schemas.microsoft.com/office/drawing/2014/main" id="{8E2A058D-C649-2C13-8D99-C005946AED3A}"/>
                </a:ext>
              </a:extLst>
            </p:cNvPr>
            <p:cNvSpPr/>
            <p:nvPr/>
          </p:nvSpPr>
          <p:spPr>
            <a:xfrm>
              <a:off x="319652" y="3170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5. FONCIER</a:t>
              </a:r>
            </a:p>
          </p:txBody>
        </p:sp>
        <p:sp>
          <p:nvSpPr>
            <p:cNvPr id="12" name="Rectangle : coins arrondis 11">
              <a:hlinkClick r:id="rId8" action="ppaction://hlinksldjump"/>
              <a:extLst>
                <a:ext uri="{FF2B5EF4-FFF2-40B4-BE49-F238E27FC236}">
                  <a16:creationId xmlns:a16="http://schemas.microsoft.com/office/drawing/2014/main" id="{A8F96CFC-A9EA-C9CF-9A0E-681FD9EE33F8}"/>
                </a:ext>
              </a:extLst>
            </p:cNvPr>
            <p:cNvSpPr/>
            <p:nvPr/>
          </p:nvSpPr>
          <p:spPr>
            <a:xfrm>
              <a:off x="319652" y="3689756"/>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6. ETUDES</a:t>
              </a:r>
            </a:p>
          </p:txBody>
        </p:sp>
        <p:sp>
          <p:nvSpPr>
            <p:cNvPr id="13" name="Rectangle : coins arrondis 12">
              <a:hlinkClick r:id="rId9" action="ppaction://hlinksldjump"/>
              <a:extLst>
                <a:ext uri="{FF2B5EF4-FFF2-40B4-BE49-F238E27FC236}">
                  <a16:creationId xmlns:a16="http://schemas.microsoft.com/office/drawing/2014/main" id="{38EFD121-9B69-872A-4BAE-169543E3D827}"/>
                </a:ext>
              </a:extLst>
            </p:cNvPr>
            <p:cNvSpPr/>
            <p:nvPr/>
          </p:nvSpPr>
          <p:spPr>
            <a:xfrm>
              <a:off x="319652" y="420897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7. TRAVAUX</a:t>
              </a:r>
            </a:p>
          </p:txBody>
        </p:sp>
        <p:sp>
          <p:nvSpPr>
            <p:cNvPr id="14" name="ZoneTexte 13">
              <a:extLst>
                <a:ext uri="{FF2B5EF4-FFF2-40B4-BE49-F238E27FC236}">
                  <a16:creationId xmlns:a16="http://schemas.microsoft.com/office/drawing/2014/main" id="{E9DBB1DF-B90E-785B-0E9F-EABEB1BD665B}"/>
                </a:ext>
              </a:extLst>
            </p:cNvPr>
            <p:cNvSpPr txBox="1"/>
            <p:nvPr/>
          </p:nvSpPr>
          <p:spPr>
            <a:xfrm>
              <a:off x="319652" y="76261"/>
              <a:ext cx="1311563" cy="369332"/>
            </a:xfrm>
            <a:prstGeom prst="rect">
              <a:avLst/>
            </a:prstGeom>
            <a:noFill/>
          </p:spPr>
          <p:txBody>
            <a:bodyPr wrap="square" rtlCol="0">
              <a:spAutoFit/>
            </a:bodyPr>
            <a:lstStyle/>
            <a:p>
              <a:r>
                <a:rPr lang="fr-FR" b="1" i="1" dirty="0">
                  <a:latin typeface="Montserrat" panose="00000500000000000000" pitchFamily="2" charset="0"/>
                </a:rPr>
                <a:t>Aller à… </a:t>
              </a:r>
            </a:p>
          </p:txBody>
        </p:sp>
        <p:pic>
          <p:nvPicPr>
            <p:cNvPr id="15" name="Image 14">
              <a:extLst>
                <a:ext uri="{FF2B5EF4-FFF2-40B4-BE49-F238E27FC236}">
                  <a16:creationId xmlns:a16="http://schemas.microsoft.com/office/drawing/2014/main" id="{A0180568-79F6-DE9A-492B-026527BE8009}"/>
                </a:ext>
              </a:extLst>
            </p:cNvPr>
            <p:cNvPicPr>
              <a:picLocks noChangeAspect="1"/>
            </p:cNvPicPr>
            <p:nvPr/>
          </p:nvPicPr>
          <p:blipFill rotWithShape="1">
            <a:blip r:embed="rId10">
              <a:clrChange>
                <a:clrFrom>
                  <a:srgbClr val="FFFFFF"/>
                </a:clrFrom>
                <a:clrTo>
                  <a:srgbClr val="FFFFFF">
                    <a:alpha val="0"/>
                  </a:srgbClr>
                </a:clrTo>
              </a:clrChange>
            </a:blip>
            <a:srcRect l="21232" t="21344" r="24844" b="15183"/>
            <a:stretch/>
          </p:blipFill>
          <p:spPr>
            <a:xfrm>
              <a:off x="1409542" y="0"/>
              <a:ext cx="443345" cy="521854"/>
            </a:xfrm>
            <a:prstGeom prst="rect">
              <a:avLst/>
            </a:prstGeom>
          </p:spPr>
        </p:pic>
        <p:sp>
          <p:nvSpPr>
            <p:cNvPr id="16" name="Rectangle : coins arrondis 15">
              <a:hlinkClick r:id="rId11" action="ppaction://hlinksldjump"/>
              <a:extLst>
                <a:ext uri="{FF2B5EF4-FFF2-40B4-BE49-F238E27FC236}">
                  <a16:creationId xmlns:a16="http://schemas.microsoft.com/office/drawing/2014/main" id="{F139674E-6558-3A4E-3AAF-42DF1225433B}"/>
                </a:ext>
              </a:extLst>
            </p:cNvPr>
            <p:cNvSpPr/>
            <p:nvPr/>
          </p:nvSpPr>
          <p:spPr>
            <a:xfrm>
              <a:off x="319652" y="4728194"/>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8. RECETTES</a:t>
              </a:r>
            </a:p>
          </p:txBody>
        </p:sp>
        <p:sp>
          <p:nvSpPr>
            <p:cNvPr id="17" name="Rectangle : coins arrondis 16">
              <a:hlinkClick r:id="rId12" action="ppaction://hlinksldjump"/>
              <a:extLst>
                <a:ext uri="{FF2B5EF4-FFF2-40B4-BE49-F238E27FC236}">
                  <a16:creationId xmlns:a16="http://schemas.microsoft.com/office/drawing/2014/main" id="{44EE4745-8A52-A8F3-85FA-10FA6043063A}"/>
                </a:ext>
              </a:extLst>
            </p:cNvPr>
            <p:cNvSpPr/>
            <p:nvPr/>
          </p:nvSpPr>
          <p:spPr>
            <a:xfrm>
              <a:off x="319652" y="5252252"/>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9. PLAN DE CHARGES</a:t>
              </a:r>
            </a:p>
          </p:txBody>
        </p:sp>
        <p:sp>
          <p:nvSpPr>
            <p:cNvPr id="18" name="Rectangle : coins arrondis 17">
              <a:hlinkClick r:id="rId13" action="ppaction://hlinksldjump"/>
              <a:extLst>
                <a:ext uri="{FF2B5EF4-FFF2-40B4-BE49-F238E27FC236}">
                  <a16:creationId xmlns:a16="http://schemas.microsoft.com/office/drawing/2014/main" id="{5DCDDE4A-E355-944C-02FE-C42D316ABA13}"/>
                </a:ext>
              </a:extLst>
            </p:cNvPr>
            <p:cNvSpPr/>
            <p:nvPr/>
          </p:nvSpPr>
          <p:spPr>
            <a:xfrm>
              <a:off x="319652" y="57664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10. CARTO RISQUES</a:t>
              </a:r>
            </a:p>
          </p:txBody>
        </p:sp>
      </p:grpSp>
    </p:spTree>
    <p:extLst>
      <p:ext uri="{BB962C8B-B14F-4D97-AF65-F5344CB8AC3E}">
        <p14:creationId xmlns:p14="http://schemas.microsoft.com/office/powerpoint/2010/main" val="28042673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2192000" cy="858982"/>
          </a:xfrm>
        </p:spPr>
        <p:txBody>
          <a:bodyPr/>
          <a:lstStyle/>
          <a:p>
            <a:pPr algn="l"/>
            <a:r>
              <a:rPr lang="fr-FR" sz="3200"/>
              <a:t>Slide 3.1 à 3.8 – Enjeux environnementaux et sociétaux</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6971" y="1005765"/>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Donner une vue d’ensemble sur les enjeux/risques et impacts positifs liés à l’opération dans les domaines environnementaux et sociétaux en lien avec les politiques transverses portées par GPA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(préciser pilote) (DDOI au moment de la transmission)</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indent="-342900" algn="just">
              <a:lnSpc>
                <a:spcPct val="107000"/>
              </a:lnSpc>
              <a:buFontTx/>
              <a:buChar char="-"/>
            </a:pPr>
            <a:r>
              <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Au démarrage de l’opération, à produire une seule fois : </a:t>
            </a:r>
            <a:r>
              <a:rPr lang="fr-FR" sz="140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Coter les contraintes et opportunités du site à l’état initial </a:t>
            </a:r>
            <a:r>
              <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existant (SIMA)</a:t>
            </a:r>
          </a:p>
          <a:p>
            <a:pPr marL="342900" indent="-342900" algn="just">
              <a:lnSpc>
                <a:spcPct val="107000"/>
              </a:lnSpc>
              <a:buFontTx/>
              <a:buChar char="-"/>
            </a:pPr>
            <a:r>
              <a:rPr lang="fr-FR" sz="140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Actualiser le diagramme radar chaque année </a:t>
            </a:r>
            <a:r>
              <a:rPr lang="fr-FR" sz="1400" dirty="0">
                <a:solidFill>
                  <a:srgbClr val="EA515A"/>
                </a:solidFill>
                <a:latin typeface="Montserrat" panose="00000500000000000000" pitchFamily="2" charset="0"/>
                <a:ea typeface="Calibri" panose="020F0502020204030204" pitchFamily="34" charset="0"/>
                <a:cs typeface="Times New Roman" panose="02020603050405020304" pitchFamily="18" charset="0"/>
                <a:sym typeface="Wingdings" panose="05000000000000000000" pitchFamily="2" charset="2"/>
              </a:rPr>
              <a:t>: </a:t>
            </a:r>
            <a:r>
              <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positionnement de l’opération par rapport aux enjeux et politiques transversales portées par l’établissement (cotation avec </a:t>
            </a:r>
            <a:r>
              <a:rPr lang="fr-FR" sz="1400" b="0" dirty="0" err="1">
                <a:solidFill>
                  <a:srgbClr val="EA515A"/>
                </a:solidFill>
                <a:latin typeface="Montserrat" panose="00000500000000000000" pitchFamily="2" charset="0"/>
                <a:ea typeface="Calibri" panose="020F0502020204030204" pitchFamily="34" charset="0"/>
                <a:cs typeface="Times New Roman" panose="02020603050405020304" pitchFamily="18" charset="0"/>
              </a:rPr>
              <a:t>barême</a:t>
            </a:r>
            <a:r>
              <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 (SIMA)</a:t>
            </a:r>
          </a:p>
          <a:p>
            <a:pPr marL="342900" indent="-342900" algn="just">
              <a:lnSpc>
                <a:spcPct val="107000"/>
              </a:lnSpc>
              <a:buFontTx/>
              <a:buChar char="-"/>
            </a:pPr>
            <a:r>
              <a:rPr lang="fr-FR" sz="1400" dirty="0">
                <a:solidFill>
                  <a:srgbClr val="EA515A"/>
                </a:solidFill>
                <a:latin typeface="Montserrat" panose="00000500000000000000" pitchFamily="2" charset="0"/>
                <a:ea typeface="Calibri" panose="020F0502020204030204" pitchFamily="34" charset="0"/>
                <a:cs typeface="Times New Roman" panose="02020603050405020304" pitchFamily="18" charset="0"/>
                <a:sym typeface="Wingdings" panose="05000000000000000000" pitchFamily="2" charset="2"/>
              </a:rPr>
              <a:t>Compléter le Radar de la Revue de Projet dans SIMA : </a:t>
            </a:r>
            <a:r>
              <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Contribution de l’opération aux objectifs de l’établissement et ceux définis par l’Etat (COB, feuille de route DHUP)</a:t>
            </a:r>
            <a:r>
              <a:rPr lang="fr-FR" sz="1400" dirty="0">
                <a:solidFill>
                  <a:srgbClr val="EA515A"/>
                </a:solidFill>
                <a:latin typeface="Montserrat" panose="00000500000000000000" pitchFamily="2" charset="0"/>
                <a:ea typeface="Calibri" panose="020F0502020204030204" pitchFamily="34" charset="0"/>
                <a:cs typeface="Times New Roman" panose="02020603050405020304" pitchFamily="18" charset="0"/>
                <a:sym typeface="Wingdings" panose="05000000000000000000" pitchFamily="2" charset="2"/>
              </a:rPr>
              <a:t> </a:t>
            </a:r>
          </a:p>
          <a:p>
            <a:pPr marL="342900" indent="-342900" algn="just">
              <a:lnSpc>
                <a:spcPct val="107000"/>
              </a:lnSpc>
              <a:buFontTx/>
              <a:buChar char="-"/>
            </a:pPr>
            <a:r>
              <a:rPr lang="fr-FR" sz="1400" dirty="0">
                <a:solidFill>
                  <a:srgbClr val="EA515A"/>
                </a:solidFill>
                <a:latin typeface="Montserrat" panose="00000500000000000000" pitchFamily="2" charset="0"/>
                <a:ea typeface="Calibri" panose="020F0502020204030204" pitchFamily="34" charset="0"/>
                <a:cs typeface="Times New Roman" panose="02020603050405020304" pitchFamily="18" charset="0"/>
                <a:sym typeface="Wingdings" panose="05000000000000000000" pitchFamily="2" charset="2"/>
              </a:rPr>
              <a:t>Préciser les marqueurs forts </a:t>
            </a:r>
            <a:r>
              <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sym typeface="Wingdings" panose="05000000000000000000" pitchFamily="2" charset="2"/>
              </a:rPr>
              <a:t>pour le volet environnemental et sociétal, en synthèse et item par item (SIMA)</a:t>
            </a:r>
          </a:p>
          <a:p>
            <a:pPr marL="342900" lvl="0" indent="-342900" algn="just">
              <a:lnSpc>
                <a:spcPct val="107000"/>
              </a:lnSpc>
              <a:buFontTx/>
              <a:buChar char="-"/>
            </a:pPr>
            <a:r>
              <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Présenter </a:t>
            </a:r>
            <a:r>
              <a:rPr lang="fr-FR" sz="140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l’avancement des procédures environnementales</a:t>
            </a:r>
            <a:endPar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r>
              <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Présenter en synthèse les </a:t>
            </a:r>
            <a:r>
              <a:rPr lang="fr-FR" sz="140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points de vigilance soulevés par l’AE, </a:t>
            </a:r>
            <a:r>
              <a:rPr lang="fr-FR" sz="14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les mesures d’évitement, de réduction et éventuellement de compensation (destruction ZH, habitat CNPN…)</a:t>
            </a:r>
          </a:p>
          <a:p>
            <a:pPr marL="342900" lvl="0" indent="-342900" algn="just">
              <a:lnSpc>
                <a:spcPct val="107000"/>
              </a:lnSpc>
              <a:buFontTx/>
              <a:buChar char="-"/>
            </a:pPr>
            <a:endParaRPr lang="fr-FR" sz="140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600" dirty="0">
                <a:latin typeface="Montserrat" panose="00000500000000000000" pitchFamily="2" charset="0"/>
                <a:cs typeface="Times New Roman" panose="02020603050405020304" pitchFamily="18" charset="0"/>
              </a:rPr>
              <a:t>Outils SMQE : </a:t>
            </a: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66</a:t>
            </a:fld>
            <a:endParaRPr lang="fr-FR">
              <a:solidFill>
                <a:schemeClr val="bg1">
                  <a:lumMod val="65000"/>
                </a:schemeClr>
              </a:solidFill>
            </a:endParaRPr>
          </a:p>
        </p:txBody>
      </p:sp>
      <p:graphicFrame>
        <p:nvGraphicFramePr>
          <p:cNvPr id="6" name="Tableau 5">
            <a:extLst>
              <a:ext uri="{FF2B5EF4-FFF2-40B4-BE49-F238E27FC236}">
                <a16:creationId xmlns:a16="http://schemas.microsoft.com/office/drawing/2014/main" id="{6F80646B-BB6E-CFBC-40F7-ECA76C016BAA}"/>
              </a:ext>
            </a:extLst>
          </p:cNvPr>
          <p:cNvGraphicFramePr>
            <a:graphicFrameLocks noGrp="1"/>
          </p:cNvGraphicFramePr>
          <p:nvPr>
            <p:extLst>
              <p:ext uri="{D42A27DB-BD31-4B8C-83A1-F6EECF244321}">
                <p14:modId xmlns:p14="http://schemas.microsoft.com/office/powerpoint/2010/main" val="2700121598"/>
              </p:ext>
            </p:extLst>
          </p:nvPr>
        </p:nvGraphicFramePr>
        <p:xfrm>
          <a:off x="2606675" y="5275898"/>
          <a:ext cx="7642225" cy="950595"/>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1691435576"/>
                    </a:ext>
                  </a:extLst>
                </a:gridCol>
                <a:gridCol w="1689100">
                  <a:extLst>
                    <a:ext uri="{9D8B030D-6E8A-4147-A177-3AD203B41FA5}">
                      <a16:colId xmlns:a16="http://schemas.microsoft.com/office/drawing/2014/main" val="3709205406"/>
                    </a:ext>
                  </a:extLst>
                </a:gridCol>
                <a:gridCol w="2019300">
                  <a:extLst>
                    <a:ext uri="{9D8B030D-6E8A-4147-A177-3AD203B41FA5}">
                      <a16:colId xmlns:a16="http://schemas.microsoft.com/office/drawing/2014/main" val="1449830877"/>
                    </a:ext>
                  </a:extLst>
                </a:gridCol>
                <a:gridCol w="3667125">
                  <a:extLst>
                    <a:ext uri="{9D8B030D-6E8A-4147-A177-3AD203B41FA5}">
                      <a16:colId xmlns:a16="http://schemas.microsoft.com/office/drawing/2014/main" val="2808315161"/>
                    </a:ext>
                  </a:extLst>
                </a:gridCol>
              </a:tblGrid>
              <a:tr h="238125">
                <a:tc>
                  <a:txBody>
                    <a:bodyPr/>
                    <a:lstStyle/>
                    <a:p>
                      <a:pPr algn="l" fontAlgn="b"/>
                      <a:r>
                        <a:rPr lang="fr-FR" sz="800" u="none" strike="noStrike" dirty="0">
                          <a:effectLst/>
                        </a:rPr>
                        <a:t>Code slide</a:t>
                      </a:r>
                      <a:endParaRPr lang="fr-FR" sz="8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12937418"/>
                  </a:ext>
                </a:extLst>
              </a:tr>
              <a:tr h="190500">
                <a:tc>
                  <a:txBody>
                    <a:bodyPr/>
                    <a:lstStyle/>
                    <a:p>
                      <a:pPr algn="l" fontAlgn="ctr"/>
                      <a:r>
                        <a:rPr lang="fr-FR" sz="800" u="none" strike="noStrike">
                          <a:effectLst/>
                        </a:rPr>
                        <a:t>3.1.</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Contribution aux politiques transverses portées par GPA</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Feuillet Radar DD</a:t>
                      </a:r>
                      <a:endParaRPr lang="fr-FR" sz="800" b="1"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endParaRPr lang="fr-FR" sz="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759157463"/>
                  </a:ext>
                </a:extLst>
              </a:tr>
              <a:tr h="190500">
                <a:tc>
                  <a:txBody>
                    <a:bodyPr/>
                    <a:lstStyle/>
                    <a:p>
                      <a:pPr algn="l" fontAlgn="ctr"/>
                      <a:r>
                        <a:rPr lang="fr-FR" sz="800" u="none" strike="noStrike">
                          <a:effectLst/>
                        </a:rPr>
                        <a:t>3.1.</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Contribution aux politiques transverses portées par GPA</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dirty="0">
                          <a:effectLst/>
                        </a:rPr>
                        <a:t>DOCPROD_R5_INSERTION_BDD recensement opérations </a:t>
                      </a:r>
                      <a:r>
                        <a:rPr lang="fr-FR" sz="800" u="none" strike="noStrike" dirty="0" err="1">
                          <a:effectLst/>
                        </a:rPr>
                        <a:t>clausées</a:t>
                      </a:r>
                      <a:endParaRPr lang="fr-FR" sz="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dirty="0">
                          <a:effectLst/>
                        </a:rPr>
                        <a:t>G:\Qualité et Développement Durable\R5 Réalisation des travaux\6_DOCUMENTS DE PRODUCTION TVX\6.3_DOCPROD_Insertion</a:t>
                      </a:r>
                      <a:endParaRPr lang="fr-FR"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219928473"/>
                  </a:ext>
                </a:extLst>
              </a:tr>
              <a:tr h="190500">
                <a:tc>
                  <a:txBody>
                    <a:bodyPr/>
                    <a:lstStyle/>
                    <a:p>
                      <a:pPr algn="l" fontAlgn="ctr"/>
                      <a:r>
                        <a:rPr lang="fr-FR" sz="800" u="none" strike="noStrike">
                          <a:effectLst/>
                        </a:rPr>
                        <a:t>3.2.</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dirty="0">
                          <a:effectLst/>
                        </a:rPr>
                        <a:t>SIMA</a:t>
                      </a:r>
                      <a:endParaRPr lang="fr-FR" sz="8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fr-FR" sz="800" b="1" i="0" u="none" strike="noStrike" dirty="0">
                          <a:solidFill>
                            <a:srgbClr val="000000"/>
                          </a:solidFill>
                          <a:effectLst/>
                          <a:latin typeface="Calibri" panose="020F0502020204030204" pitchFamily="34" charset="0"/>
                        </a:rPr>
                        <a:t>Revue de Projet</a:t>
                      </a:r>
                    </a:p>
                  </a:txBody>
                  <a:tcPr marL="0" marR="0" marT="0" marB="0" anchor="ctr"/>
                </a:tc>
                <a:tc>
                  <a:txBody>
                    <a:bodyPr/>
                    <a:lstStyle/>
                    <a:p>
                      <a:pPr marL="0" marR="0" lvl="0" indent="0" algn="l" defTabSz="457200" rtl="0" eaLnBrk="1" fontAlgn="ctr" latinLnBrk="0" hangingPunct="1">
                        <a:lnSpc>
                          <a:spcPct val="100000"/>
                        </a:lnSpc>
                        <a:spcBef>
                          <a:spcPts val="0"/>
                        </a:spcBef>
                        <a:spcAft>
                          <a:spcPts val="0"/>
                        </a:spcAft>
                        <a:buClrTx/>
                        <a:buSzTx/>
                        <a:buFontTx/>
                        <a:buNone/>
                        <a:tabLst/>
                        <a:defRPr/>
                      </a:pPr>
                      <a:r>
                        <a:rPr lang="fr-FR" sz="800" b="0" i="0" u="none" strike="noStrike" dirty="0">
                          <a:solidFill>
                            <a:srgbClr val="000000"/>
                          </a:solidFill>
                          <a:effectLst/>
                          <a:latin typeface="Calibri" panose="020F0502020204030204" pitchFamily="34" charset="0"/>
                          <a:hlinkClick r:id="rId2"/>
                        </a:rPr>
                        <a:t>https://apps-metier.grandparisamenagement.fr/SIMA/</a:t>
                      </a:r>
                      <a:endParaRPr lang="fr-FR" sz="8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206006561"/>
                  </a:ext>
                </a:extLst>
              </a:tr>
            </a:tbl>
          </a:graphicData>
        </a:graphic>
      </p:graphicFrame>
    </p:spTree>
    <p:extLst>
      <p:ext uri="{BB962C8B-B14F-4D97-AF65-F5344CB8AC3E}">
        <p14:creationId xmlns:p14="http://schemas.microsoft.com/office/powerpoint/2010/main" val="9607286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7934" y="1681"/>
            <a:ext cx="6182554" cy="889364"/>
          </a:xfrm>
        </p:spPr>
        <p:txBody>
          <a:bodyPr>
            <a:normAutofit fontScale="90000"/>
          </a:bodyPr>
          <a:lstStyle/>
          <a:p>
            <a:pPr algn="l"/>
            <a:r>
              <a:rPr lang="fr-FR" sz="3200" dirty="0"/>
              <a:t>Slide 3.1 – Atouts &amp; contraintes de site </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solidFill>
              </a:rPr>
              <a:pPr/>
              <a:t>67</a:t>
            </a:fld>
            <a:endParaRPr lang="fr-FR">
              <a:solidFill>
                <a:schemeClr val="bg1"/>
              </a:solidFill>
            </a:endParaRPr>
          </a:p>
        </p:txBody>
      </p:sp>
      <p:sp>
        <p:nvSpPr>
          <p:cNvPr id="4" name="Espace réservé du contenu 2">
            <a:extLst>
              <a:ext uri="{FF2B5EF4-FFF2-40B4-BE49-F238E27FC236}">
                <a16:creationId xmlns:a16="http://schemas.microsoft.com/office/drawing/2014/main" id="{2E0B3AAB-E0D8-7ED6-16BD-00284B2B995D}"/>
              </a:ext>
            </a:extLst>
          </p:cNvPr>
          <p:cNvSpPr>
            <a:spLocks noGrp="1"/>
          </p:cNvSpPr>
          <p:nvPr>
            <p:ph idx="1"/>
          </p:nvPr>
        </p:nvSpPr>
        <p:spPr>
          <a:xfrm>
            <a:off x="228901" y="891045"/>
            <a:ext cx="5867099" cy="5639064"/>
          </a:xfrm>
        </p:spPr>
        <p:txBody>
          <a:bodyPr anchor="t" anchorCtr="0">
            <a:noAutofit/>
          </a:bodyPr>
          <a:lstStyle/>
          <a:p>
            <a:pPr lvl="0" algn="just">
              <a:spcBef>
                <a:spcPts val="0"/>
              </a:spcBef>
            </a:pPr>
            <a:r>
              <a:rPr lang="fr-FR" sz="1400" dirty="0">
                <a:latin typeface="Montserrat" panose="00000500000000000000" pitchFamily="2" charset="0"/>
                <a:ea typeface="Calibri" panose="020F0502020204030204" pitchFamily="34" charset="0"/>
                <a:cs typeface="Times New Roman" panose="02020603050405020304" pitchFamily="18" charset="0"/>
              </a:rPr>
              <a:t>Principaux atouts et contraintes du site à l’état initial :</a:t>
            </a:r>
          </a:p>
          <a:p>
            <a:pPr marL="285750" lvl="0" indent="-285750" algn="just">
              <a:spcBef>
                <a:spcPts val="0"/>
              </a:spcBef>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Forte pollution des sols au HAP, arsenic…</a:t>
            </a:r>
          </a:p>
          <a:p>
            <a:pPr marL="285750" lvl="0" indent="-285750" algn="just">
              <a:spcBef>
                <a:spcPts val="0"/>
              </a:spcBef>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Bâtiment existant à démolir amianté, aléa sur le poste désamiantage</a:t>
            </a:r>
          </a:p>
          <a:p>
            <a:pPr marL="285750" lvl="0" indent="-285750" algn="just">
              <a:spcBef>
                <a:spcPts val="0"/>
              </a:spcBef>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Dépassement de seuil acoustique la nuit, nuisances sonores fortes</a:t>
            </a:r>
          </a:p>
          <a:p>
            <a:pPr marL="285750" lvl="0" indent="-285750" algn="just">
              <a:spcBef>
                <a:spcPts val="0"/>
              </a:spcBef>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Secteur soumis à PPRI, zone inondable, cote PHEC à 29.85 </a:t>
            </a:r>
          </a:p>
          <a:p>
            <a:pPr marL="285750" lvl="0" indent="-285750" algn="just">
              <a:spcBef>
                <a:spcPts val="0"/>
              </a:spcBef>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Présence d’un réseau de chaleur vertueux</a:t>
            </a:r>
          </a:p>
          <a:p>
            <a:pPr marL="285750" lvl="0" indent="-285750" algn="just">
              <a:spcBef>
                <a:spcPts val="0"/>
              </a:spcBef>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Proximité du fleuve, couloir de vent </a:t>
            </a:r>
          </a:p>
          <a:p>
            <a:pPr marL="285750" lvl="0" indent="-285750" algn="just">
              <a:spcBef>
                <a:spcPts val="0"/>
              </a:spcBef>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a:t>
            </a:r>
          </a:p>
          <a:p>
            <a:pPr lvl="0" algn="just">
              <a:spcBef>
                <a:spcPts val="0"/>
              </a:spcBef>
            </a:pP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dirty="0">
                <a:latin typeface="Montserrat" panose="00000500000000000000" pitchFamily="2" charset="0"/>
                <a:ea typeface="Calibri" panose="020F0502020204030204" pitchFamily="34" charset="0"/>
                <a:cs typeface="Times New Roman" panose="02020603050405020304" pitchFamily="18" charset="0"/>
              </a:rPr>
              <a:t>Stade d’avancement études réglementaires </a:t>
            </a:r>
            <a:r>
              <a:rPr lang="fr-FR" sz="900" dirty="0">
                <a:latin typeface="Montserrat" panose="00000500000000000000" pitchFamily="2" charset="0"/>
                <a:ea typeface="Calibri" panose="020F0502020204030204" pitchFamily="34" charset="0"/>
                <a:cs typeface="Times New Roman" panose="02020603050405020304" pitchFamily="18" charset="0"/>
              </a:rPr>
              <a:t>(cf. DATA OPERATION) :</a:t>
            </a:r>
            <a:endParaRPr lang="fr-FR" sz="140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Tx/>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dirty="0">
                <a:latin typeface="Montserrat" panose="00000500000000000000" pitchFamily="2" charset="0"/>
                <a:ea typeface="Calibri" panose="020F0502020204030204" pitchFamily="34" charset="0"/>
                <a:cs typeface="Times New Roman" panose="02020603050405020304" pitchFamily="18" charset="0"/>
              </a:rPr>
              <a:t>Points de vigilance soulevés par l’Autorité Environnementale : </a:t>
            </a:r>
          </a:p>
          <a:p>
            <a:pPr marL="285750" lvl="0" indent="-285750" algn="just">
              <a:spcBef>
                <a:spcPts val="0"/>
              </a:spcBef>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Consommation d’ENAF à compenser</a:t>
            </a:r>
          </a:p>
          <a:p>
            <a:pPr marL="285750" lvl="0" indent="-285750" algn="just">
              <a:spcBef>
                <a:spcPts val="0"/>
              </a:spcBef>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Pas assez de mixité fonctionnelle</a:t>
            </a:r>
          </a:p>
          <a:p>
            <a:pPr marL="285750" lvl="0" indent="-285750" algn="just">
              <a:spcBef>
                <a:spcPts val="0"/>
              </a:spcBef>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Protection d’une espèce commune à détailler…</a:t>
            </a:r>
          </a:p>
          <a:p>
            <a:pPr marL="285750" lvl="0" indent="-285750" algn="just">
              <a:spcBef>
                <a:spcPts val="0"/>
              </a:spcBef>
              <a:buFontTx/>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dirty="0">
                <a:latin typeface="Montserrat" panose="00000500000000000000" pitchFamily="2" charset="0"/>
                <a:ea typeface="Calibri" panose="020F0502020204030204" pitchFamily="34" charset="0"/>
                <a:cs typeface="Times New Roman" panose="02020603050405020304" pitchFamily="18" charset="0"/>
              </a:rPr>
              <a:t> </a:t>
            </a:r>
          </a:p>
        </p:txBody>
      </p:sp>
      <p:cxnSp>
        <p:nvCxnSpPr>
          <p:cNvPr id="6" name="Connecteur droit 5">
            <a:extLst>
              <a:ext uri="{FF2B5EF4-FFF2-40B4-BE49-F238E27FC236}">
                <a16:creationId xmlns:a16="http://schemas.microsoft.com/office/drawing/2014/main" id="{7E569B32-4CD5-946A-CA34-71EF6A31784B}"/>
              </a:ext>
            </a:extLst>
          </p:cNvPr>
          <p:cNvCxnSpPr>
            <a:cxnSpLocks/>
          </p:cNvCxnSpPr>
          <p:nvPr/>
        </p:nvCxnSpPr>
        <p:spPr>
          <a:xfrm>
            <a:off x="302018" y="3140723"/>
            <a:ext cx="5950712" cy="0"/>
          </a:xfrm>
          <a:prstGeom prst="line">
            <a:avLst/>
          </a:prstGeom>
          <a:ln w="6350">
            <a:prstDash val="sysDash"/>
          </a:ln>
        </p:spPr>
        <p:style>
          <a:lnRef idx="2">
            <a:schemeClr val="accent1"/>
          </a:lnRef>
          <a:fillRef idx="0">
            <a:schemeClr val="accent1"/>
          </a:fillRef>
          <a:effectRef idx="1">
            <a:schemeClr val="accent1"/>
          </a:effectRef>
          <a:fontRef idx="minor">
            <a:schemeClr val="tx1"/>
          </a:fontRef>
        </p:style>
      </p:cxnSp>
      <p:graphicFrame>
        <p:nvGraphicFramePr>
          <p:cNvPr id="3" name="Tableau 2">
            <a:extLst>
              <a:ext uri="{FF2B5EF4-FFF2-40B4-BE49-F238E27FC236}">
                <a16:creationId xmlns:a16="http://schemas.microsoft.com/office/drawing/2014/main" id="{BFD04521-B7B2-5CA5-0135-36A011E984CB}"/>
              </a:ext>
            </a:extLst>
          </p:cNvPr>
          <p:cNvGraphicFramePr>
            <a:graphicFrameLocks noGrp="1"/>
          </p:cNvGraphicFramePr>
          <p:nvPr>
            <p:extLst>
              <p:ext uri="{D42A27DB-BD31-4B8C-83A1-F6EECF244321}">
                <p14:modId xmlns:p14="http://schemas.microsoft.com/office/powerpoint/2010/main" val="2411270532"/>
              </p:ext>
            </p:extLst>
          </p:nvPr>
        </p:nvGraphicFramePr>
        <p:xfrm>
          <a:off x="397268" y="3605802"/>
          <a:ext cx="4902200" cy="1676400"/>
        </p:xfrm>
        <a:graphic>
          <a:graphicData uri="http://schemas.openxmlformats.org/drawingml/2006/table">
            <a:tbl>
              <a:tblPr>
                <a:tableStyleId>{5C22544A-7EE6-4342-B048-85BDC9FD1C3A}</a:tableStyleId>
              </a:tblPr>
              <a:tblGrid>
                <a:gridCol w="3759200">
                  <a:extLst>
                    <a:ext uri="{9D8B030D-6E8A-4147-A177-3AD203B41FA5}">
                      <a16:colId xmlns:a16="http://schemas.microsoft.com/office/drawing/2014/main" val="796233351"/>
                    </a:ext>
                  </a:extLst>
                </a:gridCol>
                <a:gridCol w="1143000">
                  <a:extLst>
                    <a:ext uri="{9D8B030D-6E8A-4147-A177-3AD203B41FA5}">
                      <a16:colId xmlns:a16="http://schemas.microsoft.com/office/drawing/2014/main" val="4015511560"/>
                    </a:ext>
                  </a:extLst>
                </a:gridCol>
              </a:tblGrid>
              <a:tr h="138059">
                <a:tc>
                  <a:txBody>
                    <a:bodyPr/>
                    <a:lstStyle/>
                    <a:p>
                      <a:pPr algn="l" fontAlgn="b"/>
                      <a:r>
                        <a:rPr lang="fr-FR" sz="1000" u="none" strike="noStrike">
                          <a:effectLst/>
                        </a:rPr>
                        <a:t>Evaluation environnementale au cas par cas</a:t>
                      </a:r>
                      <a:endParaRPr lang="fr-FR" sz="10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1000" u="none" strike="noStrike">
                          <a:effectLst/>
                        </a:rPr>
                        <a:t>non soumis</a:t>
                      </a:r>
                      <a:endParaRPr lang="fr-FR"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83145644"/>
                  </a:ext>
                </a:extLst>
              </a:tr>
              <a:tr h="138059">
                <a:tc>
                  <a:txBody>
                    <a:bodyPr/>
                    <a:lstStyle/>
                    <a:p>
                      <a:pPr algn="l" fontAlgn="b"/>
                      <a:r>
                        <a:rPr lang="fr-FR" sz="1000" u="none" strike="noStrike">
                          <a:effectLst/>
                        </a:rPr>
                        <a:t>Evaluation environnementale</a:t>
                      </a:r>
                      <a:endParaRPr lang="fr-FR" sz="10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1000" u="none" strike="noStrike">
                          <a:effectLst/>
                        </a:rPr>
                        <a:t>en instruction</a:t>
                      </a:r>
                      <a:endParaRPr lang="fr-FR"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292673933"/>
                  </a:ext>
                </a:extLst>
              </a:tr>
              <a:tr h="138059">
                <a:tc>
                  <a:txBody>
                    <a:bodyPr/>
                    <a:lstStyle/>
                    <a:p>
                      <a:pPr algn="l" fontAlgn="b"/>
                      <a:r>
                        <a:rPr lang="fr-FR" sz="1000" u="none" strike="noStrike">
                          <a:effectLst/>
                        </a:rPr>
                        <a:t>Déclaration Loi sur l'eau (IOTA)</a:t>
                      </a:r>
                      <a:endParaRPr lang="fr-FR" sz="10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1000" u="none" strike="noStrike">
                          <a:effectLst/>
                        </a:rPr>
                        <a:t>en instruction</a:t>
                      </a:r>
                      <a:endParaRPr lang="fr-FR"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045802885"/>
                  </a:ext>
                </a:extLst>
              </a:tr>
              <a:tr h="138059">
                <a:tc>
                  <a:txBody>
                    <a:bodyPr/>
                    <a:lstStyle/>
                    <a:p>
                      <a:pPr algn="l" fontAlgn="b"/>
                      <a:r>
                        <a:rPr lang="fr-FR" sz="1000" u="none" strike="noStrike">
                          <a:effectLst/>
                        </a:rPr>
                        <a:t>Déclaration ou enregistrement ICPE</a:t>
                      </a:r>
                      <a:endParaRPr lang="fr-FR" sz="10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1000" u="none" strike="noStrike">
                          <a:effectLst/>
                        </a:rPr>
                        <a:t>en instruction</a:t>
                      </a:r>
                      <a:endParaRPr lang="fr-FR"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568712428"/>
                  </a:ext>
                </a:extLst>
              </a:tr>
              <a:tr h="138059">
                <a:tc>
                  <a:txBody>
                    <a:bodyPr/>
                    <a:lstStyle/>
                    <a:p>
                      <a:pPr algn="l" fontAlgn="b"/>
                      <a:r>
                        <a:rPr lang="fr-FR" sz="1000" u="none" strike="noStrike">
                          <a:effectLst/>
                        </a:rPr>
                        <a:t>Autorisation environnementale unique (IOTA et/ou ICPE)</a:t>
                      </a:r>
                      <a:endParaRPr lang="fr-FR" sz="10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1000" u="none" strike="noStrike">
                          <a:effectLst/>
                        </a:rPr>
                        <a:t>en instruction</a:t>
                      </a:r>
                      <a:endParaRPr lang="fr-FR"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807744363"/>
                  </a:ext>
                </a:extLst>
              </a:tr>
              <a:tr h="138059">
                <a:tc>
                  <a:txBody>
                    <a:bodyPr/>
                    <a:lstStyle/>
                    <a:p>
                      <a:pPr algn="l" fontAlgn="b"/>
                      <a:r>
                        <a:rPr lang="fr-FR" sz="1000" u="none" strike="noStrike">
                          <a:effectLst/>
                        </a:rPr>
                        <a:t>Dossier de demande de défrichement</a:t>
                      </a:r>
                      <a:endParaRPr lang="fr-FR" sz="10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1000" u="none" strike="noStrike">
                          <a:effectLst/>
                        </a:rPr>
                        <a:t>non soumis</a:t>
                      </a:r>
                      <a:endParaRPr lang="fr-FR"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7216497"/>
                  </a:ext>
                </a:extLst>
              </a:tr>
              <a:tr h="138059">
                <a:tc>
                  <a:txBody>
                    <a:bodyPr/>
                    <a:lstStyle/>
                    <a:p>
                      <a:pPr algn="l" fontAlgn="b"/>
                      <a:r>
                        <a:rPr lang="fr-FR" sz="1000" u="none" strike="noStrike">
                          <a:effectLst/>
                        </a:rPr>
                        <a:t>Evaluation des incidences Natura 2000</a:t>
                      </a:r>
                      <a:endParaRPr lang="fr-FR" sz="10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1000" u="none" strike="noStrike">
                          <a:effectLst/>
                        </a:rPr>
                        <a:t>non soumis</a:t>
                      </a:r>
                      <a:endParaRPr lang="fr-FR"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29680133"/>
                  </a:ext>
                </a:extLst>
              </a:tr>
              <a:tr h="138059">
                <a:tc>
                  <a:txBody>
                    <a:bodyPr/>
                    <a:lstStyle/>
                    <a:p>
                      <a:pPr algn="l" fontAlgn="b"/>
                      <a:r>
                        <a:rPr lang="fr-FR" sz="1000" u="none" strike="noStrike" dirty="0">
                          <a:effectLst/>
                        </a:rPr>
                        <a:t>Dossier de demande de dérogation espèces protégées</a:t>
                      </a:r>
                      <a:endParaRPr lang="fr-FR" sz="10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fr-FR" sz="1000" u="none" strike="noStrike">
                          <a:effectLst/>
                        </a:rPr>
                        <a:t>non soumis</a:t>
                      </a:r>
                      <a:endParaRPr lang="fr-FR"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524208271"/>
                  </a:ext>
                </a:extLst>
              </a:tr>
              <a:tr h="138059">
                <a:tc>
                  <a:txBody>
                    <a:bodyPr/>
                    <a:lstStyle/>
                    <a:p>
                      <a:pPr algn="l" fontAlgn="b"/>
                      <a:r>
                        <a:rPr lang="fr-FR" sz="1000" u="none" strike="noStrike">
                          <a:effectLst/>
                        </a:rPr>
                        <a:t>Si pollution des sols avérées, coût de la dépollution - prévisionnel</a:t>
                      </a:r>
                      <a:endParaRPr lang="fr-FR" sz="10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1000" u="none" strike="noStrike">
                          <a:effectLst/>
                        </a:rPr>
                        <a:t>               1 500 000 € </a:t>
                      </a:r>
                      <a:endParaRPr lang="fr-FR"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579137381"/>
                  </a:ext>
                </a:extLst>
              </a:tr>
              <a:tr h="138059">
                <a:tc>
                  <a:txBody>
                    <a:bodyPr/>
                    <a:lstStyle/>
                    <a:p>
                      <a:pPr algn="l" fontAlgn="b"/>
                      <a:r>
                        <a:rPr lang="fr-FR" sz="1000" u="none" strike="noStrike">
                          <a:effectLst/>
                        </a:rPr>
                        <a:t>Compensation espèces protégées ou habitats</a:t>
                      </a:r>
                      <a:endParaRPr lang="fr-FR" sz="10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1000" u="none" strike="noStrike">
                          <a:effectLst/>
                        </a:rPr>
                        <a:t>oui</a:t>
                      </a:r>
                      <a:endParaRPr lang="fr-FR" sz="10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643463152"/>
                  </a:ext>
                </a:extLst>
              </a:tr>
              <a:tr h="138059">
                <a:tc>
                  <a:txBody>
                    <a:bodyPr/>
                    <a:lstStyle/>
                    <a:p>
                      <a:pPr algn="l" fontAlgn="b"/>
                      <a:r>
                        <a:rPr lang="fr-FR" sz="1000" u="none" strike="noStrike" dirty="0">
                          <a:effectLst/>
                        </a:rPr>
                        <a:t>Compensation zones humides</a:t>
                      </a:r>
                      <a:endParaRPr lang="fr-FR" sz="10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fr-FR" sz="1000" u="none" strike="noStrike" dirty="0">
                          <a:effectLst/>
                        </a:rPr>
                        <a:t>non</a:t>
                      </a:r>
                      <a:endParaRPr lang="fr-FR" sz="10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872636077"/>
                  </a:ext>
                </a:extLst>
              </a:tr>
            </a:tbl>
          </a:graphicData>
        </a:graphic>
      </p:graphicFrame>
      <mc:AlternateContent xmlns:mc="http://schemas.openxmlformats.org/markup-compatibility/2006" xmlns:we="http://schemas.microsoft.com/office/webextensions/webextension/2010/11" xmlns:pca="http://schemas.microsoft.com/office/powerpoint/2013/contentapp">
        <mc:Choice Requires="we pca">
          <p:graphicFrame>
            <p:nvGraphicFramePr>
              <p:cNvPr id="7" name="Complément 6">
                <a:extLst>
                  <a:ext uri="{FF2B5EF4-FFF2-40B4-BE49-F238E27FC236}">
                    <a16:creationId xmlns:a16="http://schemas.microsoft.com/office/drawing/2014/main" id="{D9BCC133-B1B9-8553-AF5D-99234840E049}"/>
                  </a:ext>
                </a:extLst>
              </p:cNvPr>
              <p:cNvGraphicFramePr>
                <a:graphicFrameLocks noGrp="1"/>
              </p:cNvGraphicFramePr>
              <p:nvPr>
                <p:extLst>
                  <p:ext uri="{D42A27DB-BD31-4B8C-83A1-F6EECF244321}">
                    <p14:modId xmlns:p14="http://schemas.microsoft.com/office/powerpoint/2010/main" val="2637123304"/>
                  </p:ext>
                </p:extLst>
              </p:nvPr>
            </p:nvGraphicFramePr>
            <p:xfrm>
              <a:off x="6190488" y="0"/>
              <a:ext cx="6156960" cy="6858000"/>
            </p:xfrm>
            <a:graphic>
              <a:graphicData uri="http://schemas.microsoft.com/office/webextensions/webextension/2010/11">
                <we:webextensionref xmlns:we="http://schemas.microsoft.com/office/webextensions/webextension/2010/11" xmlns:r="http://schemas.openxmlformats.org/officeDocument/2006/relationships" r:id="rId2"/>
              </a:graphicData>
            </a:graphic>
          </p:graphicFrame>
        </mc:Choice>
        <mc:Fallback xmlns="">
          <p:pic>
            <p:nvPicPr>
              <p:cNvPr id="7" name="Complément 6">
                <a:extLst>
                  <a:ext uri="{FF2B5EF4-FFF2-40B4-BE49-F238E27FC236}">
                    <a16:creationId xmlns:a16="http://schemas.microsoft.com/office/drawing/2014/main" id="{D9BCC133-B1B9-8553-AF5D-99234840E049}"/>
                  </a:ext>
                </a:extLst>
              </p:cNvPr>
              <p:cNvPicPr>
                <a:picLocks noGrp="1" noRot="1" noChangeAspect="1" noMove="1" noResize="1" noEditPoints="1" noAdjustHandles="1" noChangeArrowheads="1" noChangeShapeType="1"/>
              </p:cNvPicPr>
              <p:nvPr/>
            </p:nvPicPr>
            <p:blipFill>
              <a:blip r:embed="rId3"/>
              <a:stretch>
                <a:fillRect/>
              </a:stretch>
            </p:blipFill>
            <p:spPr>
              <a:xfrm>
                <a:off x="6190488" y="0"/>
                <a:ext cx="6156960" cy="6858000"/>
              </a:xfrm>
              <a:prstGeom prst="rect">
                <a:avLst/>
              </a:prstGeom>
            </p:spPr>
          </p:pic>
        </mc:Fallback>
      </mc:AlternateContent>
    </p:spTree>
    <p:extLst>
      <p:ext uri="{BB962C8B-B14F-4D97-AF65-F5344CB8AC3E}">
        <p14:creationId xmlns:p14="http://schemas.microsoft.com/office/powerpoint/2010/main" val="16775208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35F45-70D7-B6C4-9AF2-99B6819E11B0}"/>
            </a:ext>
          </a:extLst>
        </p:cNvPr>
        <p:cNvGrpSpPr/>
        <p:nvPr/>
      </p:nvGrpSpPr>
      <p:grpSpPr>
        <a:xfrm>
          <a:off x="0" y="0"/>
          <a:ext cx="0" cy="0"/>
          <a:chOff x="0" y="0"/>
          <a:chExt cx="0" cy="0"/>
        </a:xfrm>
      </p:grpSpPr>
      <mc:AlternateContent xmlns:mc="http://schemas.openxmlformats.org/markup-compatibility/2006" xmlns:we="http://schemas.microsoft.com/office/webextensions/webextension/2010/11" xmlns:pca="http://schemas.microsoft.com/office/powerpoint/2013/contentapp">
        <mc:Choice Requires="we pca">
          <p:graphicFrame>
            <p:nvGraphicFramePr>
              <p:cNvPr id="9" name="Complément 8">
                <a:extLst>
                  <a:ext uri="{FF2B5EF4-FFF2-40B4-BE49-F238E27FC236}">
                    <a16:creationId xmlns:a16="http://schemas.microsoft.com/office/drawing/2014/main" id="{D9BCC133-B1B9-8553-AF5D-99234840E049}"/>
                  </a:ext>
                </a:extLst>
              </p:cNvPr>
              <p:cNvGraphicFramePr>
                <a:graphicFrameLocks noGrp="1"/>
              </p:cNvGraphicFramePr>
              <p:nvPr/>
            </p:nvGraphicFramePr>
            <p:xfrm>
              <a:off x="0" y="0"/>
              <a:ext cx="12192000" cy="6858000"/>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9" name="Complément 8">
                <a:extLst>
                  <a:ext uri="{FF2B5EF4-FFF2-40B4-BE49-F238E27FC236}">
                    <a16:creationId xmlns:a16="http://schemas.microsoft.com/office/drawing/2014/main" id="{D9BCC133-B1B9-8553-AF5D-99234840E049}"/>
                  </a:ext>
                </a:extLst>
              </p:cNvPr>
              <p:cNvPicPr>
                <a:picLocks noGrp="1" noRot="1" noChangeAspect="1" noMove="1" noResize="1" noEditPoints="1" noAdjustHandles="1" noChangeArrowheads="1" noChangeShapeType="1"/>
              </p:cNvPicPr>
              <p:nvPr/>
            </p:nvPicPr>
            <p:blipFill>
              <a:blip r:embed="rId4"/>
              <a:stretch>
                <a:fillRect/>
              </a:stretch>
            </p:blipFill>
            <p:spPr>
              <a:xfrm>
                <a:off x="0" y="0"/>
                <a:ext cx="12192000" cy="6858000"/>
              </a:xfrm>
              <a:prstGeom prst="rect">
                <a:avLst/>
              </a:prstGeom>
            </p:spPr>
          </p:pic>
        </mc:Fallback>
      </mc:AlternateContent>
    </p:spTree>
    <p:extLst>
      <p:ext uri="{BB962C8B-B14F-4D97-AF65-F5344CB8AC3E}">
        <p14:creationId xmlns:p14="http://schemas.microsoft.com/office/powerpoint/2010/main" val="27173275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6190488" cy="729673"/>
          </a:xfrm>
        </p:spPr>
        <p:txBody>
          <a:bodyPr>
            <a:normAutofit fontScale="90000"/>
          </a:bodyPr>
          <a:lstStyle/>
          <a:p>
            <a:pPr algn="l"/>
            <a:r>
              <a:rPr lang="fr-FR" sz="3200" dirty="0"/>
              <a:t>Slide 3.3 – Enjeux BIODIVERSITE &amp; ZAN</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122420" y="729675"/>
            <a:ext cx="6001512" cy="527626"/>
          </a:xfrm>
          <a:solidFill>
            <a:srgbClr val="FFEFF0"/>
          </a:solidFill>
          <a:ln w="3175">
            <a:noFill/>
          </a:ln>
        </p:spPr>
        <p:style>
          <a:lnRef idx="2">
            <a:schemeClr val="dk1"/>
          </a:lnRef>
          <a:fillRef idx="1">
            <a:schemeClr val="lt1"/>
          </a:fillRef>
          <a:effectRef idx="0">
            <a:schemeClr val="dk1"/>
          </a:effectRef>
          <a:fontRef idx="minor">
            <a:schemeClr val="dk1"/>
          </a:fontRef>
        </p:style>
        <p:txBody>
          <a:bodyPr anchor="t" anchorCtr="0">
            <a:noAutofit/>
          </a:bodyPr>
          <a:lstStyle/>
          <a:p>
            <a:pPr lvl="0" algn="just">
              <a:lnSpc>
                <a:spcPct val="107000"/>
              </a:lnSpc>
            </a:pPr>
            <a:r>
              <a:rPr lang="fr-FR" sz="1200" u="sng" dirty="0">
                <a:latin typeface="Montserrat" panose="00000500000000000000" pitchFamily="2" charset="0"/>
                <a:cs typeface="Times New Roman" panose="02020603050405020304" pitchFamily="18" charset="0"/>
              </a:rPr>
              <a:t>Pour mémoire, items du socle engagements pour cet enjeu : </a:t>
            </a:r>
          </a:p>
          <a:p>
            <a:pPr lvl="0" algn="just">
              <a:lnSpc>
                <a:spcPct val="107000"/>
              </a:lnSpc>
            </a:pPr>
            <a:r>
              <a:rPr lang="fr-FR" sz="1000" b="0" i="1" dirty="0">
                <a:latin typeface="Montserrat" panose="00000500000000000000" pitchFamily="2" charset="0"/>
                <a:ea typeface="Calibri" panose="020F0502020204030204" pitchFamily="34" charset="0"/>
                <a:cs typeface="Times New Roman" panose="02020603050405020304" pitchFamily="18" charset="0"/>
              </a:rPr>
              <a:t># Développer la nature en ville #</a:t>
            </a:r>
            <a:r>
              <a:rPr lang="fr-FR" sz="1000" b="0" i="1" dirty="0">
                <a:latin typeface="Montserrat" panose="00000500000000000000" pitchFamily="2" charset="0"/>
                <a:cs typeface="Times New Roman" panose="02020603050405020304" pitchFamily="18" charset="0"/>
              </a:rPr>
              <a:t>Retrouver des sols vivants #Gérer l’eau durablement  # Rafraîchir la ville </a:t>
            </a:r>
            <a:endParaRPr lang="fr-FR" sz="1000" b="0" dirty="0">
              <a:latin typeface="Montserrat" panose="00000500000000000000" pitchFamily="2" charset="0"/>
              <a:cs typeface="Times New Roman" panose="02020603050405020304" pitchFamily="18" charset="0"/>
            </a:endParaRPr>
          </a:p>
          <a:p>
            <a:pPr marL="171450" lvl="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69</a:t>
            </a:fld>
            <a:endParaRPr lang="fr-FR">
              <a:solidFill>
                <a:schemeClr val="bg1">
                  <a:lumMod val="65000"/>
                </a:schemeClr>
              </a:solidFill>
            </a:endParaRPr>
          </a:p>
        </p:txBody>
      </p:sp>
      <p:sp>
        <p:nvSpPr>
          <p:cNvPr id="9" name="Espace réservé du contenu 2">
            <a:extLst>
              <a:ext uri="{FF2B5EF4-FFF2-40B4-BE49-F238E27FC236}">
                <a16:creationId xmlns:a16="http://schemas.microsoft.com/office/drawing/2014/main" id="{F9DCC665-6400-50B4-20D8-0A5D2D6ED26F}"/>
              </a:ext>
            </a:extLst>
          </p:cNvPr>
          <p:cNvSpPr txBox="1">
            <a:spLocks/>
          </p:cNvSpPr>
          <p:nvPr/>
        </p:nvSpPr>
        <p:spPr>
          <a:xfrm>
            <a:off x="122420" y="1584038"/>
            <a:ext cx="6068068" cy="2730787"/>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200" u="sng" dirty="0">
                <a:latin typeface="Montserrat" panose="00000500000000000000" pitchFamily="2" charset="0"/>
                <a:ea typeface="Calibri" panose="020F0502020204030204" pitchFamily="34" charset="0"/>
                <a:cs typeface="Times New Roman" panose="02020603050405020304" pitchFamily="18" charset="0"/>
              </a:rPr>
              <a:t>En détails, </a:t>
            </a:r>
            <a:r>
              <a:rPr lang="fr-FR" sz="1200" dirty="0">
                <a:latin typeface="Montserrat" panose="00000500000000000000" pitchFamily="2" charset="0"/>
                <a:ea typeface="Calibri" panose="020F0502020204030204" pitchFamily="34" charset="0"/>
                <a:cs typeface="Times New Roman" panose="02020603050405020304" pitchFamily="18" charset="0"/>
              </a:rPr>
              <a:t>les marqueurs de l’opération pour cet enjeu sont : </a:t>
            </a:r>
          </a:p>
          <a:p>
            <a:pPr algn="just">
              <a:lnSpc>
                <a:spcPct val="107000"/>
              </a:lnSpc>
            </a:pPr>
            <a:endParaRPr lang="fr-FR" sz="120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p:txBody>
      </p:sp>
      <mc:AlternateContent xmlns:mc="http://schemas.openxmlformats.org/markup-compatibility/2006" xmlns:we="http://schemas.microsoft.com/office/webextensions/webextension/2010/11" xmlns:pca="http://schemas.microsoft.com/office/powerpoint/2013/contentapp">
        <mc:Choice Requires="we pca">
          <p:graphicFrame>
            <p:nvGraphicFramePr>
              <p:cNvPr id="11" name="Complément 10">
                <a:extLst>
                  <a:ext uri="{FF2B5EF4-FFF2-40B4-BE49-F238E27FC236}">
                    <a16:creationId xmlns:a16="http://schemas.microsoft.com/office/drawing/2014/main" id="{9D754B98-87B0-5A1A-57A5-756E3D90E0C1}"/>
                  </a:ext>
                </a:extLst>
              </p:cNvPr>
              <p:cNvGraphicFramePr>
                <a:graphicFrameLocks noGrp="1"/>
              </p:cNvGraphicFramePr>
              <p:nvPr>
                <p:extLst>
                  <p:ext uri="{D42A27DB-BD31-4B8C-83A1-F6EECF244321}">
                    <p14:modId xmlns:p14="http://schemas.microsoft.com/office/powerpoint/2010/main" val="1298910342"/>
                  </p:ext>
                </p:extLst>
              </p:nvPr>
            </p:nvGraphicFramePr>
            <p:xfrm>
              <a:off x="6190488" y="0"/>
              <a:ext cx="6001512" cy="6858000"/>
            </p:xfrm>
            <a:graphic>
              <a:graphicData uri="http://schemas.microsoft.com/office/webextensions/webextension/2010/11">
                <we:webextensionref xmlns:we="http://schemas.microsoft.com/office/webextensions/webextension/2010/11" xmlns:r="http://schemas.openxmlformats.org/officeDocument/2006/relationships" r:id="rId2"/>
              </a:graphicData>
            </a:graphic>
          </p:graphicFrame>
        </mc:Choice>
        <mc:Fallback xmlns="">
          <p:pic>
            <p:nvPicPr>
              <p:cNvPr id="11" name="Complément 10">
                <a:extLst>
                  <a:ext uri="{FF2B5EF4-FFF2-40B4-BE49-F238E27FC236}">
                    <a16:creationId xmlns:a16="http://schemas.microsoft.com/office/drawing/2014/main" id="{9D754B98-87B0-5A1A-57A5-756E3D90E0C1}"/>
                  </a:ext>
                </a:extLst>
              </p:cNvPr>
              <p:cNvPicPr>
                <a:picLocks noGrp="1" noRot="1" noChangeAspect="1" noMove="1" noResize="1" noEditPoints="1" noAdjustHandles="1" noChangeArrowheads="1" noChangeShapeType="1"/>
              </p:cNvPicPr>
              <p:nvPr/>
            </p:nvPicPr>
            <p:blipFill>
              <a:blip r:embed="rId3"/>
              <a:stretch>
                <a:fillRect/>
              </a:stretch>
            </p:blipFill>
            <p:spPr>
              <a:xfrm>
                <a:off x="6190488" y="0"/>
                <a:ext cx="6001512" cy="6858000"/>
              </a:xfrm>
              <a:prstGeom prst="rect">
                <a:avLst/>
              </a:prstGeom>
            </p:spPr>
          </p:pic>
        </mc:Fallback>
      </mc:AlternateContent>
    </p:spTree>
    <p:extLst>
      <p:ext uri="{BB962C8B-B14F-4D97-AF65-F5344CB8AC3E}">
        <p14:creationId xmlns:p14="http://schemas.microsoft.com/office/powerpoint/2010/main" val="1692114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pour une image  3">
            <a:extLst>
              <a:ext uri="{FF2B5EF4-FFF2-40B4-BE49-F238E27FC236}">
                <a16:creationId xmlns:a16="http://schemas.microsoft.com/office/drawing/2014/main" id="{B98494EE-E349-2D17-6297-B6B9E509DA73}"/>
              </a:ext>
            </a:extLst>
          </p:cNvPr>
          <p:cNvSpPr>
            <a:spLocks noGrp="1"/>
          </p:cNvSpPr>
          <p:nvPr>
            <p:ph type="pic" sz="quarter" idx="10"/>
          </p:nvPr>
        </p:nvSpPr>
        <p:spPr/>
        <p:txBody>
          <a:bodyPr/>
          <a:lstStyle/>
          <a:p>
            <a:endParaRPr lang="fr-FR"/>
          </a:p>
        </p:txBody>
      </p:sp>
      <p:sp>
        <p:nvSpPr>
          <p:cNvPr id="6" name="Espace réservé du texte 5">
            <a:extLst>
              <a:ext uri="{FF2B5EF4-FFF2-40B4-BE49-F238E27FC236}">
                <a16:creationId xmlns:a16="http://schemas.microsoft.com/office/drawing/2014/main" id="{7F24AE42-28C1-74B9-B48F-B37C10346134}"/>
              </a:ext>
            </a:extLst>
          </p:cNvPr>
          <p:cNvSpPr>
            <a:spLocks noGrp="1"/>
          </p:cNvSpPr>
          <p:nvPr>
            <p:ph type="body" sz="quarter" idx="11"/>
          </p:nvPr>
        </p:nvSpPr>
        <p:spPr/>
        <p:txBody>
          <a:bodyPr/>
          <a:lstStyle/>
          <a:p>
            <a:endParaRPr lang="fr-FR"/>
          </a:p>
        </p:txBody>
      </p:sp>
      <p:sp>
        <p:nvSpPr>
          <p:cNvPr id="2" name="Titre 1">
            <a:extLst>
              <a:ext uri="{FF2B5EF4-FFF2-40B4-BE49-F238E27FC236}">
                <a16:creationId xmlns:a16="http://schemas.microsoft.com/office/drawing/2014/main" id="{7FC60653-E0FE-A1D5-E721-A2C157A4232D}"/>
              </a:ext>
            </a:extLst>
          </p:cNvPr>
          <p:cNvSpPr>
            <a:spLocks noGrp="1"/>
          </p:cNvSpPr>
          <p:nvPr>
            <p:ph type="ctrTitle"/>
          </p:nvPr>
        </p:nvSpPr>
        <p:spPr/>
        <p:txBody>
          <a:bodyPr/>
          <a:lstStyle/>
          <a:p>
            <a:r>
              <a:rPr lang="fr-FR" sz="3400">
                <a:solidFill>
                  <a:schemeClr val="bg1"/>
                </a:solidFill>
              </a:rPr>
              <a:t>Comitologie &amp; Calendrier</a:t>
            </a:r>
            <a:br>
              <a:rPr lang="fr-FR" sz="3400">
                <a:solidFill>
                  <a:schemeClr val="bg1"/>
                </a:solidFill>
              </a:rPr>
            </a:br>
            <a:endParaRPr lang="fr-FR" sz="3400"/>
          </a:p>
        </p:txBody>
      </p:sp>
      <p:sp>
        <p:nvSpPr>
          <p:cNvPr id="5" name="Sous-titre 4">
            <a:extLst>
              <a:ext uri="{FF2B5EF4-FFF2-40B4-BE49-F238E27FC236}">
                <a16:creationId xmlns:a16="http://schemas.microsoft.com/office/drawing/2014/main" id="{55D02539-DEE8-D6E3-155E-2AE8100D6594}"/>
              </a:ext>
            </a:extLst>
          </p:cNvPr>
          <p:cNvSpPr>
            <a:spLocks noGrp="1"/>
          </p:cNvSpPr>
          <p:nvPr>
            <p:ph type="subTitle" idx="1"/>
          </p:nvPr>
        </p:nvSpPr>
        <p:spPr/>
        <p:txBody>
          <a:bodyPr>
            <a:normAutofit/>
          </a:bodyPr>
          <a:lstStyle/>
          <a:p>
            <a:endParaRPr lang="fr-FR" sz="2600">
              <a:solidFill>
                <a:schemeClr val="bg1"/>
              </a:solidFill>
            </a:endParaRPr>
          </a:p>
        </p:txBody>
      </p:sp>
      <p:sp>
        <p:nvSpPr>
          <p:cNvPr id="10" name="Sous-titre 4">
            <a:extLst>
              <a:ext uri="{FF2B5EF4-FFF2-40B4-BE49-F238E27FC236}">
                <a16:creationId xmlns:a16="http://schemas.microsoft.com/office/drawing/2014/main" id="{3242A27C-5523-40B5-81C8-F52A71D0B97B}"/>
              </a:ext>
            </a:extLst>
          </p:cNvPr>
          <p:cNvSpPr txBox="1">
            <a:spLocks/>
          </p:cNvSpPr>
          <p:nvPr/>
        </p:nvSpPr>
        <p:spPr>
          <a:xfrm>
            <a:off x="5474505" y="4414126"/>
            <a:ext cx="6086247" cy="907863"/>
          </a:xfrm>
          <a:prstGeom prst="rect">
            <a:avLst/>
          </a:prstGeom>
        </p:spPr>
        <p:txBody>
          <a:bodyPr vert="horz" lIns="91440" tIns="45720" rIns="91440" bIns="45720" rtlCol="0">
            <a:normAutofit/>
          </a:bodyPr>
          <a:lstStyle>
            <a:lvl1pPr marL="0" indent="0" algn="r" defTabSz="457200" rtl="0" eaLnBrk="1" latinLnBrk="0" hangingPunct="1">
              <a:spcBef>
                <a:spcPct val="20000"/>
              </a:spcBef>
              <a:buFont typeface="Arial"/>
              <a:buNone/>
              <a:defRPr sz="2400" b="1" kern="1200">
                <a:solidFill>
                  <a:srgbClr val="EA515A"/>
                </a:solidFill>
                <a:latin typeface="Montserrat" pitchFamily="2" charset="77"/>
                <a:ea typeface="+mn-ea"/>
                <a:cs typeface="+mn-cs"/>
              </a:defRPr>
            </a:lvl1pPr>
            <a:lvl2pPr marL="457200" indent="0" algn="ctr" defTabSz="457200" rtl="0" eaLnBrk="1" latinLnBrk="0" hangingPunct="1">
              <a:spcBef>
                <a:spcPct val="20000"/>
              </a:spcBef>
              <a:buFont typeface="Arial"/>
              <a:buNone/>
              <a:defRPr sz="2000" b="1" kern="1200">
                <a:solidFill>
                  <a:schemeClr val="tx1">
                    <a:tint val="75000"/>
                  </a:schemeClr>
                </a:solidFill>
                <a:latin typeface="Montserrat" pitchFamily="2" charset="77"/>
                <a:ea typeface="+mn-ea"/>
                <a:cs typeface="+mn-cs"/>
              </a:defRPr>
            </a:lvl2pPr>
            <a:lvl3pPr marL="914400" indent="0" algn="ctr" defTabSz="457200" rtl="0" eaLnBrk="1" latinLnBrk="0" hangingPunct="1">
              <a:spcBef>
                <a:spcPct val="20000"/>
              </a:spcBef>
              <a:buFont typeface="Arial"/>
              <a:buNone/>
              <a:defRPr sz="1800" kern="1200">
                <a:solidFill>
                  <a:schemeClr val="tx1">
                    <a:tint val="75000"/>
                  </a:schemeClr>
                </a:solidFill>
                <a:latin typeface="Montserrat" pitchFamily="2" charset="77"/>
                <a:ea typeface="+mn-ea"/>
                <a:cs typeface="+mn-cs"/>
              </a:defRPr>
            </a:lvl3pPr>
            <a:lvl4pPr marL="1371600" indent="0" algn="ctr" defTabSz="457200" rtl="0" eaLnBrk="1" latinLnBrk="0" hangingPunct="1">
              <a:spcBef>
                <a:spcPct val="20000"/>
              </a:spcBef>
              <a:buFont typeface="Arial" panose="020B0604020202020204" pitchFamily="34" charset="0"/>
              <a:buNone/>
              <a:defRPr sz="1400" kern="1200">
                <a:solidFill>
                  <a:schemeClr val="tx1">
                    <a:tint val="75000"/>
                  </a:schemeClr>
                </a:solidFill>
                <a:latin typeface="Montserrat" pitchFamily="2" charset="77"/>
                <a:ea typeface="+mn-ea"/>
                <a:cs typeface="+mn-cs"/>
              </a:defRPr>
            </a:lvl4pPr>
            <a:lvl5pPr marL="1828800" indent="0" algn="ctr" defTabSz="457200" rtl="0" eaLnBrk="1" latinLnBrk="0" hangingPunct="1">
              <a:spcBef>
                <a:spcPct val="20000"/>
              </a:spcBef>
              <a:buFont typeface="Courier New" panose="02070309020205020404" pitchFamily="49" charset="0"/>
              <a:buNone/>
              <a:defRPr sz="1200" kern="1200">
                <a:solidFill>
                  <a:schemeClr val="tx1">
                    <a:tint val="75000"/>
                  </a:schemeClr>
                </a:solidFill>
                <a:latin typeface="Montserrat" pitchFamily="2" charset="77"/>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fr-FR"/>
          </a:p>
        </p:txBody>
      </p:sp>
    </p:spTree>
    <p:extLst>
      <p:ext uri="{BB962C8B-B14F-4D97-AF65-F5344CB8AC3E}">
        <p14:creationId xmlns:p14="http://schemas.microsoft.com/office/powerpoint/2010/main" val="12810049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6190488" cy="738909"/>
          </a:xfrm>
        </p:spPr>
        <p:txBody>
          <a:bodyPr>
            <a:noAutofit/>
          </a:bodyPr>
          <a:lstStyle/>
          <a:p>
            <a:pPr algn="l"/>
            <a:r>
              <a:rPr lang="fr-FR" sz="2400" dirty="0"/>
              <a:t>Slide 3.4 – Enjeux CADRE DE VIE, CONFORT, SANTE</a:t>
            </a:r>
            <a:endParaRPr lang="fr-FR" sz="2000"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70</a:t>
            </a:fld>
            <a:endParaRPr lang="fr-FR">
              <a:solidFill>
                <a:schemeClr val="bg1">
                  <a:lumMod val="65000"/>
                </a:schemeClr>
              </a:solidFill>
            </a:endParaRPr>
          </a:p>
        </p:txBody>
      </p:sp>
      <p:sp>
        <p:nvSpPr>
          <p:cNvPr id="3" name="Espace réservé du contenu 2">
            <a:extLst>
              <a:ext uri="{FF2B5EF4-FFF2-40B4-BE49-F238E27FC236}">
                <a16:creationId xmlns:a16="http://schemas.microsoft.com/office/drawing/2014/main" id="{5CF63561-21E1-D9A3-CFDB-8C12169198D8}"/>
              </a:ext>
            </a:extLst>
          </p:cNvPr>
          <p:cNvSpPr txBox="1">
            <a:spLocks/>
          </p:cNvSpPr>
          <p:nvPr/>
        </p:nvSpPr>
        <p:spPr>
          <a:xfrm>
            <a:off x="122420" y="729674"/>
            <a:ext cx="6068068" cy="622876"/>
          </a:xfrm>
          <a:prstGeom prst="rect">
            <a:avLst/>
          </a:prstGeom>
          <a:solidFill>
            <a:srgbClr val="FFEFF0"/>
          </a:solidFill>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200" u="sng" dirty="0">
                <a:latin typeface="Montserrat" panose="00000500000000000000" pitchFamily="2" charset="0"/>
                <a:cs typeface="Times New Roman" panose="02020603050405020304" pitchFamily="18" charset="0"/>
              </a:rPr>
              <a:t>Pour mémoire, items du socle engagements pour cet enjeu : </a:t>
            </a:r>
          </a:p>
          <a:p>
            <a:pPr algn="just">
              <a:lnSpc>
                <a:spcPct val="107000"/>
              </a:lnSpc>
            </a:pPr>
            <a:r>
              <a:rPr lang="fr-FR" sz="1000" b="0" i="1" dirty="0">
                <a:latin typeface="Montserrat" panose="00000500000000000000" pitchFamily="2" charset="0"/>
                <a:ea typeface="Calibri" panose="020F0502020204030204" pitchFamily="34" charset="0"/>
                <a:cs typeface="Times New Roman" panose="02020603050405020304" pitchFamily="18" charset="0"/>
              </a:rPr>
              <a:t># Urbanisme favorable à la santé # </a:t>
            </a:r>
            <a:r>
              <a:rPr lang="fr-FR" sz="1000" b="0" i="1" dirty="0">
                <a:latin typeface="Montserrat" panose="00000500000000000000" pitchFamily="2" charset="0"/>
                <a:cs typeface="Times New Roman" panose="02020603050405020304" pitchFamily="18" charset="0"/>
              </a:rPr>
              <a:t>Renforcer le pouvoir d’achat des ménages, des collectivités # Maîtriser le confort d’été dans les conditions climatiques de demain</a:t>
            </a:r>
          </a:p>
        </p:txBody>
      </p:sp>
      <p:sp>
        <p:nvSpPr>
          <p:cNvPr id="6" name="Espace réservé du contenu 2">
            <a:extLst>
              <a:ext uri="{FF2B5EF4-FFF2-40B4-BE49-F238E27FC236}">
                <a16:creationId xmlns:a16="http://schemas.microsoft.com/office/drawing/2014/main" id="{620C638A-1930-8365-4343-755C0EB2A719}"/>
              </a:ext>
            </a:extLst>
          </p:cNvPr>
          <p:cNvSpPr txBox="1">
            <a:spLocks/>
          </p:cNvSpPr>
          <p:nvPr/>
        </p:nvSpPr>
        <p:spPr>
          <a:xfrm>
            <a:off x="122420" y="1745963"/>
            <a:ext cx="6068068" cy="2730787"/>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200" u="sng" dirty="0">
                <a:latin typeface="Montserrat" panose="00000500000000000000" pitchFamily="2" charset="0"/>
                <a:ea typeface="Calibri" panose="020F0502020204030204" pitchFamily="34" charset="0"/>
                <a:cs typeface="Times New Roman" panose="02020603050405020304" pitchFamily="18" charset="0"/>
              </a:rPr>
              <a:t>En détails, </a:t>
            </a:r>
            <a:r>
              <a:rPr lang="fr-FR" sz="1200" dirty="0">
                <a:latin typeface="Montserrat" panose="00000500000000000000" pitchFamily="2" charset="0"/>
                <a:ea typeface="Calibri" panose="020F0502020204030204" pitchFamily="34" charset="0"/>
                <a:cs typeface="Times New Roman" panose="02020603050405020304" pitchFamily="18" charset="0"/>
              </a:rPr>
              <a:t>les marqueurs de l’opération pour cet enjeu sont : </a:t>
            </a:r>
          </a:p>
          <a:p>
            <a:pPr algn="just">
              <a:lnSpc>
                <a:spcPct val="107000"/>
              </a:lnSpc>
            </a:pPr>
            <a:endParaRPr lang="fr-FR" sz="120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p:txBody>
      </p:sp>
      <mc:AlternateContent xmlns:mc="http://schemas.openxmlformats.org/markup-compatibility/2006" xmlns:we="http://schemas.microsoft.com/office/webextensions/webextension/2010/11" xmlns:pca="http://schemas.microsoft.com/office/powerpoint/2013/contentapp">
        <mc:Choice Requires="we pca">
          <p:graphicFrame>
            <p:nvGraphicFramePr>
              <p:cNvPr id="4" name="Complément 3">
                <a:extLst>
                  <a:ext uri="{FF2B5EF4-FFF2-40B4-BE49-F238E27FC236}">
                    <a16:creationId xmlns:a16="http://schemas.microsoft.com/office/drawing/2014/main" id="{11904D18-2779-447C-EF1B-1C3FCDC62D60}"/>
                  </a:ext>
                </a:extLst>
              </p:cNvPr>
              <p:cNvGraphicFramePr>
                <a:graphicFrameLocks noGrp="1"/>
              </p:cNvGraphicFramePr>
              <p:nvPr>
                <p:extLst>
                  <p:ext uri="{D42A27DB-BD31-4B8C-83A1-F6EECF244321}">
                    <p14:modId xmlns:p14="http://schemas.microsoft.com/office/powerpoint/2010/main" val="1109486807"/>
                  </p:ext>
                </p:extLst>
              </p:nvPr>
            </p:nvGraphicFramePr>
            <p:xfrm>
              <a:off x="6190488" y="0"/>
              <a:ext cx="6001512" cy="6858000"/>
            </p:xfrm>
            <a:graphic>
              <a:graphicData uri="http://schemas.microsoft.com/office/webextensions/webextension/2010/11">
                <we:webextensionref xmlns:we="http://schemas.microsoft.com/office/webextensions/webextension/2010/11" xmlns:r="http://schemas.openxmlformats.org/officeDocument/2006/relationships" r:id="rId2"/>
              </a:graphicData>
            </a:graphic>
          </p:graphicFrame>
        </mc:Choice>
        <mc:Fallback xmlns="">
          <p:pic>
            <p:nvPicPr>
              <p:cNvPr id="4" name="Complément 3">
                <a:extLst>
                  <a:ext uri="{FF2B5EF4-FFF2-40B4-BE49-F238E27FC236}">
                    <a16:creationId xmlns:a16="http://schemas.microsoft.com/office/drawing/2014/main" id="{11904D18-2779-447C-EF1B-1C3FCDC62D60}"/>
                  </a:ext>
                </a:extLst>
              </p:cNvPr>
              <p:cNvPicPr>
                <a:picLocks noGrp="1" noRot="1" noChangeAspect="1" noMove="1" noResize="1" noEditPoints="1" noAdjustHandles="1" noChangeArrowheads="1" noChangeShapeType="1"/>
              </p:cNvPicPr>
              <p:nvPr/>
            </p:nvPicPr>
            <p:blipFill>
              <a:blip r:embed="rId3"/>
              <a:stretch>
                <a:fillRect/>
              </a:stretch>
            </p:blipFill>
            <p:spPr>
              <a:xfrm>
                <a:off x="6190488" y="0"/>
                <a:ext cx="6001512" cy="6858000"/>
              </a:xfrm>
              <a:prstGeom prst="rect">
                <a:avLst/>
              </a:prstGeom>
            </p:spPr>
          </p:pic>
        </mc:Fallback>
      </mc:AlternateContent>
    </p:spTree>
    <p:extLst>
      <p:ext uri="{BB962C8B-B14F-4D97-AF65-F5344CB8AC3E}">
        <p14:creationId xmlns:p14="http://schemas.microsoft.com/office/powerpoint/2010/main" val="17743781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6190488" cy="701964"/>
          </a:xfrm>
        </p:spPr>
        <p:txBody>
          <a:bodyPr>
            <a:normAutofit fontScale="90000"/>
          </a:bodyPr>
          <a:lstStyle/>
          <a:p>
            <a:pPr algn="l"/>
            <a:r>
              <a:rPr lang="fr-FR" sz="2800" dirty="0"/>
              <a:t>Slide 3.5 – Enjeux ENERGIE, CARBONE, RESSOURCES </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71</a:t>
            </a:fld>
            <a:endParaRPr lang="fr-FR">
              <a:solidFill>
                <a:schemeClr val="bg1">
                  <a:lumMod val="65000"/>
                </a:schemeClr>
              </a:solidFill>
            </a:endParaRPr>
          </a:p>
        </p:txBody>
      </p:sp>
      <p:sp>
        <p:nvSpPr>
          <p:cNvPr id="9" name="Espace réservé du contenu 2">
            <a:extLst>
              <a:ext uri="{FF2B5EF4-FFF2-40B4-BE49-F238E27FC236}">
                <a16:creationId xmlns:a16="http://schemas.microsoft.com/office/drawing/2014/main" id="{0ED6FED9-9206-5A39-3B4C-818D7BECD1F5}"/>
              </a:ext>
            </a:extLst>
          </p:cNvPr>
          <p:cNvSpPr txBox="1">
            <a:spLocks/>
          </p:cNvSpPr>
          <p:nvPr/>
        </p:nvSpPr>
        <p:spPr>
          <a:xfrm>
            <a:off x="122420" y="738910"/>
            <a:ext cx="6001512" cy="804140"/>
          </a:xfrm>
          <a:prstGeom prst="rect">
            <a:avLst/>
          </a:prstGeom>
          <a:solidFill>
            <a:srgbClr val="FFEFF0"/>
          </a:solidFill>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200" u="sng" dirty="0">
                <a:latin typeface="Montserrat" panose="00000500000000000000" pitchFamily="2" charset="0"/>
                <a:cs typeface="Times New Roman" panose="02020603050405020304" pitchFamily="18" charset="0"/>
              </a:rPr>
              <a:t>Pour mémoire, items du socle engagements pour cet enjeu : </a:t>
            </a:r>
          </a:p>
          <a:p>
            <a:pPr algn="just">
              <a:lnSpc>
                <a:spcPct val="107000"/>
              </a:lnSpc>
            </a:pPr>
            <a:r>
              <a:rPr lang="fr-FR" sz="1000" b="0" i="1" dirty="0">
                <a:latin typeface="Montserrat" panose="00000500000000000000" pitchFamily="2" charset="0"/>
                <a:ea typeface="Calibri" panose="020F0502020204030204" pitchFamily="34" charset="0"/>
                <a:cs typeface="Times New Roman" panose="02020603050405020304" pitchFamily="18" charset="0"/>
              </a:rPr>
              <a:t># Stratégie économie circulaire, réemploi # </a:t>
            </a:r>
            <a:r>
              <a:rPr lang="fr-FR" sz="1000" b="0" i="1" dirty="0">
                <a:latin typeface="Montserrat" panose="00000500000000000000" pitchFamily="2" charset="0"/>
                <a:cs typeface="Times New Roman" panose="02020603050405020304" pitchFamily="18" charset="0"/>
              </a:rPr>
              <a:t>Construire des bâtiments pérennes, circulaires et réversibles # Choix modes constructifs, choix filières (locale, biosourcée, géo-sourcée, hors site) # Stratégie d’approvisionnement énergétique pour l’opération # Mesure de l’empreinte carbone de l’opération</a:t>
            </a:r>
          </a:p>
        </p:txBody>
      </p:sp>
      <p:sp>
        <p:nvSpPr>
          <p:cNvPr id="11" name="Espace réservé du contenu 2">
            <a:extLst>
              <a:ext uri="{FF2B5EF4-FFF2-40B4-BE49-F238E27FC236}">
                <a16:creationId xmlns:a16="http://schemas.microsoft.com/office/drawing/2014/main" id="{1951D66A-8DF6-0506-D439-8436FAA8226F}"/>
              </a:ext>
            </a:extLst>
          </p:cNvPr>
          <p:cNvSpPr txBox="1">
            <a:spLocks/>
          </p:cNvSpPr>
          <p:nvPr/>
        </p:nvSpPr>
        <p:spPr>
          <a:xfrm>
            <a:off x="122420" y="2034910"/>
            <a:ext cx="6068068" cy="2730787"/>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200" u="sng" dirty="0">
                <a:latin typeface="Montserrat" panose="00000500000000000000" pitchFamily="2" charset="0"/>
                <a:ea typeface="Calibri" panose="020F0502020204030204" pitchFamily="34" charset="0"/>
                <a:cs typeface="Times New Roman" panose="02020603050405020304" pitchFamily="18" charset="0"/>
              </a:rPr>
              <a:t>En détails, </a:t>
            </a:r>
            <a:r>
              <a:rPr lang="fr-FR" sz="1200" dirty="0">
                <a:latin typeface="Montserrat" panose="00000500000000000000" pitchFamily="2" charset="0"/>
                <a:ea typeface="Calibri" panose="020F0502020204030204" pitchFamily="34" charset="0"/>
                <a:cs typeface="Times New Roman" panose="02020603050405020304" pitchFamily="18" charset="0"/>
              </a:rPr>
              <a:t>les marqueurs de l’opération pour cet enjeu sont : </a:t>
            </a:r>
          </a:p>
          <a:p>
            <a:pPr algn="just">
              <a:lnSpc>
                <a:spcPct val="107000"/>
              </a:lnSpc>
            </a:pPr>
            <a:endParaRPr lang="fr-FR" sz="120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p:txBody>
      </p:sp>
      <mc:AlternateContent xmlns:mc="http://schemas.openxmlformats.org/markup-compatibility/2006" xmlns:we="http://schemas.microsoft.com/office/webextensions/webextension/2010/11" xmlns:pca="http://schemas.microsoft.com/office/powerpoint/2013/contentapp">
        <mc:Choice Requires="we pca">
          <p:graphicFrame>
            <p:nvGraphicFramePr>
              <p:cNvPr id="3" name="Complément 2">
                <a:extLst>
                  <a:ext uri="{FF2B5EF4-FFF2-40B4-BE49-F238E27FC236}">
                    <a16:creationId xmlns:a16="http://schemas.microsoft.com/office/drawing/2014/main" id="{C65D0256-4167-CC18-DAE5-9EC71892241D}"/>
                  </a:ext>
                </a:extLst>
              </p:cNvPr>
              <p:cNvGraphicFramePr>
                <a:graphicFrameLocks noGrp="1"/>
              </p:cNvGraphicFramePr>
              <p:nvPr>
                <p:extLst>
                  <p:ext uri="{D42A27DB-BD31-4B8C-83A1-F6EECF244321}">
                    <p14:modId xmlns:p14="http://schemas.microsoft.com/office/powerpoint/2010/main" val="718850997"/>
                  </p:ext>
                </p:extLst>
              </p:nvPr>
            </p:nvGraphicFramePr>
            <p:xfrm>
              <a:off x="6190488" y="0"/>
              <a:ext cx="6001512" cy="6858000"/>
            </p:xfrm>
            <a:graphic>
              <a:graphicData uri="http://schemas.microsoft.com/office/webextensions/webextension/2010/11">
                <we:webextensionref xmlns:we="http://schemas.microsoft.com/office/webextensions/webextension/2010/11" xmlns:r="http://schemas.openxmlformats.org/officeDocument/2006/relationships" r:id="rId2"/>
              </a:graphicData>
            </a:graphic>
          </p:graphicFrame>
        </mc:Choice>
        <mc:Fallback xmlns="">
          <p:pic>
            <p:nvPicPr>
              <p:cNvPr id="3" name="Complément 2">
                <a:extLst>
                  <a:ext uri="{FF2B5EF4-FFF2-40B4-BE49-F238E27FC236}">
                    <a16:creationId xmlns:a16="http://schemas.microsoft.com/office/drawing/2014/main" id="{C65D0256-4167-CC18-DAE5-9EC71892241D}"/>
                  </a:ext>
                </a:extLst>
              </p:cNvPr>
              <p:cNvPicPr>
                <a:picLocks noGrp="1" noRot="1" noChangeAspect="1" noMove="1" noResize="1" noEditPoints="1" noAdjustHandles="1" noChangeArrowheads="1" noChangeShapeType="1"/>
              </p:cNvPicPr>
              <p:nvPr/>
            </p:nvPicPr>
            <p:blipFill>
              <a:blip r:embed="rId3"/>
              <a:stretch>
                <a:fillRect/>
              </a:stretch>
            </p:blipFill>
            <p:spPr>
              <a:xfrm>
                <a:off x="6190488" y="0"/>
                <a:ext cx="6001512" cy="6858000"/>
              </a:xfrm>
              <a:prstGeom prst="rect">
                <a:avLst/>
              </a:prstGeom>
            </p:spPr>
          </p:pic>
        </mc:Fallback>
      </mc:AlternateContent>
    </p:spTree>
    <p:extLst>
      <p:ext uri="{BB962C8B-B14F-4D97-AF65-F5344CB8AC3E}">
        <p14:creationId xmlns:p14="http://schemas.microsoft.com/office/powerpoint/2010/main" val="34364420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35F45-70D7-B6C4-9AF2-99B6819E11B0}"/>
            </a:ext>
          </a:extLst>
        </p:cNvPr>
        <p:cNvGrpSpPr/>
        <p:nvPr/>
      </p:nvGrpSpPr>
      <p:grpSpPr>
        <a:xfrm>
          <a:off x="0" y="0"/>
          <a:ext cx="0" cy="0"/>
          <a:chOff x="0" y="0"/>
          <a:chExt cx="0" cy="0"/>
        </a:xfrm>
      </p:grpSpPr>
      <mc:AlternateContent xmlns:mc="http://schemas.openxmlformats.org/markup-compatibility/2006" xmlns:we="http://schemas.microsoft.com/office/webextensions/webextension/2010/11" xmlns:pca="http://schemas.microsoft.com/office/powerpoint/2013/contentapp">
        <mc:Choice Requires="we pca">
          <p:graphicFrame>
            <p:nvGraphicFramePr>
              <p:cNvPr id="9" name="Complément 8">
                <a:extLst>
                  <a:ext uri="{FF2B5EF4-FFF2-40B4-BE49-F238E27FC236}">
                    <a16:creationId xmlns:a16="http://schemas.microsoft.com/office/drawing/2014/main" id="{D9BCC133-B1B9-8553-AF5D-99234840E049}"/>
                  </a:ext>
                </a:extLst>
              </p:cNvPr>
              <p:cNvGraphicFramePr>
                <a:graphicFrameLocks noGrp="1"/>
              </p:cNvGraphicFramePr>
              <p:nvPr/>
            </p:nvGraphicFramePr>
            <p:xfrm>
              <a:off x="0" y="0"/>
              <a:ext cx="12192000" cy="6858000"/>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9" name="Complément 8">
                <a:extLst>
                  <a:ext uri="{FF2B5EF4-FFF2-40B4-BE49-F238E27FC236}">
                    <a16:creationId xmlns:a16="http://schemas.microsoft.com/office/drawing/2014/main" id="{D9BCC133-B1B9-8553-AF5D-99234840E049}"/>
                  </a:ext>
                </a:extLst>
              </p:cNvPr>
              <p:cNvPicPr>
                <a:picLocks noGrp="1" noRot="1" noChangeAspect="1" noMove="1" noResize="1" noEditPoints="1" noAdjustHandles="1" noChangeArrowheads="1" noChangeShapeType="1"/>
              </p:cNvPicPr>
              <p:nvPr/>
            </p:nvPicPr>
            <p:blipFill>
              <a:blip r:embed="rId4"/>
              <a:stretch>
                <a:fillRect/>
              </a:stretch>
            </p:blipFill>
            <p:spPr>
              <a:xfrm>
                <a:off x="0" y="0"/>
                <a:ext cx="12192000" cy="6858000"/>
              </a:xfrm>
              <a:prstGeom prst="rect">
                <a:avLst/>
              </a:prstGeom>
            </p:spPr>
          </p:pic>
        </mc:Fallback>
      </mc:AlternateContent>
    </p:spTree>
    <p:extLst>
      <p:ext uri="{BB962C8B-B14F-4D97-AF65-F5344CB8AC3E}">
        <p14:creationId xmlns:p14="http://schemas.microsoft.com/office/powerpoint/2010/main" val="41353224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6190488" cy="618836"/>
          </a:xfrm>
        </p:spPr>
        <p:txBody>
          <a:bodyPr>
            <a:noAutofit/>
          </a:bodyPr>
          <a:lstStyle/>
          <a:p>
            <a:pPr algn="l"/>
            <a:r>
              <a:rPr lang="fr-FR" sz="2400" dirty="0"/>
              <a:t>Slide 3.6 – Enjeux MIXITE FONCTIONNELLE &amp; INSERTION </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73</a:t>
            </a:fld>
            <a:endParaRPr lang="fr-FR">
              <a:solidFill>
                <a:schemeClr val="bg1">
                  <a:lumMod val="65000"/>
                </a:schemeClr>
              </a:solidFill>
            </a:endParaRPr>
          </a:p>
        </p:txBody>
      </p:sp>
      <p:sp>
        <p:nvSpPr>
          <p:cNvPr id="6" name="Espace réservé du contenu 2">
            <a:extLst>
              <a:ext uri="{FF2B5EF4-FFF2-40B4-BE49-F238E27FC236}">
                <a16:creationId xmlns:a16="http://schemas.microsoft.com/office/drawing/2014/main" id="{8A5AEF0D-96A5-7F6B-9E0D-E45D7927B129}"/>
              </a:ext>
            </a:extLst>
          </p:cNvPr>
          <p:cNvSpPr txBox="1">
            <a:spLocks/>
          </p:cNvSpPr>
          <p:nvPr/>
        </p:nvSpPr>
        <p:spPr>
          <a:xfrm>
            <a:off x="122420" y="738910"/>
            <a:ext cx="6001512" cy="889865"/>
          </a:xfrm>
          <a:prstGeom prst="rect">
            <a:avLst/>
          </a:prstGeom>
          <a:solidFill>
            <a:srgbClr val="FFEFF0"/>
          </a:solidFill>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200" u="sng" dirty="0">
                <a:latin typeface="Montserrat" panose="00000500000000000000" pitchFamily="2" charset="0"/>
                <a:cs typeface="Times New Roman" panose="02020603050405020304" pitchFamily="18" charset="0"/>
              </a:rPr>
              <a:t>Pour mémoire, items du socle engagements pour cet enjeu : </a:t>
            </a:r>
          </a:p>
          <a:p>
            <a:pPr algn="just">
              <a:lnSpc>
                <a:spcPct val="107000"/>
              </a:lnSpc>
            </a:pPr>
            <a:r>
              <a:rPr lang="fr-FR" sz="1000" b="0" i="1" dirty="0">
                <a:latin typeface="Montserrat" panose="00000500000000000000" pitchFamily="2" charset="0"/>
                <a:ea typeface="Calibri" panose="020F0502020204030204" pitchFamily="34" charset="0"/>
                <a:cs typeface="Times New Roman" panose="02020603050405020304" pitchFamily="18" charset="0"/>
              </a:rPr>
              <a:t># Favoriser le vivre ensemble Mixité fonctionnelle, mixité sociale </a:t>
            </a:r>
            <a:r>
              <a:rPr lang="fr-FR" sz="1000" b="0" i="1" dirty="0">
                <a:latin typeface="Montserrat" panose="00000500000000000000" pitchFamily="2" charset="0"/>
                <a:cs typeface="Times New Roman" panose="02020603050405020304" pitchFamily="18" charset="0"/>
              </a:rPr>
              <a:t>(NB : slide 4.1 à 4.7 dédiées)</a:t>
            </a:r>
            <a:endParaRPr lang="fr-FR" sz="1000" b="0" i="1" dirty="0">
              <a:latin typeface="Montserrat" panose="00000500000000000000" pitchFamily="2" charset="0"/>
              <a:ea typeface="Calibri" panose="020F0502020204030204" pitchFamily="34" charset="0"/>
              <a:cs typeface="Times New Roman" panose="02020603050405020304" pitchFamily="18" charset="0"/>
            </a:endParaRPr>
          </a:p>
          <a:p>
            <a:pPr algn="just">
              <a:lnSpc>
                <a:spcPct val="107000"/>
              </a:lnSpc>
            </a:pPr>
            <a:r>
              <a:rPr lang="fr-FR" sz="1000" b="0" i="1" dirty="0">
                <a:latin typeface="Montserrat" panose="00000500000000000000" pitchFamily="2" charset="0"/>
                <a:cs typeface="Times New Roman" panose="02020603050405020304" pitchFamily="18" charset="0"/>
              </a:rPr>
              <a:t># Traitement des rez-de-chaussée (NB : slide 4.6 dédiée)</a:t>
            </a:r>
          </a:p>
          <a:p>
            <a:pPr algn="just">
              <a:lnSpc>
                <a:spcPct val="107000"/>
              </a:lnSpc>
            </a:pPr>
            <a:r>
              <a:rPr lang="fr-FR" sz="1000" b="0" i="1" dirty="0">
                <a:latin typeface="Montserrat" panose="00000500000000000000" pitchFamily="2" charset="0"/>
                <a:cs typeface="Times New Roman" panose="02020603050405020304" pitchFamily="18" charset="0"/>
              </a:rPr>
              <a:t># Politique insertion marché entreprises (NB : slide 7.1 évoquant insertion)</a:t>
            </a:r>
            <a:endParaRPr lang="fr-FR" sz="1000" b="0" i="1" dirty="0">
              <a:latin typeface="Montserrat" panose="00000500000000000000" pitchFamily="2" charset="0"/>
              <a:ea typeface="Calibri" panose="020F0502020204030204" pitchFamily="34" charset="0"/>
              <a:cs typeface="Times New Roman" panose="02020603050405020304" pitchFamily="18" charset="0"/>
            </a:endParaRPr>
          </a:p>
          <a:p>
            <a:pPr algn="just">
              <a:lnSpc>
                <a:spcPct val="107000"/>
              </a:lnSpc>
            </a:pPr>
            <a:endParaRPr lang="fr-FR" sz="1200" dirty="0">
              <a:latin typeface="Montserrat" panose="00000500000000000000" pitchFamily="2" charset="0"/>
              <a:cs typeface="Times New Roman" panose="02020603050405020304" pitchFamily="18" charset="0"/>
            </a:endParaRPr>
          </a:p>
        </p:txBody>
      </p:sp>
      <p:sp>
        <p:nvSpPr>
          <p:cNvPr id="9" name="Espace réservé du contenu 2">
            <a:extLst>
              <a:ext uri="{FF2B5EF4-FFF2-40B4-BE49-F238E27FC236}">
                <a16:creationId xmlns:a16="http://schemas.microsoft.com/office/drawing/2014/main" id="{B38BBDE9-28C4-D5F3-796D-D591F5FB46A1}"/>
              </a:ext>
            </a:extLst>
          </p:cNvPr>
          <p:cNvSpPr txBox="1">
            <a:spLocks/>
          </p:cNvSpPr>
          <p:nvPr/>
        </p:nvSpPr>
        <p:spPr>
          <a:xfrm>
            <a:off x="122420" y="1984088"/>
            <a:ext cx="6068068" cy="2730787"/>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200" u="sng" dirty="0">
                <a:latin typeface="Montserrat" panose="00000500000000000000" pitchFamily="2" charset="0"/>
                <a:ea typeface="Calibri" panose="020F0502020204030204" pitchFamily="34" charset="0"/>
                <a:cs typeface="Times New Roman" panose="02020603050405020304" pitchFamily="18" charset="0"/>
              </a:rPr>
              <a:t>En détails, </a:t>
            </a:r>
            <a:r>
              <a:rPr lang="fr-FR" sz="1200" dirty="0">
                <a:latin typeface="Montserrat" panose="00000500000000000000" pitchFamily="2" charset="0"/>
                <a:ea typeface="Calibri" panose="020F0502020204030204" pitchFamily="34" charset="0"/>
                <a:cs typeface="Times New Roman" panose="02020603050405020304" pitchFamily="18" charset="0"/>
              </a:rPr>
              <a:t>les marqueurs de l’opération pour cet enjeu sont : </a:t>
            </a:r>
          </a:p>
          <a:p>
            <a:pPr algn="just">
              <a:lnSpc>
                <a:spcPct val="107000"/>
              </a:lnSpc>
            </a:pPr>
            <a:endParaRPr lang="fr-FR" sz="120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p:txBody>
      </p:sp>
      <mc:AlternateContent xmlns:mc="http://schemas.openxmlformats.org/markup-compatibility/2006" xmlns:we="http://schemas.microsoft.com/office/webextensions/webextension/2010/11" xmlns:pca="http://schemas.microsoft.com/office/powerpoint/2013/contentapp">
        <mc:Choice Requires="we pca">
          <p:graphicFrame>
            <p:nvGraphicFramePr>
              <p:cNvPr id="3" name="Complément 2">
                <a:extLst>
                  <a:ext uri="{FF2B5EF4-FFF2-40B4-BE49-F238E27FC236}">
                    <a16:creationId xmlns:a16="http://schemas.microsoft.com/office/drawing/2014/main" id="{A1708518-E1E2-F4F7-69A8-BD22C9563503}"/>
                  </a:ext>
                </a:extLst>
              </p:cNvPr>
              <p:cNvGraphicFramePr>
                <a:graphicFrameLocks noGrp="1"/>
              </p:cNvGraphicFramePr>
              <p:nvPr>
                <p:extLst>
                  <p:ext uri="{D42A27DB-BD31-4B8C-83A1-F6EECF244321}">
                    <p14:modId xmlns:p14="http://schemas.microsoft.com/office/powerpoint/2010/main" val="718850997"/>
                  </p:ext>
                </p:extLst>
              </p:nvPr>
            </p:nvGraphicFramePr>
            <p:xfrm>
              <a:off x="6190488" y="0"/>
              <a:ext cx="6001512" cy="6858000"/>
            </p:xfrm>
            <a:graphic>
              <a:graphicData uri="http://schemas.microsoft.com/office/webextensions/webextension/2010/11">
                <we:webextensionref xmlns:we="http://schemas.microsoft.com/office/webextensions/webextension/2010/11" xmlns:r="http://schemas.openxmlformats.org/officeDocument/2006/relationships" r:id="rId2"/>
              </a:graphicData>
            </a:graphic>
          </p:graphicFrame>
        </mc:Choice>
        <mc:Fallback xmlns="">
          <p:pic>
            <p:nvPicPr>
              <p:cNvPr id="3" name="Complément 2">
                <a:extLst>
                  <a:ext uri="{FF2B5EF4-FFF2-40B4-BE49-F238E27FC236}">
                    <a16:creationId xmlns:a16="http://schemas.microsoft.com/office/drawing/2014/main" id="{A1708518-E1E2-F4F7-69A8-BD22C9563503}"/>
                  </a:ext>
                </a:extLst>
              </p:cNvPr>
              <p:cNvPicPr>
                <a:picLocks noGrp="1" noRot="1" noChangeAspect="1" noMove="1" noResize="1" noEditPoints="1" noAdjustHandles="1" noChangeArrowheads="1" noChangeShapeType="1"/>
              </p:cNvPicPr>
              <p:nvPr/>
            </p:nvPicPr>
            <p:blipFill>
              <a:blip r:embed="rId3"/>
              <a:stretch>
                <a:fillRect/>
              </a:stretch>
            </p:blipFill>
            <p:spPr>
              <a:xfrm>
                <a:off x="6190488" y="0"/>
                <a:ext cx="6001512" cy="6858000"/>
              </a:xfrm>
              <a:prstGeom prst="rect">
                <a:avLst/>
              </a:prstGeom>
            </p:spPr>
          </p:pic>
        </mc:Fallback>
      </mc:AlternateContent>
    </p:spTree>
    <p:extLst>
      <p:ext uri="{BB962C8B-B14F-4D97-AF65-F5344CB8AC3E}">
        <p14:creationId xmlns:p14="http://schemas.microsoft.com/office/powerpoint/2010/main" val="41511539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6190488" cy="729673"/>
          </a:xfrm>
        </p:spPr>
        <p:txBody>
          <a:bodyPr>
            <a:normAutofit fontScale="90000"/>
          </a:bodyPr>
          <a:lstStyle/>
          <a:p>
            <a:pPr algn="l"/>
            <a:r>
              <a:rPr lang="fr-FR" sz="3200" dirty="0"/>
              <a:t>Slide 3.7 – Enjeux MOBILITES</a:t>
            </a:r>
            <a:endParaRPr lang="fr-FR" dirty="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74</a:t>
            </a:fld>
            <a:endParaRPr lang="fr-FR">
              <a:solidFill>
                <a:schemeClr val="bg1">
                  <a:lumMod val="65000"/>
                </a:schemeClr>
              </a:solidFill>
            </a:endParaRPr>
          </a:p>
        </p:txBody>
      </p:sp>
      <p:sp>
        <p:nvSpPr>
          <p:cNvPr id="6" name="Espace réservé du contenu 2">
            <a:extLst>
              <a:ext uri="{FF2B5EF4-FFF2-40B4-BE49-F238E27FC236}">
                <a16:creationId xmlns:a16="http://schemas.microsoft.com/office/drawing/2014/main" id="{31EE0D39-4283-8FF6-3EBF-C477568F710E}"/>
              </a:ext>
            </a:extLst>
          </p:cNvPr>
          <p:cNvSpPr txBox="1">
            <a:spLocks/>
          </p:cNvSpPr>
          <p:nvPr/>
        </p:nvSpPr>
        <p:spPr>
          <a:xfrm>
            <a:off x="122420" y="738909"/>
            <a:ext cx="6068068" cy="832716"/>
          </a:xfrm>
          <a:prstGeom prst="rect">
            <a:avLst/>
          </a:prstGeom>
          <a:solidFill>
            <a:srgbClr val="FFEFF0"/>
          </a:solidFill>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200" u="sng" dirty="0">
                <a:latin typeface="Montserrat" panose="00000500000000000000" pitchFamily="2" charset="0"/>
                <a:cs typeface="Times New Roman" panose="02020603050405020304" pitchFamily="18" charset="0"/>
              </a:rPr>
              <a:t>Pour mémoire, items du socle engagements pour cet enjeu : </a:t>
            </a:r>
          </a:p>
          <a:p>
            <a:pPr algn="just">
              <a:lnSpc>
                <a:spcPct val="107000"/>
              </a:lnSpc>
            </a:pPr>
            <a:r>
              <a:rPr lang="fr-FR" sz="900" b="0" i="1" dirty="0">
                <a:latin typeface="Montserrat" panose="00000500000000000000" pitchFamily="2" charset="0"/>
                <a:ea typeface="Calibri" panose="020F0502020204030204" pitchFamily="34" charset="0"/>
                <a:cs typeface="Times New Roman" panose="02020603050405020304" pitchFamily="18" charset="0"/>
              </a:rPr>
              <a:t>#Rendre aisés et attrayants les modes alternatifs à la voiture individuelle </a:t>
            </a:r>
          </a:p>
          <a:p>
            <a:pPr algn="just">
              <a:lnSpc>
                <a:spcPct val="107000"/>
              </a:lnSpc>
            </a:pPr>
            <a:r>
              <a:rPr lang="fr-FR" sz="900" b="0" i="1" dirty="0">
                <a:latin typeface="Montserrat" panose="00000500000000000000" pitchFamily="2" charset="0"/>
                <a:ea typeface="Calibri" panose="020F0502020204030204" pitchFamily="34" charset="0"/>
                <a:cs typeface="Times New Roman" panose="02020603050405020304" pitchFamily="18" charset="0"/>
              </a:rPr>
              <a:t># Rationnaliser les infrastructures réservées à la voiture individuelle : </a:t>
            </a:r>
          </a:p>
          <a:p>
            <a:pPr algn="just">
              <a:lnSpc>
                <a:spcPct val="107000"/>
              </a:lnSpc>
            </a:pPr>
            <a:r>
              <a:rPr lang="fr-FR" sz="900" b="0" i="1" dirty="0">
                <a:latin typeface="Montserrat" panose="00000500000000000000" pitchFamily="2" charset="0"/>
                <a:cs typeface="Times New Roman" panose="02020603050405020304" pitchFamily="18" charset="0"/>
              </a:rPr>
              <a:t># Politique de stationnement</a:t>
            </a:r>
          </a:p>
        </p:txBody>
      </p:sp>
      <p:sp>
        <p:nvSpPr>
          <p:cNvPr id="8" name="Espace réservé du contenu 2">
            <a:extLst>
              <a:ext uri="{FF2B5EF4-FFF2-40B4-BE49-F238E27FC236}">
                <a16:creationId xmlns:a16="http://schemas.microsoft.com/office/drawing/2014/main" id="{4B171515-03C7-0436-FBF8-BFEC4D0CE641}"/>
              </a:ext>
            </a:extLst>
          </p:cNvPr>
          <p:cNvSpPr txBox="1">
            <a:spLocks/>
          </p:cNvSpPr>
          <p:nvPr/>
        </p:nvSpPr>
        <p:spPr>
          <a:xfrm>
            <a:off x="122420" y="1880094"/>
            <a:ext cx="6068068" cy="2730787"/>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200" u="sng" dirty="0">
                <a:latin typeface="Montserrat" panose="00000500000000000000" pitchFamily="2" charset="0"/>
                <a:ea typeface="Calibri" panose="020F0502020204030204" pitchFamily="34" charset="0"/>
                <a:cs typeface="Times New Roman" panose="02020603050405020304" pitchFamily="18" charset="0"/>
              </a:rPr>
              <a:t>En détails, </a:t>
            </a:r>
            <a:r>
              <a:rPr lang="fr-FR" sz="1200" dirty="0">
                <a:latin typeface="Montserrat" panose="00000500000000000000" pitchFamily="2" charset="0"/>
                <a:ea typeface="Calibri" panose="020F0502020204030204" pitchFamily="34" charset="0"/>
                <a:cs typeface="Times New Roman" panose="02020603050405020304" pitchFamily="18" charset="0"/>
              </a:rPr>
              <a:t>les marqueurs de l’opération pour cet enjeu sont : </a:t>
            </a:r>
          </a:p>
          <a:p>
            <a:pPr algn="just">
              <a:lnSpc>
                <a:spcPct val="107000"/>
              </a:lnSpc>
            </a:pPr>
            <a:endParaRPr lang="fr-FR" sz="120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p:txBody>
      </p:sp>
      <mc:AlternateContent xmlns:mc="http://schemas.openxmlformats.org/markup-compatibility/2006" xmlns:we="http://schemas.microsoft.com/office/webextensions/webextension/2010/11" xmlns:pca="http://schemas.microsoft.com/office/powerpoint/2013/contentapp">
        <mc:Choice Requires="we pca">
          <p:graphicFrame>
            <p:nvGraphicFramePr>
              <p:cNvPr id="7" name="Complément 6">
                <a:extLst>
                  <a:ext uri="{FF2B5EF4-FFF2-40B4-BE49-F238E27FC236}">
                    <a16:creationId xmlns:a16="http://schemas.microsoft.com/office/drawing/2014/main" id="{66D87B38-E3FB-9F2D-E862-7AE7F7F47A19}"/>
                  </a:ext>
                </a:extLst>
              </p:cNvPr>
              <p:cNvGraphicFramePr>
                <a:graphicFrameLocks noGrp="1"/>
              </p:cNvGraphicFramePr>
              <p:nvPr>
                <p:extLst>
                  <p:ext uri="{D42A27DB-BD31-4B8C-83A1-F6EECF244321}">
                    <p14:modId xmlns:p14="http://schemas.microsoft.com/office/powerpoint/2010/main" val="718850997"/>
                  </p:ext>
                </p:extLst>
              </p:nvPr>
            </p:nvGraphicFramePr>
            <p:xfrm>
              <a:off x="6190488" y="0"/>
              <a:ext cx="6001512" cy="6858000"/>
            </p:xfrm>
            <a:graphic>
              <a:graphicData uri="http://schemas.microsoft.com/office/webextensions/webextension/2010/11">
                <we:webextensionref xmlns:we="http://schemas.microsoft.com/office/webextensions/webextension/2010/11" xmlns:r="http://schemas.openxmlformats.org/officeDocument/2006/relationships" r:id="rId2"/>
              </a:graphicData>
            </a:graphic>
          </p:graphicFrame>
        </mc:Choice>
        <mc:Fallback xmlns="">
          <p:pic>
            <p:nvPicPr>
              <p:cNvPr id="7" name="Complément 6">
                <a:extLst>
                  <a:ext uri="{FF2B5EF4-FFF2-40B4-BE49-F238E27FC236}">
                    <a16:creationId xmlns:a16="http://schemas.microsoft.com/office/drawing/2014/main" id="{66D87B38-E3FB-9F2D-E862-7AE7F7F47A19}"/>
                  </a:ext>
                </a:extLst>
              </p:cNvPr>
              <p:cNvPicPr>
                <a:picLocks noGrp="1" noRot="1" noChangeAspect="1" noMove="1" noResize="1" noEditPoints="1" noAdjustHandles="1" noChangeArrowheads="1" noChangeShapeType="1"/>
              </p:cNvPicPr>
              <p:nvPr/>
            </p:nvPicPr>
            <p:blipFill>
              <a:blip r:embed="rId3"/>
              <a:stretch>
                <a:fillRect/>
              </a:stretch>
            </p:blipFill>
            <p:spPr>
              <a:xfrm>
                <a:off x="6190488" y="0"/>
                <a:ext cx="6001512" cy="6858000"/>
              </a:xfrm>
              <a:prstGeom prst="rect">
                <a:avLst/>
              </a:prstGeom>
            </p:spPr>
          </p:pic>
        </mc:Fallback>
      </mc:AlternateContent>
    </p:spTree>
    <p:extLst>
      <p:ext uri="{BB962C8B-B14F-4D97-AF65-F5344CB8AC3E}">
        <p14:creationId xmlns:p14="http://schemas.microsoft.com/office/powerpoint/2010/main" val="299796309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0972800" cy="1143000"/>
          </a:xfrm>
        </p:spPr>
        <p:txBody>
          <a:bodyPr/>
          <a:lstStyle/>
          <a:p>
            <a:pPr algn="l"/>
            <a:r>
              <a:rPr lang="fr-FR" sz="3200"/>
              <a:t>Slide 3.8 – Enjeux CONCERTATION, PARTENARIATS</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75</a:t>
            </a:fld>
            <a:endParaRPr lang="fr-FR">
              <a:solidFill>
                <a:schemeClr val="bg1">
                  <a:lumMod val="65000"/>
                </a:schemeClr>
              </a:solidFill>
            </a:endParaRPr>
          </a:p>
        </p:txBody>
      </p:sp>
      <p:sp>
        <p:nvSpPr>
          <p:cNvPr id="7" name="Espace réservé du contenu 2">
            <a:extLst>
              <a:ext uri="{FF2B5EF4-FFF2-40B4-BE49-F238E27FC236}">
                <a16:creationId xmlns:a16="http://schemas.microsoft.com/office/drawing/2014/main" id="{B01BA631-BCD0-CA0D-E7FB-DE65FBEE6012}"/>
              </a:ext>
            </a:extLst>
          </p:cNvPr>
          <p:cNvSpPr txBox="1">
            <a:spLocks/>
          </p:cNvSpPr>
          <p:nvPr/>
        </p:nvSpPr>
        <p:spPr>
          <a:xfrm>
            <a:off x="160520" y="1003879"/>
            <a:ext cx="7035762" cy="815396"/>
          </a:xfrm>
          <a:prstGeom prst="rect">
            <a:avLst/>
          </a:prstGeom>
          <a:solidFill>
            <a:srgbClr val="FFEFF0"/>
          </a:solidFill>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400" u="sng" dirty="0">
                <a:latin typeface="Montserrat" panose="00000500000000000000" pitchFamily="2" charset="0"/>
                <a:cs typeface="Times New Roman" panose="02020603050405020304" pitchFamily="18" charset="0"/>
              </a:rPr>
              <a:t>Pour mémoire, items du socle engagements pour cet enjeu : </a:t>
            </a:r>
          </a:p>
          <a:p>
            <a:pPr algn="just">
              <a:lnSpc>
                <a:spcPct val="107000"/>
              </a:lnSpc>
            </a:pPr>
            <a:r>
              <a:rPr lang="fr-FR" sz="1000" b="0" i="1" dirty="0">
                <a:latin typeface="Montserrat" panose="00000500000000000000" pitchFamily="2" charset="0"/>
                <a:ea typeface="Calibri" panose="020F0502020204030204" pitchFamily="34" charset="0"/>
                <a:cs typeface="Times New Roman" panose="02020603050405020304" pitchFamily="18" charset="0"/>
              </a:rPr>
              <a:t># Agir dans le respect de l’identité de chaque territoire # Renforcer les dynamiques économiques # </a:t>
            </a:r>
            <a:r>
              <a:rPr lang="fr-FR" sz="1000" b="0" i="1" dirty="0">
                <a:latin typeface="Montserrat" panose="00000500000000000000" pitchFamily="2" charset="0"/>
                <a:cs typeface="Times New Roman" panose="02020603050405020304" pitchFamily="18" charset="0"/>
              </a:rPr>
              <a:t>Approches préfiguratrices – transformation et appropriation des nouveaux quartiers</a:t>
            </a:r>
          </a:p>
          <a:p>
            <a:pPr marL="285750" indent="-285750" algn="just">
              <a:lnSpc>
                <a:spcPct val="107000"/>
              </a:lnSpc>
              <a:buFontTx/>
              <a:buChar char="-"/>
            </a:pPr>
            <a:endParaRPr lang="fr-FR" sz="12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3" name="Espace réservé du contenu 2">
            <a:extLst>
              <a:ext uri="{FF2B5EF4-FFF2-40B4-BE49-F238E27FC236}">
                <a16:creationId xmlns:a16="http://schemas.microsoft.com/office/drawing/2014/main" id="{81622AB2-3F60-7346-B77F-FE23E525BD42}"/>
              </a:ext>
            </a:extLst>
          </p:cNvPr>
          <p:cNvSpPr txBox="1">
            <a:spLocks/>
          </p:cNvSpPr>
          <p:nvPr/>
        </p:nvSpPr>
        <p:spPr>
          <a:xfrm>
            <a:off x="122420" y="1880094"/>
            <a:ext cx="7035762" cy="2730787"/>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200" u="sng" dirty="0">
                <a:latin typeface="Montserrat" panose="00000500000000000000" pitchFamily="2" charset="0"/>
                <a:ea typeface="Calibri" panose="020F0502020204030204" pitchFamily="34" charset="0"/>
                <a:cs typeface="Times New Roman" panose="02020603050405020304" pitchFamily="18" charset="0"/>
              </a:rPr>
              <a:t>En détails, </a:t>
            </a:r>
            <a:r>
              <a:rPr lang="fr-FR" sz="1200" dirty="0">
                <a:latin typeface="Montserrat" panose="00000500000000000000" pitchFamily="2" charset="0"/>
                <a:ea typeface="Calibri" panose="020F0502020204030204" pitchFamily="34" charset="0"/>
                <a:cs typeface="Times New Roman" panose="02020603050405020304" pitchFamily="18" charset="0"/>
              </a:rPr>
              <a:t>les marqueurs de l’opération pour cet enjeu sont : </a:t>
            </a:r>
          </a:p>
          <a:p>
            <a:pPr algn="just">
              <a:lnSpc>
                <a:spcPct val="107000"/>
              </a:lnSpc>
            </a:pPr>
            <a:endParaRPr lang="fr-FR" sz="120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r>
              <a:rPr lang="fr-FR" sz="1200" b="0" dirty="0">
                <a:latin typeface="Montserrat" panose="00000500000000000000" pitchFamily="2" charset="0"/>
                <a:cs typeface="Times New Roman" panose="02020603050405020304" pitchFamily="18" charset="0"/>
              </a:rPr>
              <a:t>XXXXXXXXXX</a:t>
            </a: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a:p>
            <a:pPr marL="171450" indent="-171450" algn="just">
              <a:lnSpc>
                <a:spcPct val="107000"/>
              </a:lnSpc>
              <a:buFont typeface="Arial" panose="020B0604020202020204" pitchFamily="34" charset="0"/>
              <a:buChar char="•"/>
            </a:pPr>
            <a:endParaRPr lang="fr-FR" sz="1200" b="0" dirty="0">
              <a:latin typeface="Montserrat" panose="00000500000000000000" pitchFamily="2" charset="0"/>
              <a:cs typeface="Times New Roman" panose="02020603050405020304" pitchFamily="18" charset="0"/>
            </a:endParaRPr>
          </a:p>
        </p:txBody>
      </p:sp>
    </p:spTree>
    <p:extLst>
      <p:ext uri="{BB962C8B-B14F-4D97-AF65-F5344CB8AC3E}">
        <p14:creationId xmlns:p14="http://schemas.microsoft.com/office/powerpoint/2010/main" val="27494262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76</a:t>
            </a:fld>
            <a:endParaRPr lang="fr-FR">
              <a:solidFill>
                <a:schemeClr val="bg1">
                  <a:lumMod val="65000"/>
                </a:schemeClr>
              </a:solidFill>
            </a:endParaRPr>
          </a:p>
        </p:txBody>
      </p:sp>
      <p:sp>
        <p:nvSpPr>
          <p:cNvPr id="4" name="Titre 1">
            <a:extLst>
              <a:ext uri="{FF2B5EF4-FFF2-40B4-BE49-F238E27FC236}">
                <a16:creationId xmlns:a16="http://schemas.microsoft.com/office/drawing/2014/main" id="{3DCE704E-F7CB-403D-A8A2-D789416B9FCF}"/>
              </a:ext>
            </a:extLst>
          </p:cNvPr>
          <p:cNvSpPr>
            <a:spLocks noGrp="1"/>
          </p:cNvSpPr>
          <p:nvPr>
            <p:ph type="title"/>
          </p:nvPr>
        </p:nvSpPr>
        <p:spPr>
          <a:xfrm>
            <a:off x="0" y="97438"/>
            <a:ext cx="12192000" cy="576817"/>
          </a:xfrm>
        </p:spPr>
        <p:txBody>
          <a:bodyPr>
            <a:noAutofit/>
          </a:bodyPr>
          <a:lstStyle/>
          <a:p>
            <a:pPr algn="l"/>
            <a:r>
              <a:rPr lang="fr-FR" sz="2400" dirty="0"/>
              <a:t>3. OBJECTIFS ENVIRONNEMENTAUX […] &gt;&gt; RELEVE DE DECISIONS</a:t>
            </a:r>
            <a:endParaRPr lang="fr-FR" sz="2000" dirty="0"/>
          </a:p>
        </p:txBody>
      </p:sp>
      <p:sp>
        <p:nvSpPr>
          <p:cNvPr id="3" name="Espace réservé du contenu 2">
            <a:extLst>
              <a:ext uri="{FF2B5EF4-FFF2-40B4-BE49-F238E27FC236}">
                <a16:creationId xmlns:a16="http://schemas.microsoft.com/office/drawing/2014/main" id="{A9E7E060-A6C0-CB82-A46C-22D234A993CE}"/>
              </a:ext>
            </a:extLst>
          </p:cNvPr>
          <p:cNvSpPr>
            <a:spLocks noGrp="1"/>
          </p:cNvSpPr>
          <p:nvPr>
            <p:ph idx="1"/>
          </p:nvPr>
        </p:nvSpPr>
        <p:spPr>
          <a:xfrm>
            <a:off x="494270" y="674255"/>
            <a:ext cx="11198058" cy="5682096"/>
          </a:xfrm>
          <a:solidFill>
            <a:schemeClr val="bg1">
              <a:lumMod val="95000"/>
            </a:schemeClr>
          </a:solidFill>
          <a:ln w="3175">
            <a:solidFill>
              <a:schemeClr val="tx1"/>
            </a:solidFill>
            <a:prstDash val="sysDot"/>
          </a:ln>
        </p:spPr>
        <p:txBody>
          <a:bodyPr anchor="t" anchorCtr="0">
            <a:noAutofit/>
          </a:bodyPr>
          <a:lstStyle/>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b="0" dirty="0">
                <a:latin typeface="Montserrat" panose="00000500000000000000" pitchFamily="2"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13581633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105696-C7BA-30A6-6A4E-27E399ABA717}"/>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16006B5-FF74-C49B-1DC3-8A9B3D82164C}"/>
              </a:ext>
            </a:extLst>
          </p:cNvPr>
          <p:cNvSpPr>
            <a:spLocks noGrp="1"/>
          </p:cNvSpPr>
          <p:nvPr>
            <p:ph type="body" sz="quarter" idx="11"/>
          </p:nvPr>
        </p:nvSpPr>
        <p:spPr/>
        <p:txBody>
          <a:bodyPr/>
          <a:lstStyle/>
          <a:p>
            <a:endParaRPr lang="fr-FR" dirty="0"/>
          </a:p>
        </p:txBody>
      </p:sp>
      <p:sp>
        <p:nvSpPr>
          <p:cNvPr id="4" name="Titre 3">
            <a:extLst>
              <a:ext uri="{FF2B5EF4-FFF2-40B4-BE49-F238E27FC236}">
                <a16:creationId xmlns:a16="http://schemas.microsoft.com/office/drawing/2014/main" id="{5F26E097-7900-09F2-AB99-60BBF6A4551D}"/>
              </a:ext>
            </a:extLst>
          </p:cNvPr>
          <p:cNvSpPr>
            <a:spLocks noGrp="1"/>
          </p:cNvSpPr>
          <p:nvPr>
            <p:ph type="ctrTitle"/>
          </p:nvPr>
        </p:nvSpPr>
        <p:spPr>
          <a:xfrm>
            <a:off x="3334327" y="2733964"/>
            <a:ext cx="8389426" cy="1154546"/>
          </a:xfrm>
        </p:spPr>
        <p:txBody>
          <a:bodyPr/>
          <a:lstStyle/>
          <a:p>
            <a:r>
              <a:rPr lang="fr-FR" sz="4800" dirty="0"/>
              <a:t>4. PROGRAMMATION</a:t>
            </a:r>
          </a:p>
        </p:txBody>
      </p:sp>
      <p:grpSp>
        <p:nvGrpSpPr>
          <p:cNvPr id="2" name="Groupe 1">
            <a:extLst>
              <a:ext uri="{FF2B5EF4-FFF2-40B4-BE49-F238E27FC236}">
                <a16:creationId xmlns:a16="http://schemas.microsoft.com/office/drawing/2014/main" id="{11AB3EA8-4CA0-5A0C-9F51-AE9CB6B5EBF2}"/>
              </a:ext>
            </a:extLst>
          </p:cNvPr>
          <p:cNvGrpSpPr/>
          <p:nvPr/>
        </p:nvGrpSpPr>
        <p:grpSpPr>
          <a:xfrm>
            <a:off x="224481" y="361088"/>
            <a:ext cx="1926114" cy="6135823"/>
            <a:chOff x="319652" y="0"/>
            <a:chExt cx="1926114" cy="6135823"/>
          </a:xfrm>
        </p:grpSpPr>
        <p:sp>
          <p:nvSpPr>
            <p:cNvPr id="5" name="Rectangle : coins arrondis 4">
              <a:hlinkClick r:id="rId2" action="ppaction://hlinksldjump"/>
              <a:extLst>
                <a:ext uri="{FF2B5EF4-FFF2-40B4-BE49-F238E27FC236}">
                  <a16:creationId xmlns:a16="http://schemas.microsoft.com/office/drawing/2014/main" id="{64D90C49-7873-D99B-17CE-2EB925646152}"/>
                </a:ext>
              </a:extLst>
            </p:cNvPr>
            <p:cNvSpPr/>
            <p:nvPr/>
          </p:nvSpPr>
          <p:spPr>
            <a:xfrm>
              <a:off x="319652" y="566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0. SYNTHESE</a:t>
              </a:r>
            </a:p>
          </p:txBody>
        </p:sp>
        <p:sp>
          <p:nvSpPr>
            <p:cNvPr id="7" name="Rectangle : coins arrondis 6">
              <a:hlinkClick r:id="rId3" action="ppaction://hlinksldjump"/>
              <a:extLst>
                <a:ext uri="{FF2B5EF4-FFF2-40B4-BE49-F238E27FC236}">
                  <a16:creationId xmlns:a16="http://schemas.microsoft.com/office/drawing/2014/main" id="{D1926F0D-31E8-2888-65EA-72B3493BBD3C}"/>
                </a:ext>
              </a:extLst>
            </p:cNvPr>
            <p:cNvSpPr/>
            <p:nvPr/>
          </p:nvSpPr>
          <p:spPr>
            <a:xfrm>
              <a:off x="319652" y="10883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 CADRES POLITIQUES ET CONTRACTUELS</a:t>
              </a:r>
            </a:p>
          </p:txBody>
        </p:sp>
        <p:sp>
          <p:nvSpPr>
            <p:cNvPr id="8" name="Rectangle : coins arrondis 7">
              <a:hlinkClick r:id="rId4" action="ppaction://hlinksldjump"/>
              <a:extLst>
                <a:ext uri="{FF2B5EF4-FFF2-40B4-BE49-F238E27FC236}">
                  <a16:creationId xmlns:a16="http://schemas.microsoft.com/office/drawing/2014/main" id="{F7A47976-0742-3FA3-B6FF-FA9C03D4D818}"/>
                </a:ext>
              </a:extLst>
            </p:cNvPr>
            <p:cNvSpPr/>
            <p:nvPr/>
          </p:nvSpPr>
          <p:spPr>
            <a:xfrm>
              <a:off x="319652" y="161024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2. PROCEDURES</a:t>
              </a:r>
            </a:p>
          </p:txBody>
        </p:sp>
        <p:sp>
          <p:nvSpPr>
            <p:cNvPr id="9" name="Rectangle : coins arrondis 8">
              <a:hlinkClick r:id="rId5" action="ppaction://hlinksldjump"/>
              <a:extLst>
                <a:ext uri="{FF2B5EF4-FFF2-40B4-BE49-F238E27FC236}">
                  <a16:creationId xmlns:a16="http://schemas.microsoft.com/office/drawing/2014/main" id="{D33A45E3-FD25-4BA0-2210-0D63D4ADC793}"/>
                </a:ext>
              </a:extLst>
            </p:cNvPr>
            <p:cNvSpPr/>
            <p:nvPr/>
          </p:nvSpPr>
          <p:spPr>
            <a:xfrm>
              <a:off x="319652" y="2132099"/>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3. OBJECTIFS ENVIRONNEMENTAUX</a:t>
              </a:r>
            </a:p>
          </p:txBody>
        </p:sp>
        <p:sp>
          <p:nvSpPr>
            <p:cNvPr id="10" name="Rectangle : coins arrondis 9">
              <a:hlinkClick r:id="rId6" action="ppaction://hlinksldjump"/>
              <a:extLst>
                <a:ext uri="{FF2B5EF4-FFF2-40B4-BE49-F238E27FC236}">
                  <a16:creationId xmlns:a16="http://schemas.microsoft.com/office/drawing/2014/main" id="{F3C654DC-499A-9FB4-141B-464BA0E16352}"/>
                </a:ext>
              </a:extLst>
            </p:cNvPr>
            <p:cNvSpPr/>
            <p:nvPr/>
          </p:nvSpPr>
          <p:spPr>
            <a:xfrm>
              <a:off x="319652" y="2651318"/>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4. PROGRAMMATION</a:t>
              </a:r>
            </a:p>
          </p:txBody>
        </p:sp>
        <p:sp>
          <p:nvSpPr>
            <p:cNvPr id="11" name="Rectangle : coins arrondis 10">
              <a:hlinkClick r:id="rId7" action="ppaction://hlinksldjump"/>
              <a:extLst>
                <a:ext uri="{FF2B5EF4-FFF2-40B4-BE49-F238E27FC236}">
                  <a16:creationId xmlns:a16="http://schemas.microsoft.com/office/drawing/2014/main" id="{A336EFB5-0E5D-C0EA-D103-8DB93F1CD95D}"/>
                </a:ext>
              </a:extLst>
            </p:cNvPr>
            <p:cNvSpPr/>
            <p:nvPr/>
          </p:nvSpPr>
          <p:spPr>
            <a:xfrm>
              <a:off x="319652" y="3170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5. FONCIER</a:t>
              </a:r>
            </a:p>
          </p:txBody>
        </p:sp>
        <p:sp>
          <p:nvSpPr>
            <p:cNvPr id="12" name="Rectangle : coins arrondis 11">
              <a:hlinkClick r:id="rId8" action="ppaction://hlinksldjump"/>
              <a:extLst>
                <a:ext uri="{FF2B5EF4-FFF2-40B4-BE49-F238E27FC236}">
                  <a16:creationId xmlns:a16="http://schemas.microsoft.com/office/drawing/2014/main" id="{D06413CD-67E8-7AA5-E18B-01F6AD3399D6}"/>
                </a:ext>
              </a:extLst>
            </p:cNvPr>
            <p:cNvSpPr/>
            <p:nvPr/>
          </p:nvSpPr>
          <p:spPr>
            <a:xfrm>
              <a:off x="319652" y="3689756"/>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6. ETUDES</a:t>
              </a:r>
            </a:p>
          </p:txBody>
        </p:sp>
        <p:sp>
          <p:nvSpPr>
            <p:cNvPr id="13" name="Rectangle : coins arrondis 12">
              <a:hlinkClick r:id="rId9" action="ppaction://hlinksldjump"/>
              <a:extLst>
                <a:ext uri="{FF2B5EF4-FFF2-40B4-BE49-F238E27FC236}">
                  <a16:creationId xmlns:a16="http://schemas.microsoft.com/office/drawing/2014/main" id="{9B3A6D2D-2C34-9A88-D88D-4CDDF23D3049}"/>
                </a:ext>
              </a:extLst>
            </p:cNvPr>
            <p:cNvSpPr/>
            <p:nvPr/>
          </p:nvSpPr>
          <p:spPr>
            <a:xfrm>
              <a:off x="319652" y="420897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7. TRAVAUX</a:t>
              </a:r>
            </a:p>
          </p:txBody>
        </p:sp>
        <p:sp>
          <p:nvSpPr>
            <p:cNvPr id="14" name="ZoneTexte 13">
              <a:extLst>
                <a:ext uri="{FF2B5EF4-FFF2-40B4-BE49-F238E27FC236}">
                  <a16:creationId xmlns:a16="http://schemas.microsoft.com/office/drawing/2014/main" id="{CFE26107-DCB9-A9C7-8BFD-1FF52019BFA5}"/>
                </a:ext>
              </a:extLst>
            </p:cNvPr>
            <p:cNvSpPr txBox="1"/>
            <p:nvPr/>
          </p:nvSpPr>
          <p:spPr>
            <a:xfrm>
              <a:off x="319652" y="76261"/>
              <a:ext cx="1311563" cy="369332"/>
            </a:xfrm>
            <a:prstGeom prst="rect">
              <a:avLst/>
            </a:prstGeom>
            <a:noFill/>
          </p:spPr>
          <p:txBody>
            <a:bodyPr wrap="square" rtlCol="0">
              <a:spAutoFit/>
            </a:bodyPr>
            <a:lstStyle/>
            <a:p>
              <a:r>
                <a:rPr lang="fr-FR" b="1" i="1" dirty="0">
                  <a:latin typeface="Montserrat" panose="00000500000000000000" pitchFamily="2" charset="0"/>
                </a:rPr>
                <a:t>Aller à… </a:t>
              </a:r>
            </a:p>
          </p:txBody>
        </p:sp>
        <p:pic>
          <p:nvPicPr>
            <p:cNvPr id="15" name="Image 14">
              <a:extLst>
                <a:ext uri="{FF2B5EF4-FFF2-40B4-BE49-F238E27FC236}">
                  <a16:creationId xmlns:a16="http://schemas.microsoft.com/office/drawing/2014/main" id="{7E369AB6-0949-515C-692B-A9FB9A5D0886}"/>
                </a:ext>
              </a:extLst>
            </p:cNvPr>
            <p:cNvPicPr>
              <a:picLocks noChangeAspect="1"/>
            </p:cNvPicPr>
            <p:nvPr/>
          </p:nvPicPr>
          <p:blipFill rotWithShape="1">
            <a:blip r:embed="rId10">
              <a:clrChange>
                <a:clrFrom>
                  <a:srgbClr val="FFFFFF"/>
                </a:clrFrom>
                <a:clrTo>
                  <a:srgbClr val="FFFFFF">
                    <a:alpha val="0"/>
                  </a:srgbClr>
                </a:clrTo>
              </a:clrChange>
            </a:blip>
            <a:srcRect l="21232" t="21344" r="24844" b="15183"/>
            <a:stretch/>
          </p:blipFill>
          <p:spPr>
            <a:xfrm>
              <a:off x="1409542" y="0"/>
              <a:ext cx="443345" cy="521854"/>
            </a:xfrm>
            <a:prstGeom prst="rect">
              <a:avLst/>
            </a:prstGeom>
          </p:spPr>
        </p:pic>
        <p:sp>
          <p:nvSpPr>
            <p:cNvPr id="16" name="Rectangle : coins arrondis 15">
              <a:hlinkClick r:id="rId11" action="ppaction://hlinksldjump"/>
              <a:extLst>
                <a:ext uri="{FF2B5EF4-FFF2-40B4-BE49-F238E27FC236}">
                  <a16:creationId xmlns:a16="http://schemas.microsoft.com/office/drawing/2014/main" id="{E02BEF31-5B0D-B56E-382A-155E1A197E62}"/>
                </a:ext>
              </a:extLst>
            </p:cNvPr>
            <p:cNvSpPr/>
            <p:nvPr/>
          </p:nvSpPr>
          <p:spPr>
            <a:xfrm>
              <a:off x="319652" y="4728194"/>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8. RECETTES</a:t>
              </a:r>
            </a:p>
          </p:txBody>
        </p:sp>
        <p:sp>
          <p:nvSpPr>
            <p:cNvPr id="17" name="Rectangle : coins arrondis 16">
              <a:hlinkClick r:id="rId12" action="ppaction://hlinksldjump"/>
              <a:extLst>
                <a:ext uri="{FF2B5EF4-FFF2-40B4-BE49-F238E27FC236}">
                  <a16:creationId xmlns:a16="http://schemas.microsoft.com/office/drawing/2014/main" id="{27566583-F78F-A5DD-C3DE-58075632B110}"/>
                </a:ext>
              </a:extLst>
            </p:cNvPr>
            <p:cNvSpPr/>
            <p:nvPr/>
          </p:nvSpPr>
          <p:spPr>
            <a:xfrm>
              <a:off x="319652" y="5252252"/>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9. PLAN DE CHARGES</a:t>
              </a:r>
            </a:p>
          </p:txBody>
        </p:sp>
        <p:sp>
          <p:nvSpPr>
            <p:cNvPr id="18" name="Rectangle : coins arrondis 17">
              <a:hlinkClick r:id="rId13" action="ppaction://hlinksldjump"/>
              <a:extLst>
                <a:ext uri="{FF2B5EF4-FFF2-40B4-BE49-F238E27FC236}">
                  <a16:creationId xmlns:a16="http://schemas.microsoft.com/office/drawing/2014/main" id="{B2117741-4235-94A7-6D82-87DBC16EB4A0}"/>
                </a:ext>
              </a:extLst>
            </p:cNvPr>
            <p:cNvSpPr/>
            <p:nvPr/>
          </p:nvSpPr>
          <p:spPr>
            <a:xfrm>
              <a:off x="319652" y="57664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10. CARTO RISQUES</a:t>
              </a:r>
            </a:p>
          </p:txBody>
        </p:sp>
      </p:grpSp>
    </p:spTree>
    <p:extLst>
      <p:ext uri="{BB962C8B-B14F-4D97-AF65-F5344CB8AC3E}">
        <p14:creationId xmlns:p14="http://schemas.microsoft.com/office/powerpoint/2010/main" val="2057468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a:t>Slide 4.1 – Synthèse quantitative de la Programmation</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Donner une vue d’ensemble de la programmation et de sa mise en œuvre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 (DDOI au moment de la transmission)</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Power BI :</a:t>
            </a:r>
          </a:p>
          <a:p>
            <a:pPr marL="342900" lvl="0" indent="-342900" algn="just">
              <a:lnSpc>
                <a:spcPct val="107000"/>
              </a:lnSpc>
              <a:buFontTx/>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Tableau des données de programmation à terminaison et par stade d’avancement / contractualisation</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Outils SMQE : </a:t>
            </a:r>
          </a:p>
          <a:p>
            <a:pPr lvl="0" algn="just">
              <a:lnSpc>
                <a:spcPct val="107000"/>
              </a:lnSpc>
            </a:pPr>
            <a:r>
              <a:rPr lang="fr-FR" sz="1600" b="0" dirty="0">
                <a:latin typeface="Montserrat" panose="00000500000000000000" pitchFamily="2" charset="0"/>
                <a:ea typeface="Calibri" panose="020F0502020204030204" pitchFamily="34" charset="0"/>
                <a:cs typeface="Times New Roman" panose="02020603050405020304" pitchFamily="18" charset="0"/>
              </a:rPr>
              <a:t> - Compléter le </a:t>
            </a:r>
            <a:r>
              <a:rPr lang="fr-FR" sz="1600" dirty="0">
                <a:latin typeface="Montserrat" panose="00000500000000000000" pitchFamily="2" charset="0"/>
                <a:ea typeface="Calibri" panose="020F0502020204030204" pitchFamily="34" charset="0"/>
                <a:cs typeface="Times New Roman" panose="02020603050405020304" pitchFamily="18" charset="0"/>
              </a:rPr>
              <a:t>feuillet 4.1. Synthèse programmatique </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78</a:t>
            </a:fld>
            <a:endParaRPr lang="fr-FR">
              <a:solidFill>
                <a:schemeClr val="bg1">
                  <a:lumMod val="65000"/>
                </a:schemeClr>
              </a:solidFill>
            </a:endParaRPr>
          </a:p>
        </p:txBody>
      </p:sp>
      <p:graphicFrame>
        <p:nvGraphicFramePr>
          <p:cNvPr id="6" name="Tableau 5">
            <a:extLst>
              <a:ext uri="{FF2B5EF4-FFF2-40B4-BE49-F238E27FC236}">
                <a16:creationId xmlns:a16="http://schemas.microsoft.com/office/drawing/2014/main" id="{782934EC-49B9-0254-9ACC-66BF9C231D9F}"/>
              </a:ext>
            </a:extLst>
          </p:cNvPr>
          <p:cNvGraphicFramePr>
            <a:graphicFrameLocks noGrp="1"/>
          </p:cNvGraphicFramePr>
          <p:nvPr>
            <p:extLst>
              <p:ext uri="{D42A27DB-BD31-4B8C-83A1-F6EECF244321}">
                <p14:modId xmlns:p14="http://schemas.microsoft.com/office/powerpoint/2010/main" val="1434658586"/>
              </p:ext>
            </p:extLst>
          </p:nvPr>
        </p:nvGraphicFramePr>
        <p:xfrm>
          <a:off x="2746849" y="3673293"/>
          <a:ext cx="6692900" cy="815340"/>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42112224"/>
                    </a:ext>
                  </a:extLst>
                </a:gridCol>
                <a:gridCol w="1689100">
                  <a:extLst>
                    <a:ext uri="{9D8B030D-6E8A-4147-A177-3AD203B41FA5}">
                      <a16:colId xmlns:a16="http://schemas.microsoft.com/office/drawing/2014/main" val="1560151980"/>
                    </a:ext>
                  </a:extLst>
                </a:gridCol>
                <a:gridCol w="2019300">
                  <a:extLst>
                    <a:ext uri="{9D8B030D-6E8A-4147-A177-3AD203B41FA5}">
                      <a16:colId xmlns:a16="http://schemas.microsoft.com/office/drawing/2014/main" val="3486967520"/>
                    </a:ext>
                  </a:extLst>
                </a:gridCol>
                <a:gridCol w="2717800">
                  <a:extLst>
                    <a:ext uri="{9D8B030D-6E8A-4147-A177-3AD203B41FA5}">
                      <a16:colId xmlns:a16="http://schemas.microsoft.com/office/drawing/2014/main" val="936440282"/>
                    </a:ext>
                  </a:extLst>
                </a:gridCol>
              </a:tblGrid>
              <a:tr h="23812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52604786"/>
                  </a:ext>
                </a:extLst>
              </a:tr>
              <a:tr h="190500">
                <a:tc>
                  <a:txBody>
                    <a:bodyPr/>
                    <a:lstStyle/>
                    <a:p>
                      <a:pPr algn="l" fontAlgn="ctr"/>
                      <a:r>
                        <a:rPr lang="fr-FR" sz="800" u="none" strike="noStrike">
                          <a:effectLst/>
                        </a:rPr>
                        <a:t>4.1.</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Programmation quantitative – synthèse</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tableau de suivi EPR</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G:\SUIVI EPR\EPR</a:t>
                      </a:r>
                      <a:endParaRPr lang="fr-FR"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33363976"/>
                  </a:ext>
                </a:extLst>
              </a:tr>
              <a:tr h="190500">
                <a:tc>
                  <a:txBody>
                    <a:bodyPr/>
                    <a:lstStyle/>
                    <a:p>
                      <a:pPr algn="l" fontAlgn="ctr"/>
                      <a:r>
                        <a:rPr lang="fr-FR" sz="800" u="none" strike="noStrike">
                          <a:effectLst/>
                        </a:rPr>
                        <a:t>4.1.</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Programmation quantitative – synthèse</a:t>
                      </a:r>
                      <a:endParaRPr lang="fr-FR" sz="800" b="0" i="0" u="none" strike="noStrike">
                        <a:solidFill>
                          <a:srgbClr val="000000"/>
                        </a:solidFill>
                        <a:effectLst/>
                        <a:latin typeface="Calibri" panose="020F0502020204030204" pitchFamily="34" charset="0"/>
                      </a:endParaRPr>
                    </a:p>
                  </a:txBody>
                  <a:tcPr marL="0" marR="0" marT="0" marB="0" anchor="ctr"/>
                </a:tc>
                <a:tc gridSpan="2">
                  <a:txBody>
                    <a:bodyPr/>
                    <a:lstStyle/>
                    <a:p>
                      <a:pPr algn="l" fontAlgn="ctr"/>
                      <a:r>
                        <a:rPr lang="fr-FR" sz="800" u="none" strike="noStrike">
                          <a:effectLst/>
                        </a:rPr>
                        <a:t>Créer un plan masse cartographiant les informations essentielles concernant les cessions et participations</a:t>
                      </a:r>
                      <a:endParaRPr lang="fr-FR" sz="800" b="0" i="0" u="none" strike="noStrike">
                        <a:solidFill>
                          <a:srgbClr val="000000"/>
                        </a:solidFill>
                        <a:effectLst/>
                        <a:latin typeface="Calibri" panose="020F0502020204030204" pitchFamily="34" charset="0"/>
                      </a:endParaRPr>
                    </a:p>
                  </a:txBody>
                  <a:tcPr marL="0" marR="0" marT="0" marB="0" anchor="ctr"/>
                </a:tc>
                <a:tc hMerge="1">
                  <a:txBody>
                    <a:bodyPr/>
                    <a:lstStyle/>
                    <a:p>
                      <a:endParaRPr lang="fr-FR"/>
                    </a:p>
                  </a:txBody>
                  <a:tcPr/>
                </a:tc>
                <a:extLst>
                  <a:ext uri="{0D108BD9-81ED-4DB2-BD59-A6C34878D82A}">
                    <a16:rowId xmlns:a16="http://schemas.microsoft.com/office/drawing/2014/main" val="3762056993"/>
                  </a:ext>
                </a:extLst>
              </a:tr>
              <a:tr h="190500">
                <a:tc>
                  <a:txBody>
                    <a:bodyPr/>
                    <a:lstStyle/>
                    <a:p>
                      <a:pPr algn="l" fontAlgn="ctr"/>
                      <a:r>
                        <a:rPr lang="fr-FR" sz="800" u="none" strike="noStrike">
                          <a:effectLst/>
                        </a:rPr>
                        <a:t>4.1.</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dirty="0">
                          <a:effectLst/>
                        </a:rPr>
                        <a:t>SIMA</a:t>
                      </a:r>
                      <a:endParaRPr lang="fr-FR" sz="8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fr-FR" sz="800" b="1" i="0" u="none" strike="noStrike" dirty="0">
                          <a:solidFill>
                            <a:srgbClr val="000000"/>
                          </a:solidFill>
                          <a:effectLst/>
                          <a:latin typeface="Calibri" panose="020F0502020204030204" pitchFamily="34" charset="0"/>
                        </a:rPr>
                        <a:t>Revue de Projet</a:t>
                      </a:r>
                    </a:p>
                  </a:txBody>
                  <a:tcPr marL="0" marR="0" marT="0" marB="0" anchor="ctr"/>
                </a:tc>
                <a:tc>
                  <a:txBody>
                    <a:bodyPr/>
                    <a:lstStyle/>
                    <a:p>
                      <a:pPr marL="0" marR="0" lvl="0" indent="0" algn="l" defTabSz="457200" rtl="0" eaLnBrk="1" fontAlgn="ctr" latinLnBrk="0" hangingPunct="1">
                        <a:lnSpc>
                          <a:spcPct val="100000"/>
                        </a:lnSpc>
                        <a:spcBef>
                          <a:spcPts val="0"/>
                        </a:spcBef>
                        <a:spcAft>
                          <a:spcPts val="0"/>
                        </a:spcAft>
                        <a:buClrTx/>
                        <a:buSzTx/>
                        <a:buFontTx/>
                        <a:buNone/>
                        <a:tabLst/>
                        <a:defRPr/>
                      </a:pPr>
                      <a:r>
                        <a:rPr lang="fr-FR" sz="800" b="0" i="0" u="none" strike="noStrike" dirty="0">
                          <a:solidFill>
                            <a:srgbClr val="000000"/>
                          </a:solidFill>
                          <a:effectLst/>
                          <a:latin typeface="Calibri" panose="020F0502020204030204" pitchFamily="34" charset="0"/>
                          <a:hlinkClick r:id="rId2"/>
                        </a:rPr>
                        <a:t>https://apps-metier.grandparisamenagement.fr/SIMA/</a:t>
                      </a:r>
                      <a:endParaRPr lang="fr-FR" sz="8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795630635"/>
                  </a:ext>
                </a:extLst>
              </a:tr>
            </a:tbl>
          </a:graphicData>
        </a:graphic>
      </p:graphicFrame>
    </p:spTree>
    <p:extLst>
      <p:ext uri="{BB962C8B-B14F-4D97-AF65-F5344CB8AC3E}">
        <p14:creationId xmlns:p14="http://schemas.microsoft.com/office/powerpoint/2010/main" val="12986354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35F45-70D7-B6C4-9AF2-99B6819E11B0}"/>
            </a:ext>
          </a:extLst>
        </p:cNvPr>
        <p:cNvGrpSpPr/>
        <p:nvPr/>
      </p:nvGrpSpPr>
      <p:grpSpPr>
        <a:xfrm>
          <a:off x="0" y="0"/>
          <a:ext cx="0" cy="0"/>
          <a:chOff x="0" y="0"/>
          <a:chExt cx="0" cy="0"/>
        </a:xfrm>
      </p:grpSpPr>
      <mc:AlternateContent xmlns:mc="http://schemas.openxmlformats.org/markup-compatibility/2006" xmlns:we="http://schemas.microsoft.com/office/webextensions/webextension/2010/11" xmlns:pca="http://schemas.microsoft.com/office/powerpoint/2013/contentapp">
        <mc:Choice Requires="we pca">
          <p:graphicFrame>
            <p:nvGraphicFramePr>
              <p:cNvPr id="9" name="Complément 8">
                <a:extLst>
                  <a:ext uri="{FF2B5EF4-FFF2-40B4-BE49-F238E27FC236}">
                    <a16:creationId xmlns:a16="http://schemas.microsoft.com/office/drawing/2014/main" id="{D9BCC133-B1B9-8553-AF5D-99234840E049}"/>
                  </a:ext>
                </a:extLst>
              </p:cNvPr>
              <p:cNvGraphicFramePr>
                <a:graphicFrameLocks noGrp="1"/>
              </p:cNvGraphicFramePr>
              <p:nvPr/>
            </p:nvGraphicFramePr>
            <p:xfrm>
              <a:off x="0" y="0"/>
              <a:ext cx="12192000" cy="6858000"/>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9" name="Complément 8">
                <a:extLst>
                  <a:ext uri="{FF2B5EF4-FFF2-40B4-BE49-F238E27FC236}">
                    <a16:creationId xmlns:a16="http://schemas.microsoft.com/office/drawing/2014/main" id="{D9BCC133-B1B9-8553-AF5D-99234840E049}"/>
                  </a:ext>
                </a:extLst>
              </p:cNvPr>
              <p:cNvPicPr>
                <a:picLocks noGrp="1" noRot="1" noChangeAspect="1" noMove="1" noResize="1" noEditPoints="1" noAdjustHandles="1" noChangeArrowheads="1" noChangeShapeType="1"/>
              </p:cNvPicPr>
              <p:nvPr/>
            </p:nvPicPr>
            <p:blipFill>
              <a:blip r:embed="rId4"/>
              <a:stretch>
                <a:fillRect/>
              </a:stretch>
            </p:blipFill>
            <p:spPr>
              <a:xfrm>
                <a:off x="0" y="0"/>
                <a:ext cx="12192000" cy="6858000"/>
              </a:xfrm>
              <a:prstGeom prst="rect">
                <a:avLst/>
              </a:prstGeom>
            </p:spPr>
          </p:pic>
        </mc:Fallback>
      </mc:AlternateContent>
    </p:spTree>
    <p:extLst>
      <p:ext uri="{BB962C8B-B14F-4D97-AF65-F5344CB8AC3E}">
        <p14:creationId xmlns:p14="http://schemas.microsoft.com/office/powerpoint/2010/main" val="764404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0"/>
            <a:ext cx="10972800" cy="1143000"/>
          </a:xfrm>
        </p:spPr>
        <p:txBody>
          <a:bodyPr/>
          <a:lstStyle/>
          <a:p>
            <a:r>
              <a:rPr lang="fr-FR" sz="3200"/>
              <a:t>Organisation du suivi des projets d’aménagement (comitologie)</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233997"/>
            <a:ext cx="11198058" cy="5122354"/>
          </a:xfrm>
        </p:spPr>
        <p:txBody>
          <a:bodyPr anchor="ctr" anchorCtr="0">
            <a:normAutofit fontScale="77500" lnSpcReduction="20000"/>
          </a:bodyPr>
          <a:lstStyle/>
          <a:p>
            <a:pPr marL="414900" lvl="1" indent="-342900" algn="just">
              <a:lnSpc>
                <a:spcPct val="107000"/>
              </a:lnSpc>
              <a:buFont typeface="Calibri" panose="020F0502020204030204" pitchFamily="34" charset="0"/>
              <a:buChar char="-"/>
            </a:pPr>
            <a:endParaRPr lang="fr-FR" sz="1600" b="0">
              <a:latin typeface="Montserrat" panose="00000500000000000000" pitchFamily="2" charset="0"/>
              <a:cs typeface="Times New Roman" panose="02020603050405020304" pitchFamily="18" charset="0"/>
            </a:endParaRPr>
          </a:p>
          <a:p>
            <a:pPr marL="342900" indent="-342900" algn="just">
              <a:lnSpc>
                <a:spcPct val="107000"/>
              </a:lnSpc>
              <a:buFont typeface="Calibri" panose="020F0502020204030204" pitchFamily="34" charset="0"/>
              <a:buChar char="-"/>
            </a:pPr>
            <a:r>
              <a:rPr lang="fr-FR" sz="1900" b="0">
                <a:latin typeface="Montserrat" panose="00000500000000000000" pitchFamily="2" charset="0"/>
                <a:ea typeface="Calibri" panose="020F0502020204030204" pitchFamily="34" charset="0"/>
                <a:cs typeface="Times New Roman" panose="02020603050405020304" pitchFamily="18" charset="0"/>
              </a:rPr>
              <a:t>Revues de projet : </a:t>
            </a:r>
            <a:r>
              <a:rPr lang="fr-FR" sz="1900">
                <a:latin typeface="Montserrat" panose="00000500000000000000" pitchFamily="2" charset="0"/>
                <a:ea typeface="Calibri" panose="020F0502020204030204" pitchFamily="34" charset="0"/>
                <a:cs typeface="Times New Roman" panose="02020603050405020304" pitchFamily="18" charset="0"/>
              </a:rPr>
              <a:t>1 fois par an entre février et fin juillet</a:t>
            </a:r>
            <a:endParaRPr lang="fr-FR" sz="1900">
              <a:effectLst/>
              <a:latin typeface="Montserrat" panose="00000500000000000000" pitchFamily="2" charset="0"/>
              <a:ea typeface="Calibri" panose="020F0502020204030204" pitchFamily="34" charset="0"/>
              <a:cs typeface="Times New Roman" panose="02020603050405020304" pitchFamily="18" charset="0"/>
            </a:endParaRPr>
          </a:p>
          <a:p>
            <a:pPr marL="414900" lvl="2" indent="-342900" algn="just">
              <a:lnSpc>
                <a:spcPct val="107000"/>
              </a:lnSpc>
              <a:buFont typeface="Calibri" panose="020F0502020204030204" pitchFamily="34" charset="0"/>
              <a:buChar char="-"/>
            </a:pPr>
            <a:r>
              <a:rPr lang="fr-FR" sz="1600">
                <a:solidFill>
                  <a:schemeClr val="accent2"/>
                </a:solidFill>
                <a:latin typeface="Montserrat" panose="00000500000000000000" pitchFamily="2" charset="0"/>
                <a:cs typeface="Times New Roman" panose="02020603050405020304" pitchFamily="18" charset="0"/>
              </a:rPr>
              <a:t>3 types de revues :</a:t>
            </a:r>
          </a:p>
          <a:p>
            <a:pPr marL="414900" lvl="2" indent="-342900" algn="just">
              <a:lnSpc>
                <a:spcPct val="107000"/>
              </a:lnSpc>
              <a:buFont typeface="Courier New" panose="02070309020205020404" pitchFamily="49" charset="0"/>
              <a:buChar char="o"/>
            </a:pPr>
            <a:r>
              <a:rPr lang="fr-FR" sz="1400">
                <a:latin typeface="Montserrat" panose="00000500000000000000" pitchFamily="2" charset="0"/>
                <a:cs typeface="Times New Roman" panose="02020603050405020304" pitchFamily="18" charset="0"/>
              </a:rPr>
              <a:t>Projets dans des phases de décision critiques et à fort enjeu politique : Présidence DG</a:t>
            </a:r>
          </a:p>
          <a:p>
            <a:pPr marL="414900" lvl="2" indent="-342900" algn="just">
              <a:lnSpc>
                <a:spcPct val="107000"/>
              </a:lnSpc>
              <a:buFont typeface="Courier New" panose="02070309020205020404" pitchFamily="49" charset="0"/>
              <a:buChar char="o"/>
            </a:pPr>
            <a:r>
              <a:rPr lang="fr-FR" sz="1400">
                <a:latin typeface="Montserrat" panose="00000500000000000000" pitchFamily="2" charset="0"/>
                <a:cs typeface="Times New Roman" panose="02020603050405020304" pitchFamily="18" charset="0"/>
              </a:rPr>
              <a:t>Projets dans des phases de décision critiques à enjeu politique modéré : Présidence DGAA</a:t>
            </a:r>
          </a:p>
          <a:p>
            <a:pPr marL="414900" lvl="2" indent="-342900" algn="just">
              <a:lnSpc>
                <a:spcPct val="107000"/>
              </a:lnSpc>
              <a:buFont typeface="Courier New" panose="02070309020205020404" pitchFamily="49" charset="0"/>
              <a:buChar char="o"/>
            </a:pPr>
            <a:r>
              <a:rPr lang="fr-FR" sz="1400">
                <a:latin typeface="Montserrat" panose="00000500000000000000" pitchFamily="2" charset="0"/>
                <a:cs typeface="Times New Roman" panose="02020603050405020304" pitchFamily="18" charset="0"/>
              </a:rPr>
              <a:t>Projets en cours qui ne sont pas dans une phase de décision critique : Co-Présidence DJF-DT  / Tous les 2-3 ans présidence  DGAA (ou DG)</a:t>
            </a:r>
          </a:p>
          <a:p>
            <a:pPr marL="414900" lvl="1" indent="-342900" algn="just">
              <a:lnSpc>
                <a:spcPct val="107000"/>
              </a:lnSpc>
              <a:buFont typeface="Calibri" panose="020F0502020204030204" pitchFamily="34" charset="0"/>
              <a:buChar char="-"/>
            </a:pPr>
            <a:r>
              <a:rPr lang="fr-FR" sz="1600" b="0">
                <a:latin typeface="Montserrat" panose="00000500000000000000" pitchFamily="2" charset="0"/>
                <a:ea typeface="Calibri" panose="020F0502020204030204" pitchFamily="34" charset="0"/>
                <a:cs typeface="Times New Roman" panose="02020603050405020304" pitchFamily="18" charset="0"/>
              </a:rPr>
              <a:t>Participants : </a:t>
            </a:r>
            <a:r>
              <a:rPr lang="fr-FR" sz="1600" b="0">
                <a:latin typeface="Montserrat" panose="00000500000000000000" pitchFamily="2" charset="0"/>
                <a:cs typeface="Times New Roman" panose="02020603050405020304" pitchFamily="18" charset="0"/>
              </a:rPr>
              <a:t>DT, DJF, DP + CP ou RO, DJF, DDOI, DGA DEP, Délégation Commercialisation, Délégation Travaux </a:t>
            </a:r>
          </a:p>
          <a:p>
            <a:pPr marL="414900" lvl="1" indent="-342900" algn="just">
              <a:lnSpc>
                <a:spcPct val="107000"/>
              </a:lnSpc>
              <a:buFont typeface="Calibri" panose="020F0502020204030204" pitchFamily="34" charset="0"/>
              <a:buChar char="-"/>
            </a:pPr>
            <a:endParaRPr lang="fr-FR" sz="1600" b="0">
              <a:effectLst/>
              <a:latin typeface="Montserrat" panose="00000500000000000000" pitchFamily="2" charset="0"/>
              <a:ea typeface="Calibri" panose="020F0502020204030204" pitchFamily="34" charset="0"/>
              <a:cs typeface="Times New Roman" panose="02020603050405020304" pitchFamily="18" charset="0"/>
            </a:endParaRPr>
          </a:p>
          <a:p>
            <a:pPr marL="414900" lvl="1" indent="-342900" algn="just">
              <a:lnSpc>
                <a:spcPct val="107000"/>
              </a:lnSpc>
              <a:buFont typeface="Calibri" panose="020F0502020204030204" pitchFamily="34" charset="0"/>
              <a:buChar char="-"/>
            </a:pPr>
            <a:endParaRPr lang="fr-FR" sz="1600" b="0">
              <a:effectLst/>
              <a:latin typeface="Montserrat" panose="00000500000000000000" pitchFamily="2" charset="0"/>
              <a:ea typeface="Calibri" panose="020F0502020204030204" pitchFamily="34" charset="0"/>
              <a:cs typeface="Times New Roman" panose="02020603050405020304" pitchFamily="18" charset="0"/>
            </a:endParaRPr>
          </a:p>
          <a:p>
            <a:pPr marL="342900" lvl="1" indent="-342900" algn="just">
              <a:lnSpc>
                <a:spcPct val="117000"/>
              </a:lnSpc>
              <a:buFont typeface="Calibri" panose="020F0502020204030204" pitchFamily="34" charset="0"/>
              <a:buChar char="-"/>
            </a:pPr>
            <a:r>
              <a:rPr lang="fr-FR" sz="1900" b="0">
                <a:solidFill>
                  <a:srgbClr val="23135E"/>
                </a:solidFill>
                <a:latin typeface="Montserrat" panose="00000500000000000000" pitchFamily="2" charset="0"/>
                <a:cs typeface="Times New Roman" panose="02020603050405020304" pitchFamily="18" charset="0"/>
              </a:rPr>
              <a:t>Réunions de synthèse des revues de projet : 1 par DT et par an</a:t>
            </a:r>
          </a:p>
          <a:p>
            <a:pPr marL="414900" lvl="1" indent="-342900" algn="just">
              <a:lnSpc>
                <a:spcPct val="107000"/>
              </a:lnSpc>
              <a:buFont typeface="Calibri" panose="020F0502020204030204" pitchFamily="34" charset="0"/>
              <a:buChar char="-"/>
            </a:pPr>
            <a:r>
              <a:rPr lang="fr-FR" sz="1600" b="0">
                <a:effectLst/>
                <a:latin typeface="Montserrat" panose="00000500000000000000" pitchFamily="2" charset="0"/>
                <a:ea typeface="Calibri" panose="020F0502020204030204" pitchFamily="34" charset="0"/>
                <a:cs typeface="Times New Roman" panose="02020603050405020304" pitchFamily="18" charset="0"/>
              </a:rPr>
              <a:t>1 réunion de synthèse par DT permettant </a:t>
            </a:r>
          </a:p>
          <a:p>
            <a:pPr marL="414900" lvl="2" indent="-342900" algn="just">
              <a:lnSpc>
                <a:spcPct val="107000"/>
              </a:lnSpc>
              <a:buFont typeface="Calibri" panose="020F0502020204030204" pitchFamily="34" charset="0"/>
              <a:buChar char="-"/>
            </a:pPr>
            <a:r>
              <a:rPr lang="fr-FR" sz="1400">
                <a:latin typeface="Montserrat" panose="00000500000000000000" pitchFamily="2" charset="0"/>
                <a:ea typeface="Calibri" panose="020F0502020204030204" pitchFamily="34" charset="0"/>
                <a:cs typeface="Times New Roman" panose="02020603050405020304" pitchFamily="18" charset="0"/>
              </a:rPr>
              <a:t>s</a:t>
            </a:r>
            <a:r>
              <a:rPr lang="fr-FR" sz="1400" b="0">
                <a:effectLst/>
                <a:latin typeface="Montserrat" panose="00000500000000000000" pitchFamily="2" charset="0"/>
                <a:ea typeface="Calibri" panose="020F0502020204030204" pitchFamily="34" charset="0"/>
                <a:cs typeface="Times New Roman" panose="02020603050405020304" pitchFamily="18" charset="0"/>
              </a:rPr>
              <a:t>ynthèse financière et points d’arbitrage + synthèse priorités/plan d’action </a:t>
            </a:r>
            <a:r>
              <a:rPr lang="fr-FR" sz="1400">
                <a:latin typeface="Montserrat" panose="00000500000000000000" pitchFamily="2" charset="0"/>
                <a:ea typeface="Calibri" panose="020F0502020204030204" pitchFamily="34" charset="0"/>
                <a:cs typeface="Times New Roman" panose="02020603050405020304" pitchFamily="18" charset="0"/>
              </a:rPr>
              <a:t>des 18 mois à venir</a:t>
            </a:r>
            <a:endParaRPr lang="fr-FR" sz="1400" b="0">
              <a:effectLst/>
              <a:latin typeface="Montserrat" panose="00000500000000000000" pitchFamily="2" charset="0"/>
              <a:ea typeface="Calibri" panose="020F0502020204030204" pitchFamily="34" charset="0"/>
              <a:cs typeface="Times New Roman" panose="02020603050405020304" pitchFamily="18" charset="0"/>
            </a:endParaRPr>
          </a:p>
          <a:p>
            <a:pPr marL="414900" lvl="2" indent="-342900" algn="just">
              <a:lnSpc>
                <a:spcPct val="107000"/>
              </a:lnSpc>
              <a:buFont typeface="Calibri" panose="020F0502020204030204" pitchFamily="34" charset="0"/>
              <a:buChar char="-"/>
            </a:pPr>
            <a:r>
              <a:rPr lang="fr-FR" sz="1400">
                <a:latin typeface="Montserrat" panose="00000500000000000000" pitchFamily="2" charset="0"/>
                <a:ea typeface="Calibri" panose="020F0502020204030204" pitchFamily="34" charset="0"/>
                <a:cs typeface="Times New Roman" panose="02020603050405020304" pitchFamily="18" charset="0"/>
              </a:rPr>
              <a:t>s</a:t>
            </a:r>
            <a:r>
              <a:rPr lang="fr-FR" sz="1400" b="0">
                <a:effectLst/>
                <a:latin typeface="Montserrat" panose="00000500000000000000" pitchFamily="2" charset="0"/>
                <a:ea typeface="Calibri" panose="020F0502020204030204" pitchFamily="34" charset="0"/>
                <a:cs typeface="Times New Roman" panose="02020603050405020304" pitchFamily="18" charset="0"/>
              </a:rPr>
              <a:t>ynthèse des enjeux des 18 mois à venir tel</a:t>
            </a:r>
            <a:r>
              <a:rPr lang="fr-FR" sz="1400">
                <a:latin typeface="Montserrat" panose="00000500000000000000" pitchFamily="2" charset="0"/>
                <a:ea typeface="Calibri" panose="020F0502020204030204" pitchFamily="34" charset="0"/>
                <a:cs typeface="Times New Roman" panose="02020603050405020304" pitchFamily="18" charset="0"/>
              </a:rPr>
              <a:t>s que ressortant des revues de projet</a:t>
            </a:r>
          </a:p>
          <a:p>
            <a:pPr marL="414900" lvl="2" indent="-342900" algn="just">
              <a:lnSpc>
                <a:spcPct val="107000"/>
              </a:lnSpc>
              <a:buFont typeface="Calibri" panose="020F0502020204030204" pitchFamily="34" charset="0"/>
              <a:buChar char="-"/>
            </a:pPr>
            <a:r>
              <a:rPr lang="fr-FR" sz="1400">
                <a:latin typeface="Montserrat" panose="00000500000000000000" pitchFamily="2" charset="0"/>
                <a:ea typeface="Calibri" panose="020F0502020204030204" pitchFamily="34" charset="0"/>
                <a:cs typeface="Times New Roman" panose="02020603050405020304" pitchFamily="18" charset="0"/>
              </a:rPr>
              <a:t>arbitrage des PFI consolidées et discussion plan de charge à 18 mois</a:t>
            </a:r>
          </a:p>
          <a:p>
            <a:pPr marL="414900" lvl="1" indent="-342900" algn="just">
              <a:lnSpc>
                <a:spcPct val="107000"/>
              </a:lnSpc>
              <a:buFont typeface="Calibri" panose="020F0502020204030204" pitchFamily="34" charset="0"/>
              <a:buChar char="-"/>
            </a:pPr>
            <a:r>
              <a:rPr lang="fr-FR" sz="1600" b="0">
                <a:latin typeface="Montserrat" panose="00000500000000000000" pitchFamily="2" charset="0"/>
                <a:cs typeface="Times New Roman" panose="02020603050405020304" pitchFamily="18" charset="0"/>
              </a:rPr>
              <a:t>Participants : </a:t>
            </a:r>
            <a:r>
              <a:rPr lang="fr-FR" sz="1600" b="0" err="1">
                <a:latin typeface="Montserrat" panose="00000500000000000000" pitchFamily="2" charset="0"/>
                <a:cs typeface="Times New Roman" panose="02020603050405020304" pitchFamily="18" charset="0"/>
              </a:rPr>
              <a:t>DGs</a:t>
            </a:r>
            <a:r>
              <a:rPr lang="fr-FR" sz="1600" b="0">
                <a:latin typeface="Montserrat" panose="00000500000000000000" pitchFamily="2" charset="0"/>
                <a:cs typeface="Times New Roman" panose="02020603050405020304" pitchFamily="18" charset="0"/>
              </a:rPr>
              <a:t> + DGAA + DT + DPs + DJF + DDSO</a:t>
            </a:r>
          </a:p>
          <a:p>
            <a:pPr marL="414900" lvl="2" indent="-342900" algn="just">
              <a:lnSpc>
                <a:spcPct val="107000"/>
              </a:lnSpc>
              <a:buFont typeface="Calibri" panose="020F0502020204030204" pitchFamily="34" charset="0"/>
              <a:buChar char="-"/>
            </a:pPr>
            <a:endParaRPr lang="fr-FR" sz="1400" b="0">
              <a:effectLst/>
              <a:latin typeface="Montserrat" panose="00000500000000000000" pitchFamily="2" charset="0"/>
              <a:ea typeface="Calibri" panose="020F0502020204030204" pitchFamily="34" charset="0"/>
              <a:cs typeface="Times New Roman" panose="02020603050405020304" pitchFamily="18" charset="0"/>
            </a:endParaRPr>
          </a:p>
          <a:p>
            <a:pPr marL="414900" lvl="2" indent="-342900" algn="just">
              <a:lnSpc>
                <a:spcPct val="107000"/>
              </a:lnSpc>
              <a:buFont typeface="Calibri" panose="020F0502020204030204" pitchFamily="34" charset="0"/>
              <a:buChar char="-"/>
            </a:pPr>
            <a:endParaRPr lang="fr-FR" sz="1400" b="0">
              <a:effectLst/>
              <a:latin typeface="Montserrat" panose="00000500000000000000" pitchFamily="2" charset="0"/>
              <a:ea typeface="Calibri" panose="020F0502020204030204" pitchFamily="34" charset="0"/>
              <a:cs typeface="Times New Roman" panose="02020603050405020304" pitchFamily="18" charset="0"/>
            </a:endParaRPr>
          </a:p>
          <a:p>
            <a:pPr marL="342900" lvl="1" indent="-342900" algn="just">
              <a:lnSpc>
                <a:spcPct val="117000"/>
              </a:lnSpc>
              <a:buFont typeface="Calibri" panose="020F0502020204030204" pitchFamily="34" charset="0"/>
              <a:buChar char="-"/>
            </a:pPr>
            <a:r>
              <a:rPr lang="fr-FR" sz="1900" b="0">
                <a:solidFill>
                  <a:srgbClr val="23135E"/>
                </a:solidFill>
                <a:latin typeface="Montserrat" panose="00000500000000000000" pitchFamily="2" charset="0"/>
                <a:cs typeface="Times New Roman" panose="02020603050405020304" pitchFamily="18" charset="0"/>
              </a:rPr>
              <a:t>Revues budgétaires : 1 fois par an en septembre</a:t>
            </a:r>
            <a:endParaRPr lang="fr-FR" sz="1600" b="0">
              <a:latin typeface="Montserrat" panose="00000500000000000000" pitchFamily="2" charset="0"/>
              <a:ea typeface="Calibri" panose="020F0502020204030204" pitchFamily="34" charset="0"/>
              <a:cs typeface="Times New Roman" panose="02020603050405020304" pitchFamily="18" charset="0"/>
            </a:endParaRPr>
          </a:p>
          <a:p>
            <a:pPr marL="414900" lvl="1" indent="-342900">
              <a:buFontTx/>
              <a:buChar char="-"/>
            </a:pPr>
            <a:r>
              <a:rPr lang="fr-FR" sz="1600" b="0"/>
              <a:t>Pilotage : DJF – Participants : DT + DP + CP ou RO</a:t>
            </a:r>
          </a:p>
          <a:p>
            <a:pPr marL="414900" lvl="2" indent="-342900">
              <a:buFontTx/>
              <a:buChar char="-"/>
            </a:pPr>
            <a:r>
              <a:rPr lang="fr-FR" sz="1400" b="0"/>
              <a:t>Strictement orienté atterrissage N + budget N+1</a:t>
            </a:r>
          </a:p>
          <a:p>
            <a:pPr marL="414900" lvl="2" indent="-342900">
              <a:buFontTx/>
              <a:buChar char="-"/>
            </a:pPr>
            <a:r>
              <a:rPr lang="fr-FR" sz="1400" b="0"/>
              <a:t>Pas d’évolution bilan (sauf actualisation pour prise en compte du réalisé) </a:t>
            </a:r>
          </a:p>
          <a:p>
            <a:pPr marL="414900" lvl="1" indent="-342900">
              <a:buFontTx/>
              <a:buChar char="-"/>
            </a:pPr>
            <a:r>
              <a:rPr lang="fr-FR" sz="1600" b="0"/>
              <a:t>Points de synthèse / arbitrage hebdomadaires DGAA/DJF</a:t>
            </a:r>
          </a:p>
          <a:p>
            <a:pPr marL="342900" indent="-342900">
              <a:buFontTx/>
              <a:buChar char="-"/>
            </a:pPr>
            <a:endParaRPr lang="fr-FR" sz="2000" b="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8</a:t>
            </a:fld>
            <a:endParaRPr lang="fr-FR">
              <a:solidFill>
                <a:schemeClr val="bg1">
                  <a:lumMod val="65000"/>
                </a:schemeClr>
              </a:solidFill>
            </a:endParaRPr>
          </a:p>
        </p:txBody>
      </p:sp>
    </p:spTree>
    <p:extLst>
      <p:ext uri="{BB962C8B-B14F-4D97-AF65-F5344CB8AC3E}">
        <p14:creationId xmlns:p14="http://schemas.microsoft.com/office/powerpoint/2010/main" val="107193143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466724" y="476249"/>
            <a:ext cx="10429875" cy="657225"/>
          </a:xfrm>
        </p:spPr>
        <p:txBody>
          <a:bodyPr>
            <a:normAutofit fontScale="90000"/>
          </a:bodyPr>
          <a:lstStyle/>
          <a:p>
            <a:pPr algn="l"/>
            <a:r>
              <a:rPr lang="fr-FR" sz="3200"/>
              <a:t>Slide 4.2 – Synthèse de la Programmation par les usages</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80</a:t>
            </a:fld>
            <a:endParaRPr lang="fr-FR">
              <a:solidFill>
                <a:schemeClr val="bg1">
                  <a:lumMod val="65000"/>
                </a:schemeClr>
              </a:solidFill>
            </a:endParaRPr>
          </a:p>
        </p:txBody>
      </p:sp>
      <p:sp>
        <p:nvSpPr>
          <p:cNvPr id="9" name="Espace réservé du contenu 2">
            <a:extLst>
              <a:ext uri="{FF2B5EF4-FFF2-40B4-BE49-F238E27FC236}">
                <a16:creationId xmlns:a16="http://schemas.microsoft.com/office/drawing/2014/main" id="{46E2048C-EFDA-E02C-8E45-F2E3E98EF1A0}"/>
              </a:ext>
            </a:extLst>
          </p:cNvPr>
          <p:cNvSpPr>
            <a:spLocks noGrp="1"/>
          </p:cNvSpPr>
          <p:nvPr>
            <p:ph idx="1"/>
          </p:nvPr>
        </p:nvSpPr>
        <p:spPr>
          <a:xfrm>
            <a:off x="571500" y="1486820"/>
            <a:ext cx="10702758" cy="2208879"/>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Donner une vue d’ensemble de la cartographie des usages rendus possibles par l’opération</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Chef de projet</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285750" lvl="0" indent="-285750" algn="just">
              <a:lnSpc>
                <a:spcPct val="107000"/>
              </a:lnSpc>
              <a:buFontTx/>
              <a:buChar char="-"/>
            </a:pPr>
            <a:r>
              <a:rPr lang="fr-FR" sz="1600" b="0">
                <a:latin typeface="Montserrat" panose="00000500000000000000" pitchFamily="2" charset="0"/>
                <a:ea typeface="Calibri" panose="020F0502020204030204" pitchFamily="34" charset="0"/>
                <a:cs typeface="Times New Roman" panose="02020603050405020304" pitchFamily="18" charset="0"/>
              </a:rPr>
              <a:t>Principaux usages des espaces publics</a:t>
            </a:r>
          </a:p>
          <a:p>
            <a:pPr marL="285750" lvl="0" indent="-285750" algn="just">
              <a:lnSpc>
                <a:spcPct val="107000"/>
              </a:lnSpc>
              <a:buFontTx/>
              <a:buChar char="-"/>
            </a:pPr>
            <a:r>
              <a:rPr lang="fr-FR" sz="1600" b="0">
                <a:latin typeface="Montserrat" panose="00000500000000000000" pitchFamily="2" charset="0"/>
                <a:ea typeface="Calibri" panose="020F0502020204030204" pitchFamily="34" charset="0"/>
                <a:cs typeface="Times New Roman" panose="02020603050405020304" pitchFamily="18" charset="0"/>
              </a:rPr>
              <a:t>Principaux services, commerces, activités</a:t>
            </a:r>
          </a:p>
        </p:txBody>
      </p:sp>
    </p:spTree>
    <p:extLst>
      <p:ext uri="{BB962C8B-B14F-4D97-AF65-F5344CB8AC3E}">
        <p14:creationId xmlns:p14="http://schemas.microsoft.com/office/powerpoint/2010/main" val="167808428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2192000" cy="876300"/>
          </a:xfrm>
        </p:spPr>
        <p:txBody>
          <a:bodyPr/>
          <a:lstStyle/>
          <a:p>
            <a:pPr algn="l"/>
            <a:r>
              <a:rPr lang="fr-FR" sz="3200"/>
              <a:t>Slide 4.2 – Synthèse de la Programmation par les usages</a:t>
            </a:r>
            <a:endParaRPr lang="fr-F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81</a:t>
            </a:fld>
            <a:endParaRPr lang="fr-FR">
              <a:solidFill>
                <a:schemeClr val="bg1">
                  <a:lumMod val="65000"/>
                </a:schemeClr>
              </a:solidFill>
            </a:endParaRPr>
          </a:p>
        </p:txBody>
      </p:sp>
      <p:sp>
        <p:nvSpPr>
          <p:cNvPr id="7" name="ZoneTexte 6">
            <a:extLst>
              <a:ext uri="{FF2B5EF4-FFF2-40B4-BE49-F238E27FC236}">
                <a16:creationId xmlns:a16="http://schemas.microsoft.com/office/drawing/2014/main" id="{7F0FA60A-2702-9776-5F78-AFF98E825305}"/>
              </a:ext>
            </a:extLst>
          </p:cNvPr>
          <p:cNvSpPr txBox="1"/>
          <p:nvPr/>
        </p:nvSpPr>
        <p:spPr>
          <a:xfrm>
            <a:off x="790574" y="3159647"/>
            <a:ext cx="9001125" cy="307777"/>
          </a:xfrm>
          <a:prstGeom prst="rect">
            <a:avLst/>
          </a:prstGeom>
          <a:noFill/>
        </p:spPr>
        <p:txBody>
          <a:bodyPr wrap="square" rtlCol="0">
            <a:spAutoFit/>
          </a:bodyPr>
          <a:lstStyle/>
          <a:p>
            <a:r>
              <a:rPr lang="fr-FR" sz="1400" b="1">
                <a:latin typeface="Montserrat" panose="00000500000000000000" pitchFamily="2" charset="0"/>
              </a:rPr>
              <a:t>Copier – coller plan masse de la programmation des usages rendus possibles par l’opération </a:t>
            </a:r>
          </a:p>
        </p:txBody>
      </p:sp>
    </p:spTree>
    <p:extLst>
      <p:ext uri="{BB962C8B-B14F-4D97-AF65-F5344CB8AC3E}">
        <p14:creationId xmlns:p14="http://schemas.microsoft.com/office/powerpoint/2010/main" val="135521679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0972800" cy="819150"/>
          </a:xfrm>
        </p:spPr>
        <p:txBody>
          <a:bodyPr/>
          <a:lstStyle/>
          <a:p>
            <a:pPr algn="l"/>
            <a:r>
              <a:rPr lang="fr-FR" sz="3200" dirty="0"/>
              <a:t>Slide 4.3 – Programme des équipements publics</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09600" y="1176507"/>
            <a:ext cx="11198058" cy="4297794"/>
          </a:xfrm>
        </p:spPr>
        <p:txBody>
          <a:bodyPr anchor="t" anchorCtr="0">
            <a:noAutofit/>
          </a:bodyPr>
          <a:lstStyle/>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Objectif : </a:t>
            </a:r>
            <a:r>
              <a:rPr lang="fr-FR" sz="1600" b="0">
                <a:latin typeface="Montserrat" panose="00000500000000000000" pitchFamily="2" charset="0"/>
                <a:ea typeface="Calibri" panose="020F0502020204030204" pitchFamily="34" charset="0"/>
                <a:cs typeface="Times New Roman" panose="02020603050405020304" pitchFamily="18" charset="0"/>
              </a:rPr>
              <a:t>Donner une vue d’ensemble du PEP et de sa mise en œuvre </a:t>
            </a:r>
          </a:p>
          <a:p>
            <a:pPr lvl="0" algn="just">
              <a:lnSpc>
                <a:spcPct val="107000"/>
              </a:lnSpc>
            </a:pPr>
            <a:r>
              <a:rPr lang="fr-FR" sz="160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a:latin typeface="Montserrat" panose="00000500000000000000" pitchFamily="2" charset="0"/>
                <a:ea typeface="Calibri" panose="020F0502020204030204" pitchFamily="34" charset="0"/>
                <a:cs typeface="Times New Roman" panose="02020603050405020304" pitchFamily="18" charset="0"/>
              </a:rPr>
              <a:t>Chef de projet</a:t>
            </a:r>
          </a:p>
          <a:p>
            <a:pPr lvl="0" algn="just">
              <a:lnSpc>
                <a:spcPct val="107000"/>
              </a:lnSpc>
            </a:pPr>
            <a:r>
              <a:rPr lang="fr-FR" sz="160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a:latin typeface="Montserrat" panose="00000500000000000000" pitchFamily="2" charset="0"/>
                <a:ea typeface="Calibri" panose="020F0502020204030204" pitchFamily="34" charset="0"/>
                <a:cs typeface="Times New Roman" panose="02020603050405020304" pitchFamily="18" charset="0"/>
              </a:rPr>
              <a:t>PEP</a:t>
            </a:r>
            <a:r>
              <a:rPr lang="fr-FR" sz="1600" b="0">
                <a:latin typeface="Montserrat" panose="00000500000000000000" pitchFamily="2" charset="0"/>
                <a:ea typeface="Calibri" panose="020F0502020204030204" pitchFamily="34" charset="0"/>
                <a:cs typeface="Times New Roman" panose="02020603050405020304" pitchFamily="18" charset="0"/>
              </a:rPr>
              <a:t> avec avancement / calendrier et réévaluation des données financières</a:t>
            </a:r>
          </a:p>
          <a:p>
            <a:pPr marL="342900" lvl="0" indent="-342900" algn="just">
              <a:lnSpc>
                <a:spcPct val="107000"/>
              </a:lnSpc>
              <a:buFontTx/>
              <a:buChar char="-"/>
            </a:pPr>
            <a:r>
              <a:rPr lang="fr-FR" sz="1600" b="0">
                <a:latin typeface="Montserrat" panose="00000500000000000000" pitchFamily="2" charset="0"/>
                <a:ea typeface="Calibri" panose="020F0502020204030204" pitchFamily="34" charset="0"/>
                <a:cs typeface="Times New Roman" panose="02020603050405020304" pitchFamily="18" charset="0"/>
              </a:rPr>
              <a:t>Stade de maturité</a:t>
            </a:r>
          </a:p>
          <a:p>
            <a:pPr marL="342900" lvl="0" indent="-342900" algn="just">
              <a:lnSpc>
                <a:spcPct val="107000"/>
              </a:lnSpc>
              <a:buFontTx/>
              <a:buChar char="-"/>
            </a:pPr>
            <a:r>
              <a:rPr lang="fr-FR" sz="1600" b="0">
                <a:latin typeface="Montserrat" panose="00000500000000000000" pitchFamily="2" charset="0"/>
                <a:ea typeface="Calibri" panose="020F0502020204030204" pitchFamily="34" charset="0"/>
                <a:cs typeface="Times New Roman" panose="02020603050405020304" pitchFamily="18" charset="0"/>
              </a:rPr>
              <a:t>Point sur les subventions associées au PEP</a:t>
            </a:r>
          </a:p>
          <a:p>
            <a:pPr marL="342900" lvl="0" indent="-342900" algn="just">
              <a:lnSpc>
                <a:spcPct val="107000"/>
              </a:lnSpc>
              <a:buFontTx/>
              <a:buChar char="-"/>
            </a:pPr>
            <a:endParaRPr lang="fr-FR" sz="1600" b="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82</a:t>
            </a:fld>
            <a:endParaRPr lang="fr-FR">
              <a:solidFill>
                <a:schemeClr val="bg1">
                  <a:lumMod val="65000"/>
                </a:schemeClr>
              </a:solidFill>
            </a:endParaRPr>
          </a:p>
        </p:txBody>
      </p:sp>
    </p:spTree>
    <p:extLst>
      <p:ext uri="{BB962C8B-B14F-4D97-AF65-F5344CB8AC3E}">
        <p14:creationId xmlns:p14="http://schemas.microsoft.com/office/powerpoint/2010/main" val="284407505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83</a:t>
            </a:fld>
            <a:endParaRPr lang="fr-FR">
              <a:solidFill>
                <a:schemeClr val="bg1">
                  <a:lumMod val="65000"/>
                </a:schemeClr>
              </a:solidFill>
            </a:endParaRPr>
          </a:p>
        </p:txBody>
      </p:sp>
      <p:sp>
        <p:nvSpPr>
          <p:cNvPr id="6" name="Titre 1">
            <a:extLst>
              <a:ext uri="{FF2B5EF4-FFF2-40B4-BE49-F238E27FC236}">
                <a16:creationId xmlns:a16="http://schemas.microsoft.com/office/drawing/2014/main" id="{21C8B3CF-6886-FB48-FB4D-3977B2A447A1}"/>
              </a:ext>
            </a:extLst>
          </p:cNvPr>
          <p:cNvSpPr txBox="1">
            <a:spLocks/>
          </p:cNvSpPr>
          <p:nvPr/>
        </p:nvSpPr>
        <p:spPr>
          <a:xfrm>
            <a:off x="0" y="0"/>
            <a:ext cx="10972800" cy="8191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l"/>
            <a:r>
              <a:rPr lang="fr-FR" sz="3200"/>
              <a:t>Slide 4.3 – Programme des équipements publics</a:t>
            </a:r>
            <a:endParaRPr lang="fr-FR" dirty="0"/>
          </a:p>
        </p:txBody>
      </p:sp>
      <p:sp>
        <p:nvSpPr>
          <p:cNvPr id="2" name="Espace réservé du contenu 2">
            <a:extLst>
              <a:ext uri="{FF2B5EF4-FFF2-40B4-BE49-F238E27FC236}">
                <a16:creationId xmlns:a16="http://schemas.microsoft.com/office/drawing/2014/main" id="{BB08DB82-D9AD-CC74-9885-FEE9DC51AEC5}"/>
              </a:ext>
            </a:extLst>
          </p:cNvPr>
          <p:cNvSpPr>
            <a:spLocks noGrp="1"/>
          </p:cNvSpPr>
          <p:nvPr>
            <p:ph idx="1"/>
          </p:nvPr>
        </p:nvSpPr>
        <p:spPr>
          <a:xfrm>
            <a:off x="494270" y="1509882"/>
            <a:ext cx="11198058" cy="4297794"/>
          </a:xfrm>
        </p:spPr>
        <p:txBody>
          <a:bodyPr anchor="t" anchorCtr="0">
            <a:noAutofit/>
          </a:bodyPr>
          <a:lstStyle/>
          <a:p>
            <a:pPr marL="285750" lvl="0" indent="-285750" algn="just">
              <a:lnSpc>
                <a:spcPct val="107000"/>
              </a:lnSpc>
              <a:buFont typeface="Arial" panose="020B0604020202020204" pitchFamily="34" charset="0"/>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XXXXX</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5342808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0"/>
            <a:ext cx="10972800" cy="932873"/>
          </a:xfrm>
        </p:spPr>
        <p:txBody>
          <a:bodyPr/>
          <a:lstStyle/>
          <a:p>
            <a:pPr algn="l"/>
            <a:r>
              <a:rPr lang="fr-FR" sz="3200" dirty="0"/>
              <a:t>Slide 4.4 – Logements</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200150"/>
            <a:ext cx="11198058" cy="4607526"/>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Objectifs : </a:t>
            </a:r>
            <a:r>
              <a:rPr lang="fr-FR" sz="1600" b="0" dirty="0">
                <a:latin typeface="Montserrat" panose="00000500000000000000" pitchFamily="2" charset="0"/>
                <a:ea typeface="Calibri" panose="020F0502020204030204" pitchFamily="34" charset="0"/>
                <a:cs typeface="Times New Roman" panose="02020603050405020304" pitchFamily="18" charset="0"/>
              </a:rPr>
              <a:t>Permettre le suivi de la contribution de l’opération aux objectifs de GPA en matière de logement. </a:t>
            </a:r>
          </a:p>
          <a:p>
            <a:pPr lvl="0" algn="just">
              <a:lnSpc>
                <a:spcPct val="107000"/>
              </a:lnSpc>
            </a:pPr>
            <a:r>
              <a:rPr lang="fr-FR" sz="1600" b="0" dirty="0">
                <a:latin typeface="Montserrat" panose="00000500000000000000" pitchFamily="2" charset="0"/>
                <a:ea typeface="Calibri" panose="020F0502020204030204" pitchFamily="34" charset="0"/>
                <a:cs typeface="Times New Roman" panose="02020603050405020304" pitchFamily="18" charset="0"/>
              </a:rPr>
              <a:t>Constituer un tableau de bord regroupant notamment les éléments intéressant la DRHIL.</a:t>
            </a:r>
          </a:p>
          <a:p>
            <a:pPr lvl="0" algn="just">
              <a:lnSpc>
                <a:spcPct val="107000"/>
              </a:lnSpc>
            </a:pPr>
            <a:r>
              <a:rPr lang="fr-FR" sz="1600" b="0" dirty="0">
                <a:latin typeface="Montserrat" panose="00000500000000000000" pitchFamily="2" charset="0"/>
                <a:ea typeface="Calibri" panose="020F0502020204030204" pitchFamily="34" charset="0"/>
                <a:cs typeface="Times New Roman" panose="02020603050405020304" pitchFamily="18" charset="0"/>
              </a:rPr>
              <a:t>Donner à voir le positionnement de l’opération au regard du marché local du logement</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latin typeface="Montserrat" panose="00000500000000000000" pitchFamily="2" charset="0"/>
                <a:cs typeface="Times New Roman" panose="02020603050405020304" pitchFamily="18" charset="0"/>
              </a:rPr>
              <a:t>Ventilation par typologie :</a:t>
            </a:r>
          </a:p>
          <a:p>
            <a:pPr marL="895350" indent="-174625" algn="just">
              <a:lnSpc>
                <a:spcPct val="107000"/>
              </a:lnSpc>
              <a:buFont typeface="Courier New" panose="02070309020205020404" pitchFamily="49" charset="0"/>
              <a:buChar char="o"/>
            </a:pPr>
            <a:r>
              <a:rPr lang="fr-FR" sz="1200" b="0" dirty="0">
                <a:latin typeface="Montserrat" panose="00000500000000000000" pitchFamily="2" charset="0"/>
                <a:cs typeface="Times New Roman" panose="02020603050405020304" pitchFamily="18" charset="0"/>
              </a:rPr>
              <a:t>Libre (Collectif libre, Collectif libre géré, individuel libre, LAB)</a:t>
            </a:r>
          </a:p>
          <a:p>
            <a:pPr marL="895350" indent="-174625" algn="just">
              <a:lnSpc>
                <a:spcPct val="107000"/>
              </a:lnSpc>
              <a:buFont typeface="Courier New" panose="02070309020205020404" pitchFamily="49" charset="0"/>
              <a:buChar char="o"/>
            </a:pPr>
            <a:r>
              <a:rPr lang="fr-FR" sz="1200" b="0" dirty="0">
                <a:latin typeface="Montserrat" panose="00000500000000000000" pitchFamily="2" charset="0"/>
                <a:cs typeface="Times New Roman" panose="02020603050405020304" pitchFamily="18" charset="0"/>
              </a:rPr>
              <a:t>Intermédiaire (Collectif intermédiaire, Individuel intermédiaire)</a:t>
            </a:r>
          </a:p>
          <a:p>
            <a:pPr marL="895350" indent="-174625" algn="just">
              <a:lnSpc>
                <a:spcPct val="107000"/>
              </a:lnSpc>
              <a:buFont typeface="Courier New" panose="02070309020205020404" pitchFamily="49" charset="0"/>
              <a:buChar char="o"/>
            </a:pPr>
            <a:r>
              <a:rPr lang="fr-FR" sz="1200" b="0" dirty="0">
                <a:latin typeface="Montserrat" panose="00000500000000000000" pitchFamily="2" charset="0"/>
                <a:cs typeface="Times New Roman" panose="02020603050405020304" pitchFamily="18" charset="0"/>
              </a:rPr>
              <a:t>Aidé (Collectif aidé, Collectif aidé géré, Individuel aidé)</a:t>
            </a:r>
          </a:p>
          <a:p>
            <a:pPr marL="342900" indent="-342900" algn="just">
              <a:lnSpc>
                <a:spcPct val="107000"/>
              </a:lnSpc>
              <a:buFontTx/>
              <a:buChar char="-"/>
            </a:pPr>
            <a:r>
              <a:rPr lang="fr-FR" sz="1600" b="0" dirty="0">
                <a:latin typeface="Montserrat" panose="00000500000000000000" pitchFamily="2" charset="0"/>
                <a:cs typeface="Times New Roman" panose="02020603050405020304" pitchFamily="18" charset="0"/>
              </a:rPr>
              <a:t>Pour le logement libre : Part en accession sociale, produits : BRS, PSLA, TVA5,5%, NC</a:t>
            </a:r>
          </a:p>
          <a:p>
            <a:pPr marL="342900" indent="-342900" algn="just">
              <a:lnSpc>
                <a:spcPct val="107000"/>
              </a:lnSpc>
              <a:buFontTx/>
              <a:buChar char="-"/>
            </a:pPr>
            <a:r>
              <a:rPr lang="fr-FR" sz="1600" b="0" dirty="0">
                <a:latin typeface="Montserrat" panose="00000500000000000000" pitchFamily="2" charset="0"/>
                <a:cs typeface="Times New Roman" panose="02020603050405020304" pitchFamily="18" charset="0"/>
              </a:rPr>
              <a:t>Pour le logement aidé : MOD ou VEFA / PLAI, PLUS, PLS, NC / contrepartie PRU oui/non.</a:t>
            </a:r>
          </a:p>
          <a:p>
            <a:pPr marL="342900" indent="-342900" algn="just">
              <a:lnSpc>
                <a:spcPct val="107000"/>
              </a:lnSpc>
              <a:buFontTx/>
              <a:buChar char="-"/>
            </a:pPr>
            <a:r>
              <a:rPr lang="fr-FR" sz="1600" b="0" dirty="0">
                <a:latin typeface="Montserrat" panose="00000500000000000000" pitchFamily="2" charset="0"/>
                <a:cs typeface="Times New Roman" panose="02020603050405020304" pitchFamily="18" charset="0"/>
              </a:rPr>
              <a:t>Les bailleurs </a:t>
            </a:r>
          </a:p>
          <a:p>
            <a:pPr marL="342900" indent="-342900" algn="just">
              <a:lnSpc>
                <a:spcPct val="107000"/>
              </a:lnSpc>
              <a:buFontTx/>
              <a:buChar char="-"/>
            </a:pPr>
            <a:endParaRPr lang="fr-FR" sz="1600" b="0" dirty="0">
              <a:latin typeface="Montserrat" panose="00000500000000000000" pitchFamily="2" charset="0"/>
              <a:cs typeface="Times New Roman" panose="02020603050405020304" pitchFamily="18" charset="0"/>
            </a:endParaRP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Outils SMQE : </a:t>
            </a:r>
          </a:p>
          <a:p>
            <a:pPr lvl="0" algn="just">
              <a:lnSpc>
                <a:spcPct val="107000"/>
              </a:lnSpc>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84</a:t>
            </a:fld>
            <a:endParaRPr lang="fr-FR">
              <a:solidFill>
                <a:schemeClr val="bg1">
                  <a:lumMod val="65000"/>
                </a:schemeClr>
              </a:solidFill>
            </a:endParaRPr>
          </a:p>
        </p:txBody>
      </p:sp>
      <p:graphicFrame>
        <p:nvGraphicFramePr>
          <p:cNvPr id="4" name="Tableau 3">
            <a:extLst>
              <a:ext uri="{FF2B5EF4-FFF2-40B4-BE49-F238E27FC236}">
                <a16:creationId xmlns:a16="http://schemas.microsoft.com/office/drawing/2014/main" id="{2C388FDA-BF5F-F2F3-6FE6-6D82B78DF42E}"/>
              </a:ext>
            </a:extLst>
          </p:cNvPr>
          <p:cNvGraphicFramePr>
            <a:graphicFrameLocks noGrp="1"/>
          </p:cNvGraphicFramePr>
          <p:nvPr>
            <p:extLst>
              <p:ext uri="{D42A27DB-BD31-4B8C-83A1-F6EECF244321}">
                <p14:modId xmlns:p14="http://schemas.microsoft.com/office/powerpoint/2010/main" val="3424457493"/>
              </p:ext>
            </p:extLst>
          </p:nvPr>
        </p:nvGraphicFramePr>
        <p:xfrm>
          <a:off x="2615912" y="5657850"/>
          <a:ext cx="6692900" cy="482470"/>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1232821554"/>
                    </a:ext>
                  </a:extLst>
                </a:gridCol>
                <a:gridCol w="1689100">
                  <a:extLst>
                    <a:ext uri="{9D8B030D-6E8A-4147-A177-3AD203B41FA5}">
                      <a16:colId xmlns:a16="http://schemas.microsoft.com/office/drawing/2014/main" val="3340187174"/>
                    </a:ext>
                  </a:extLst>
                </a:gridCol>
                <a:gridCol w="2019300">
                  <a:extLst>
                    <a:ext uri="{9D8B030D-6E8A-4147-A177-3AD203B41FA5}">
                      <a16:colId xmlns:a16="http://schemas.microsoft.com/office/drawing/2014/main" val="2802373925"/>
                    </a:ext>
                  </a:extLst>
                </a:gridCol>
                <a:gridCol w="2717800">
                  <a:extLst>
                    <a:ext uri="{9D8B030D-6E8A-4147-A177-3AD203B41FA5}">
                      <a16:colId xmlns:a16="http://schemas.microsoft.com/office/drawing/2014/main" val="3848460907"/>
                    </a:ext>
                  </a:extLst>
                </a:gridCol>
              </a:tblGrid>
              <a:tr h="22910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724215668"/>
                  </a:ext>
                </a:extLst>
              </a:tr>
              <a:tr h="229105">
                <a:tc>
                  <a:txBody>
                    <a:bodyPr/>
                    <a:lstStyle/>
                    <a:p>
                      <a:pPr algn="l" fontAlgn="ctr"/>
                      <a:r>
                        <a:rPr lang="fr-FR" sz="800" u="none" strike="noStrike">
                          <a:effectLst/>
                        </a:rPr>
                        <a:t>4.4.</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Programmation logement</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tableau de suivi EPR &gt; colonnes logements </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dirty="0">
                          <a:effectLst/>
                        </a:rPr>
                        <a:t>G:\SUIVI EPR\EPR</a:t>
                      </a:r>
                      <a:endParaRPr lang="fr-FR" sz="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97703175"/>
                  </a:ext>
                </a:extLst>
              </a:tr>
            </a:tbl>
          </a:graphicData>
        </a:graphic>
      </p:graphicFrame>
    </p:spTree>
    <p:extLst>
      <p:ext uri="{BB962C8B-B14F-4D97-AF65-F5344CB8AC3E}">
        <p14:creationId xmlns:p14="http://schemas.microsoft.com/office/powerpoint/2010/main" val="310038506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35F45-70D7-B6C4-9AF2-99B6819E11B0}"/>
            </a:ext>
          </a:extLst>
        </p:cNvPr>
        <p:cNvGrpSpPr/>
        <p:nvPr/>
      </p:nvGrpSpPr>
      <p:grpSpPr>
        <a:xfrm>
          <a:off x="0" y="0"/>
          <a:ext cx="0" cy="0"/>
          <a:chOff x="0" y="0"/>
          <a:chExt cx="0" cy="0"/>
        </a:xfrm>
      </p:grpSpPr>
      <mc:AlternateContent xmlns:mc="http://schemas.openxmlformats.org/markup-compatibility/2006" xmlns:we="http://schemas.microsoft.com/office/webextensions/webextension/2010/11" xmlns:pca="http://schemas.microsoft.com/office/powerpoint/2013/contentapp">
        <mc:Choice Requires="we pca">
          <p:graphicFrame>
            <p:nvGraphicFramePr>
              <p:cNvPr id="2" name="Complément 1">
                <a:extLst>
                  <a:ext uri="{FF2B5EF4-FFF2-40B4-BE49-F238E27FC236}">
                    <a16:creationId xmlns:a16="http://schemas.microsoft.com/office/drawing/2014/main" id="{324124C4-93CB-BAAA-6763-06F34EC00DE4}"/>
                  </a:ext>
                </a:extLst>
              </p:cNvPr>
              <p:cNvGraphicFramePr>
                <a:graphicFrameLocks noGrp="1"/>
              </p:cNvGraphicFramePr>
              <p:nvPr>
                <p:extLst>
                  <p:ext uri="{D42A27DB-BD31-4B8C-83A1-F6EECF244321}">
                    <p14:modId xmlns:p14="http://schemas.microsoft.com/office/powerpoint/2010/main" val="1738165868"/>
                  </p:ext>
                </p:extLst>
              </p:nvPr>
            </p:nvGraphicFramePr>
            <p:xfrm>
              <a:off x="6096000" y="0"/>
              <a:ext cx="6096000" cy="6858000"/>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2" name="Complément 1">
                <a:extLst>
                  <a:ext uri="{FF2B5EF4-FFF2-40B4-BE49-F238E27FC236}">
                    <a16:creationId xmlns:a16="http://schemas.microsoft.com/office/drawing/2014/main" id="{324124C4-93CB-BAAA-6763-06F34EC00DE4}"/>
                  </a:ext>
                </a:extLst>
              </p:cNvPr>
              <p:cNvPicPr>
                <a:picLocks noGrp="1" noRot="1" noChangeAspect="1" noMove="1" noResize="1" noEditPoints="1" noAdjustHandles="1" noChangeArrowheads="1" noChangeShapeType="1"/>
              </p:cNvPicPr>
              <p:nvPr/>
            </p:nvPicPr>
            <p:blipFill>
              <a:blip r:embed="rId4"/>
              <a:stretch>
                <a:fillRect/>
              </a:stretch>
            </p:blipFill>
            <p:spPr>
              <a:xfrm>
                <a:off x="6096000" y="0"/>
                <a:ext cx="6096000" cy="6858000"/>
              </a:xfrm>
              <a:prstGeom prst="rect">
                <a:avLst/>
              </a:prstGeom>
            </p:spPr>
          </p:pic>
        </mc:Fallback>
      </mc:AlternateContent>
    </p:spTree>
    <p:extLst>
      <p:ext uri="{BB962C8B-B14F-4D97-AF65-F5344CB8AC3E}">
        <p14:creationId xmlns:p14="http://schemas.microsoft.com/office/powerpoint/2010/main" val="427245596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86</a:t>
            </a:fld>
            <a:endParaRPr lang="fr-FR">
              <a:solidFill>
                <a:schemeClr val="bg1">
                  <a:lumMod val="65000"/>
                </a:schemeClr>
              </a:solidFill>
            </a:endParaRPr>
          </a:p>
        </p:txBody>
      </p:sp>
      <p:sp>
        <p:nvSpPr>
          <p:cNvPr id="4" name="Espace réservé du contenu 2">
            <a:extLst>
              <a:ext uri="{FF2B5EF4-FFF2-40B4-BE49-F238E27FC236}">
                <a16:creationId xmlns:a16="http://schemas.microsoft.com/office/drawing/2014/main" id="{E5F19417-86F0-33FB-91A9-47816377F378}"/>
              </a:ext>
            </a:extLst>
          </p:cNvPr>
          <p:cNvSpPr>
            <a:spLocks noGrp="1"/>
          </p:cNvSpPr>
          <p:nvPr>
            <p:ph idx="1"/>
          </p:nvPr>
        </p:nvSpPr>
        <p:spPr>
          <a:xfrm>
            <a:off x="185737" y="1498602"/>
            <a:ext cx="6418263" cy="4491180"/>
          </a:xfrm>
        </p:spPr>
        <p:txBody>
          <a:bodyPr anchor="t" anchorCtr="0">
            <a:noAutofit/>
          </a:bodyPr>
          <a:lstStyle/>
          <a:p>
            <a:pPr lvl="0" algn="just">
              <a:spcBef>
                <a:spcPts val="0"/>
              </a:spcBef>
            </a:pPr>
            <a:r>
              <a:rPr lang="fr-FR" sz="1200" b="0" dirty="0">
                <a:latin typeface="Montserrat" panose="00000500000000000000" pitchFamily="2" charset="0"/>
                <a:ea typeface="Calibri" panose="020F0502020204030204" pitchFamily="34" charset="0"/>
                <a:cs typeface="Times New Roman" panose="02020603050405020304" pitchFamily="18" charset="0"/>
              </a:rPr>
              <a:t>L’opération comprend X logements dont X (XX%) lgts en accession libre, X (XX%) lgts en accession sociale ou maîtrisée, X (XX%) lgts en LLI, X (XX%) lgts en LLS, X (XX%) lgts en résidences gérées.</a:t>
            </a:r>
          </a:p>
          <a:p>
            <a:pPr lvl="0" algn="just">
              <a:spcBef>
                <a:spcPts val="0"/>
              </a:spcBef>
            </a:pPr>
            <a:endParaRPr lang="fr-FR" sz="12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200" dirty="0">
                <a:latin typeface="Montserrat" panose="00000500000000000000" pitchFamily="2" charset="0"/>
                <a:ea typeface="Calibri" panose="020F0502020204030204" pitchFamily="34" charset="0"/>
                <a:cs typeface="Times New Roman" panose="02020603050405020304" pitchFamily="18" charset="0"/>
              </a:rPr>
              <a:t>-Concernant l’accession sociale ou maîtrisée : </a:t>
            </a:r>
          </a:p>
          <a:p>
            <a:pPr lvl="0" algn="just">
              <a:spcBef>
                <a:spcPts val="0"/>
              </a:spcBef>
            </a:pPr>
            <a:r>
              <a:rPr lang="fr-FR" sz="1200" b="0" dirty="0">
                <a:latin typeface="Montserrat" panose="00000500000000000000" pitchFamily="2" charset="0"/>
                <a:ea typeface="Calibri" panose="020F0502020204030204" pitchFamily="34" charset="0"/>
                <a:cs typeface="Times New Roman" panose="02020603050405020304" pitchFamily="18" charset="0"/>
              </a:rPr>
              <a:t>X (XX%) lgts sont en PSLA, X (XX%) lgts  en BRS, X (XX%) lgts  en TVA 5,5%. Les bailleurs / opérateurs sont XX.</a:t>
            </a:r>
          </a:p>
          <a:p>
            <a:pPr lvl="0" algn="just">
              <a:spcBef>
                <a:spcPts val="0"/>
              </a:spcBef>
            </a:pPr>
            <a:endParaRPr lang="fr-FR" sz="12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200" dirty="0">
                <a:latin typeface="Montserrat" panose="00000500000000000000" pitchFamily="2" charset="0"/>
                <a:ea typeface="Calibri" panose="020F0502020204030204" pitchFamily="34" charset="0"/>
                <a:cs typeface="Times New Roman" panose="02020603050405020304" pitchFamily="18" charset="0"/>
              </a:rPr>
              <a:t>-Concernant le logement locatif intermédiaire (LLI) :</a:t>
            </a:r>
          </a:p>
          <a:p>
            <a:pPr algn="just">
              <a:spcBef>
                <a:spcPts val="0"/>
              </a:spcBef>
            </a:pPr>
            <a:r>
              <a:rPr lang="fr-FR" sz="1200" b="0" dirty="0">
                <a:latin typeface="Montserrat" panose="00000500000000000000" pitchFamily="2" charset="0"/>
                <a:ea typeface="Calibri" panose="020F0502020204030204" pitchFamily="34" charset="0"/>
                <a:cs typeface="Times New Roman" panose="02020603050405020304" pitchFamily="18" charset="0"/>
              </a:rPr>
              <a:t>Les lots XX sont réalisés en MOD par le bailleur social ou assimilé XX. Les lots XX sont réalisés en VEFA par l’opérateur XX, vendus à XX (nom du bailleur social).</a:t>
            </a:r>
          </a:p>
          <a:p>
            <a:pPr lvl="0" algn="just">
              <a:spcBef>
                <a:spcPts val="0"/>
              </a:spcBef>
            </a:pPr>
            <a:endParaRPr lang="fr-FR" sz="12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200" dirty="0">
                <a:latin typeface="Montserrat" panose="00000500000000000000" pitchFamily="2" charset="0"/>
                <a:ea typeface="Calibri" panose="020F0502020204030204" pitchFamily="34" charset="0"/>
                <a:cs typeface="Times New Roman" panose="02020603050405020304" pitchFamily="18" charset="0"/>
              </a:rPr>
              <a:t>-Concernant le logement locatif social (LLS) : </a:t>
            </a:r>
          </a:p>
          <a:p>
            <a:pPr algn="just">
              <a:spcBef>
                <a:spcPts val="0"/>
              </a:spcBef>
            </a:pPr>
            <a:r>
              <a:rPr lang="fr-FR" sz="1200" b="0" dirty="0">
                <a:latin typeface="Montserrat" panose="00000500000000000000" pitchFamily="2" charset="0"/>
                <a:ea typeface="Calibri" panose="020F0502020204030204" pitchFamily="34" charset="0"/>
                <a:cs typeface="Times New Roman" panose="02020603050405020304" pitchFamily="18" charset="0"/>
              </a:rPr>
              <a:t>X (XX%) lgts sont en PLAI, X (XX%) lgts  en PLUS, X (XX%) lgts  en PLS.</a:t>
            </a:r>
          </a:p>
          <a:p>
            <a:pPr algn="just">
              <a:spcBef>
                <a:spcPts val="0"/>
              </a:spcBef>
            </a:pPr>
            <a:r>
              <a:rPr lang="fr-FR" sz="1200" b="0" dirty="0">
                <a:latin typeface="Montserrat" panose="00000500000000000000" pitchFamily="2" charset="0"/>
                <a:ea typeface="Calibri" panose="020F0502020204030204" pitchFamily="34" charset="0"/>
                <a:cs typeface="Times New Roman" panose="02020603050405020304" pitchFamily="18" charset="0"/>
              </a:rPr>
              <a:t>X (XX%) lgts sont réalisés en contrepartie PRU dans le quartier PRU</a:t>
            </a:r>
          </a:p>
          <a:p>
            <a:pPr algn="just">
              <a:spcBef>
                <a:spcPts val="0"/>
              </a:spcBef>
            </a:pPr>
            <a:r>
              <a:rPr lang="fr-FR" sz="1200" b="0" dirty="0">
                <a:latin typeface="Montserrat" panose="00000500000000000000" pitchFamily="2" charset="0"/>
                <a:ea typeface="Calibri" panose="020F0502020204030204" pitchFamily="34" charset="0"/>
                <a:cs typeface="Times New Roman" panose="02020603050405020304" pitchFamily="18" charset="0"/>
              </a:rPr>
              <a:t>X (XX%) lgts sont réalisés en contrepartie PRU hors quartier PRU</a:t>
            </a:r>
          </a:p>
          <a:p>
            <a:pPr algn="just">
              <a:spcBef>
                <a:spcPts val="0"/>
              </a:spcBef>
            </a:pPr>
            <a:r>
              <a:rPr lang="fr-FR" sz="1200" b="0" dirty="0">
                <a:latin typeface="Montserrat" panose="00000500000000000000" pitchFamily="2" charset="0"/>
                <a:ea typeface="Calibri" panose="020F0502020204030204" pitchFamily="34" charset="0"/>
                <a:cs typeface="Times New Roman" panose="02020603050405020304" pitchFamily="18" charset="0"/>
              </a:rPr>
              <a:t>Les lots XX sont réalisés en MOD par le bailleur social ou assimilé XX. Les lots XX sont réalisés en VEFA par l’opérateur XX, vendu à XX (nom du bailleur social).</a:t>
            </a:r>
          </a:p>
          <a:p>
            <a:pPr lvl="0" algn="just">
              <a:spcBef>
                <a:spcPts val="0"/>
              </a:spcBef>
            </a:pPr>
            <a:endParaRPr lang="fr-FR" sz="12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200" dirty="0">
                <a:latin typeface="Montserrat" panose="00000500000000000000" pitchFamily="2" charset="0"/>
                <a:ea typeface="Calibri" panose="020F0502020204030204" pitchFamily="34" charset="0"/>
                <a:cs typeface="Times New Roman" panose="02020603050405020304" pitchFamily="18" charset="0"/>
              </a:rPr>
              <a:t>- Concernant les programmes de résidences gérées : </a:t>
            </a:r>
          </a:p>
          <a:p>
            <a:pPr lvl="0" algn="just">
              <a:spcBef>
                <a:spcPts val="0"/>
              </a:spcBef>
            </a:pPr>
            <a:r>
              <a:rPr lang="fr-FR" sz="1200" b="0" i="1" dirty="0">
                <a:latin typeface="Montserrat" panose="00000500000000000000" pitchFamily="2" charset="0"/>
                <a:ea typeface="Calibri" panose="020F0502020204030204" pitchFamily="34" charset="0"/>
                <a:cs typeface="Times New Roman" panose="02020603050405020304" pitchFamily="18" charset="0"/>
              </a:rPr>
              <a:t>(pension de famille, sénior, intergénérationnelle, jeunes travailleurs, étudiants)</a:t>
            </a:r>
          </a:p>
          <a:p>
            <a:pPr lvl="0" algn="just">
              <a:spcBef>
                <a:spcPts val="0"/>
              </a:spcBef>
            </a:pPr>
            <a:r>
              <a:rPr lang="fr-FR" sz="1200" b="0" dirty="0">
                <a:latin typeface="Montserrat" panose="00000500000000000000" pitchFamily="2" charset="0"/>
                <a:ea typeface="Calibri" panose="020F0502020204030204" pitchFamily="34" charset="0"/>
                <a:cs typeface="Times New Roman" panose="02020603050405020304" pitchFamily="18" charset="0"/>
              </a:rPr>
              <a:t>Le lot XX est réalisé par l’opérateur XX et géré par le gestionnaire XX.</a:t>
            </a:r>
          </a:p>
          <a:p>
            <a:pPr lvl="0" algn="just">
              <a:spcBef>
                <a:spcPts val="0"/>
              </a:spcBef>
            </a:pPr>
            <a:r>
              <a:rPr lang="fr-FR" sz="1200" b="0" dirty="0">
                <a:latin typeface="Montserrat" panose="00000500000000000000" pitchFamily="2" charset="0"/>
                <a:ea typeface="Calibri" panose="020F0502020204030204" pitchFamily="34" charset="0"/>
                <a:cs typeface="Times New Roman" panose="02020603050405020304" pitchFamily="18" charset="0"/>
              </a:rPr>
              <a:t>Le lot XX est réalisé par l’opérateur XX et géré par le gestionnaire XX.</a:t>
            </a:r>
          </a:p>
          <a:p>
            <a:pPr algn="just">
              <a:spcBef>
                <a:spcPts val="0"/>
              </a:spcBef>
            </a:pPr>
            <a:r>
              <a:rPr lang="fr-FR" sz="1200" b="0" dirty="0">
                <a:latin typeface="Montserrat" panose="00000500000000000000" pitchFamily="2" charset="0"/>
                <a:ea typeface="Calibri" panose="020F0502020204030204" pitchFamily="34" charset="0"/>
                <a:cs typeface="Times New Roman" panose="02020603050405020304" pitchFamily="18" charset="0"/>
              </a:rPr>
              <a:t>Le lot XX est réalisé par l’opérateur XX et géré par le gestionnaire XX.</a:t>
            </a:r>
          </a:p>
          <a:p>
            <a:pPr lvl="0" algn="just">
              <a:lnSpc>
                <a:spcPct val="107000"/>
              </a:lnSpc>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400" b="0" dirty="0">
                <a:latin typeface="Montserrat" panose="00000500000000000000" pitchFamily="2" charset="0"/>
                <a:ea typeface="Calibri" panose="020F0502020204030204" pitchFamily="34" charset="0"/>
                <a:cs typeface="Times New Roman" panose="02020603050405020304" pitchFamily="18" charset="0"/>
              </a:rPr>
              <a:t> </a:t>
            </a:r>
          </a:p>
          <a:p>
            <a:pPr lvl="0" algn="just">
              <a:lnSpc>
                <a:spcPct val="107000"/>
              </a:lnSpc>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3" name="Espace réservé du contenu 2">
            <a:extLst>
              <a:ext uri="{FF2B5EF4-FFF2-40B4-BE49-F238E27FC236}">
                <a16:creationId xmlns:a16="http://schemas.microsoft.com/office/drawing/2014/main" id="{B55EB2CC-6F78-562A-46BC-14545F5B07AD}"/>
              </a:ext>
            </a:extLst>
          </p:cNvPr>
          <p:cNvSpPr txBox="1">
            <a:spLocks/>
          </p:cNvSpPr>
          <p:nvPr/>
        </p:nvSpPr>
        <p:spPr>
          <a:xfrm>
            <a:off x="7594600" y="932873"/>
            <a:ext cx="4286354" cy="365125"/>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Graphique ou illustration (facultatif) : </a:t>
            </a:r>
          </a:p>
          <a:p>
            <a:pPr algn="just">
              <a:lnSpc>
                <a:spcPct val="107000"/>
              </a:lnSpc>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9" name="Titre 1">
            <a:extLst>
              <a:ext uri="{FF2B5EF4-FFF2-40B4-BE49-F238E27FC236}">
                <a16:creationId xmlns:a16="http://schemas.microsoft.com/office/drawing/2014/main" id="{7E77FB15-31CF-EEFA-F77F-846ECFC4016E}"/>
              </a:ext>
            </a:extLst>
          </p:cNvPr>
          <p:cNvSpPr>
            <a:spLocks noGrp="1"/>
          </p:cNvSpPr>
          <p:nvPr>
            <p:ph type="title"/>
          </p:nvPr>
        </p:nvSpPr>
        <p:spPr>
          <a:xfrm>
            <a:off x="609600" y="0"/>
            <a:ext cx="10972800" cy="932873"/>
          </a:xfrm>
        </p:spPr>
        <p:txBody>
          <a:bodyPr/>
          <a:lstStyle/>
          <a:p>
            <a:pPr algn="l"/>
            <a:r>
              <a:rPr lang="fr-FR" sz="3200" dirty="0"/>
              <a:t>Slide 4.4 – Logements</a:t>
            </a:r>
            <a:endParaRPr lang="fr-FR" dirty="0"/>
          </a:p>
        </p:txBody>
      </p:sp>
      <p:pic>
        <p:nvPicPr>
          <p:cNvPr id="12" name="Image 11">
            <a:extLst>
              <a:ext uri="{FF2B5EF4-FFF2-40B4-BE49-F238E27FC236}">
                <a16:creationId xmlns:a16="http://schemas.microsoft.com/office/drawing/2014/main" id="{7124E40F-F99C-6E05-6696-082DCC7B2D99}"/>
              </a:ext>
            </a:extLst>
          </p:cNvPr>
          <p:cNvPicPr>
            <a:picLocks noChangeAspect="1"/>
          </p:cNvPicPr>
          <p:nvPr/>
        </p:nvPicPr>
        <p:blipFill>
          <a:blip r:embed="rId2"/>
          <a:stretch>
            <a:fillRect/>
          </a:stretch>
        </p:blipFill>
        <p:spPr>
          <a:xfrm>
            <a:off x="7685374" y="2005229"/>
            <a:ext cx="4195580" cy="2208200"/>
          </a:xfrm>
          <a:prstGeom prst="rect">
            <a:avLst/>
          </a:prstGeom>
        </p:spPr>
      </p:pic>
      <p:sp>
        <p:nvSpPr>
          <p:cNvPr id="6" name="ZoneTexte 5">
            <a:extLst>
              <a:ext uri="{FF2B5EF4-FFF2-40B4-BE49-F238E27FC236}">
                <a16:creationId xmlns:a16="http://schemas.microsoft.com/office/drawing/2014/main" id="{1D1B6C37-A065-DA82-9898-79D26AE887FA}"/>
              </a:ext>
            </a:extLst>
          </p:cNvPr>
          <p:cNvSpPr txBox="1"/>
          <p:nvPr/>
        </p:nvSpPr>
        <p:spPr>
          <a:xfrm>
            <a:off x="185737" y="932873"/>
            <a:ext cx="6096000" cy="263021"/>
          </a:xfrm>
          <a:prstGeom prst="rect">
            <a:avLst/>
          </a:prstGeom>
          <a:noFill/>
        </p:spPr>
        <p:txBody>
          <a:bodyPr wrap="square">
            <a:spAutoFit/>
          </a:bodyPr>
          <a:lstStyle/>
          <a:p>
            <a:pPr lvl="0" algn="just">
              <a:lnSpc>
                <a:spcPct val="107000"/>
              </a:lnSpc>
            </a:pPr>
            <a:r>
              <a:rPr lang="fr-FR" sz="1100" b="1" i="1" dirty="0">
                <a:latin typeface="Montserrat" panose="00000500000000000000" pitchFamily="2" charset="0"/>
                <a:ea typeface="Calibri" panose="020F0502020204030204" pitchFamily="34" charset="0"/>
                <a:cs typeface="Times New Roman" panose="02020603050405020304" pitchFamily="18" charset="0"/>
              </a:rPr>
              <a:t>Tableau EPR à l’appui, complétez / amendez le texte suivant : </a:t>
            </a:r>
          </a:p>
        </p:txBody>
      </p:sp>
    </p:spTree>
    <p:extLst>
      <p:ext uri="{BB962C8B-B14F-4D97-AF65-F5344CB8AC3E}">
        <p14:creationId xmlns:p14="http://schemas.microsoft.com/office/powerpoint/2010/main" val="336654854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4.5 – Tertiaire</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365125"/>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DGA DEP, François Vasseur</a:t>
            </a: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87</a:t>
            </a:fld>
            <a:endParaRPr lang="fr-FR">
              <a:solidFill>
                <a:schemeClr val="bg1">
                  <a:lumMod val="65000"/>
                </a:schemeClr>
              </a:solidFill>
            </a:endParaRPr>
          </a:p>
        </p:txBody>
      </p:sp>
      <p:sp>
        <p:nvSpPr>
          <p:cNvPr id="4" name="Espace réservé du contenu 2">
            <a:extLst>
              <a:ext uri="{FF2B5EF4-FFF2-40B4-BE49-F238E27FC236}">
                <a16:creationId xmlns:a16="http://schemas.microsoft.com/office/drawing/2014/main" id="{4846976A-EE32-4FC3-D2E6-637ED36DAC53}"/>
              </a:ext>
            </a:extLst>
          </p:cNvPr>
          <p:cNvSpPr txBox="1">
            <a:spLocks/>
          </p:cNvSpPr>
          <p:nvPr/>
        </p:nvSpPr>
        <p:spPr>
          <a:xfrm>
            <a:off x="559868" y="1967251"/>
            <a:ext cx="5248521" cy="1470408"/>
          </a:xfrm>
          <a:prstGeom prst="rect">
            <a:avLst/>
          </a:prstGeom>
          <a:solidFill>
            <a:schemeClr val="bg1">
              <a:lumMod val="95000"/>
            </a:schemeClr>
          </a:solidFill>
        </p:spPr>
        <p:txBody>
          <a:bodyPr vert="horz" lIns="91440" tIns="45720" rIns="91440" bIns="45720" rtlCol="0" anchor="t" anchorCtr="0">
            <a:normAutofit fontScale="92500" lnSpcReduction="20000"/>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72000" indent="0" algn="l" defTabSz="457200" rtl="0" eaLnBrk="1" latinLnBrk="0" hangingPunct="1">
              <a:spcBef>
                <a:spcPct val="20000"/>
              </a:spcBef>
              <a:buFont typeface="Arial"/>
              <a:buNone/>
              <a:defRPr sz="2000" b="1" kern="1200">
                <a:solidFill>
                  <a:schemeClr val="accent2"/>
                </a:solidFill>
                <a:latin typeface="Montserrat" pitchFamily="2" charset="77"/>
                <a:ea typeface="+mn-ea"/>
                <a:cs typeface="+mn-cs"/>
              </a:defRPr>
            </a:lvl2pPr>
            <a:lvl3pPr marL="72000" indent="0" algn="l" defTabSz="457200" rtl="0" eaLnBrk="1" latinLnBrk="0" hangingPunct="1">
              <a:spcBef>
                <a:spcPts val="6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7000"/>
              </a:lnSpc>
            </a:pPr>
            <a:r>
              <a:rPr lang="fr-FR" sz="1400" dirty="0">
                <a:solidFill>
                  <a:srgbClr val="002060"/>
                </a:solidFill>
                <a:latin typeface="Montserrat" panose="00000500000000000000" pitchFamily="2" charset="0"/>
                <a:ea typeface="Calibri" panose="020F0502020204030204" pitchFamily="34" charset="0"/>
                <a:cs typeface="Times New Roman" panose="02020603050405020304" pitchFamily="18" charset="0"/>
              </a:rPr>
              <a:t>PROGRAMMATION &amp; CHARGES FONCIÈRES</a:t>
            </a:r>
            <a:br>
              <a:rPr lang="fr-FR" sz="1400" dirty="0">
                <a:solidFill>
                  <a:srgbClr val="002060"/>
                </a:solidFill>
                <a:latin typeface="Montserrat" panose="00000500000000000000" pitchFamily="2" charset="0"/>
                <a:ea typeface="Calibri" panose="020F0502020204030204" pitchFamily="34" charset="0"/>
                <a:cs typeface="Times New Roman" panose="02020603050405020304" pitchFamily="18" charset="0"/>
              </a:rPr>
            </a:br>
            <a:br>
              <a:rPr lang="fr-FR" sz="1200" dirty="0">
                <a:solidFill>
                  <a:srgbClr val="002060"/>
                </a:solidFill>
                <a:latin typeface="Montserrat" panose="00000500000000000000" pitchFamily="2" charset="0"/>
                <a:ea typeface="Calibri" panose="020F0502020204030204" pitchFamily="34" charset="0"/>
                <a:cs typeface="Times New Roman" panose="02020603050405020304" pitchFamily="18" charset="0"/>
              </a:rPr>
            </a:br>
            <a:r>
              <a:rPr lang="fr-FR" sz="1300" dirty="0">
                <a:solidFill>
                  <a:srgbClr val="002060"/>
                </a:solidFill>
                <a:latin typeface="Montserrat" panose="00000500000000000000" pitchFamily="2" charset="0"/>
                <a:ea typeface="Calibri" panose="020F0502020204030204" pitchFamily="34" charset="0"/>
                <a:cs typeface="Times New Roman" panose="02020603050405020304" pitchFamily="18" charset="0"/>
              </a:rPr>
              <a:t>Tertiaire : 40 662 m² SDP</a:t>
            </a:r>
          </a:p>
          <a:p>
            <a:pPr>
              <a:lnSpc>
                <a:spcPct val="107000"/>
              </a:lnSpc>
            </a:pPr>
            <a:r>
              <a:rPr lang="fr-FR" sz="1300" dirty="0">
                <a:solidFill>
                  <a:srgbClr val="002060"/>
                </a:solidFill>
                <a:latin typeface="Montserrat" panose="00000500000000000000" pitchFamily="2" charset="0"/>
                <a:ea typeface="Calibri" panose="020F0502020204030204" pitchFamily="34" charset="0"/>
                <a:cs typeface="Times New Roman" panose="02020603050405020304" pitchFamily="18" charset="0"/>
              </a:rPr>
              <a:t>CF moyenne Bureaux : 335 € HT /m² SDP</a:t>
            </a:r>
            <a:r>
              <a:rPr lang="fr-FR" sz="1500" dirty="0">
                <a:solidFill>
                  <a:srgbClr val="002060"/>
                </a:solidFill>
                <a:latin typeface="Montserrat" panose="00000500000000000000" pitchFamily="2" charset="0"/>
                <a:ea typeface="Calibri" panose="020F0502020204030204" pitchFamily="34" charset="0"/>
                <a:cs typeface="Times New Roman" panose="02020603050405020304" pitchFamily="18" charset="0"/>
              </a:rPr>
              <a:t> </a:t>
            </a:r>
            <a:r>
              <a:rPr lang="fr-FR" sz="1300" b="0" i="1" dirty="0">
                <a:solidFill>
                  <a:srgbClr val="002060"/>
                </a:solidFill>
                <a:latin typeface="Montserrat" panose="00000500000000000000" pitchFamily="2" charset="0"/>
                <a:ea typeface="Calibri" panose="020F0502020204030204" pitchFamily="34" charset="0"/>
                <a:cs typeface="Times New Roman" panose="02020603050405020304" pitchFamily="18" charset="0"/>
              </a:rPr>
              <a:t>CF actualisée en 2023</a:t>
            </a:r>
          </a:p>
          <a:p>
            <a:pPr marL="628650" lvl="1" indent="-171450">
              <a:lnSpc>
                <a:spcPct val="107000"/>
              </a:lnSpc>
              <a:buFont typeface="Wingdings" panose="05000000000000000000" pitchFamily="2" charset="2"/>
              <a:buChar char="Ø"/>
            </a:pPr>
            <a:r>
              <a:rPr lang="fr-FR" sz="1100" b="0" i="1" dirty="0">
                <a:solidFill>
                  <a:srgbClr val="002060"/>
                </a:solidFill>
                <a:latin typeface="Montserrat" panose="00000500000000000000" pitchFamily="2" charset="0"/>
                <a:cs typeface="Times New Roman" panose="02020603050405020304" pitchFamily="18" charset="0"/>
              </a:rPr>
              <a:t>SOGELYM : PSV à 556 € HT /m² SDP</a:t>
            </a:r>
          </a:p>
          <a:p>
            <a:pPr marL="628650" lvl="1" indent="-171450">
              <a:lnSpc>
                <a:spcPct val="107000"/>
              </a:lnSpc>
              <a:buFont typeface="Wingdings" panose="05000000000000000000" pitchFamily="2" charset="2"/>
              <a:buChar char="Ø"/>
            </a:pPr>
            <a:r>
              <a:rPr lang="fr-FR" sz="1100" b="0" i="1" dirty="0">
                <a:solidFill>
                  <a:srgbClr val="002060"/>
                </a:solidFill>
                <a:latin typeface="Montserrat" panose="00000500000000000000" pitchFamily="2" charset="0"/>
                <a:cs typeface="Times New Roman" panose="02020603050405020304" pitchFamily="18" charset="0"/>
              </a:rPr>
              <a:t>HIBANA (ESIEA) : prix moyen de 296 € HT /m² SDP</a:t>
            </a:r>
            <a:br>
              <a:rPr lang="fr-FR" sz="900" dirty="0">
                <a:solidFill>
                  <a:srgbClr val="002060"/>
                </a:solidFill>
                <a:latin typeface="Montserrat" panose="00000500000000000000" pitchFamily="2" charset="0"/>
                <a:cs typeface="Times New Roman" panose="02020603050405020304" pitchFamily="18" charset="0"/>
              </a:rPr>
            </a:br>
            <a:endParaRPr lang="fr-FR" sz="900" dirty="0">
              <a:solidFill>
                <a:srgbClr val="002060"/>
              </a:solidFill>
              <a:latin typeface="Montserrat" panose="00000500000000000000" pitchFamily="2" charset="0"/>
              <a:cs typeface="Times New Roman" panose="02020603050405020304" pitchFamily="18" charset="0"/>
            </a:endParaRPr>
          </a:p>
          <a:p>
            <a:pPr>
              <a:lnSpc>
                <a:spcPct val="107000"/>
              </a:lnSpc>
            </a:pPr>
            <a:r>
              <a:rPr lang="fr-FR" sz="1300" dirty="0">
                <a:solidFill>
                  <a:srgbClr val="002060"/>
                </a:solidFill>
                <a:latin typeface="Montserrat" panose="00000500000000000000" pitchFamily="2" charset="0"/>
                <a:cs typeface="Times New Roman" panose="02020603050405020304" pitchFamily="18" charset="0"/>
              </a:rPr>
              <a:t>Recettes estimées : 13.6 M </a:t>
            </a:r>
            <a:r>
              <a:rPr lang="fr-FR" sz="1300" dirty="0">
                <a:solidFill>
                  <a:srgbClr val="002060"/>
                </a:solidFill>
                <a:latin typeface="Montserrat" panose="00000500000000000000" pitchFamily="2" charset="0"/>
                <a:ea typeface="Calibri" panose="020F0502020204030204" pitchFamily="34" charset="0"/>
                <a:cs typeface="Times New Roman" panose="02020603050405020304" pitchFamily="18" charset="0"/>
              </a:rPr>
              <a:t>€</a:t>
            </a:r>
            <a:endParaRPr lang="fr-FR" sz="1300" dirty="0">
              <a:solidFill>
                <a:srgbClr val="002060"/>
              </a:solidFill>
              <a:latin typeface="Montserrat" panose="00000500000000000000" pitchFamily="2" charset="0"/>
              <a:cs typeface="Times New Roman" panose="02020603050405020304" pitchFamily="18" charset="0"/>
            </a:endParaRPr>
          </a:p>
          <a:p>
            <a:pPr>
              <a:lnSpc>
                <a:spcPct val="107000"/>
              </a:lnSpc>
            </a:pPr>
            <a:endParaRPr lang="fr-FR" sz="1400" dirty="0">
              <a:solidFill>
                <a:srgbClr val="002060"/>
              </a:solidFill>
              <a:latin typeface="Montserrat" panose="00000500000000000000" pitchFamily="2" charset="0"/>
              <a:ea typeface="Calibri" panose="020F0502020204030204" pitchFamily="34" charset="0"/>
              <a:cs typeface="Times New Roman" panose="02020603050405020304" pitchFamily="18" charset="0"/>
            </a:endParaRPr>
          </a:p>
          <a:p>
            <a:pPr marL="285750" indent="-285750">
              <a:lnSpc>
                <a:spcPct val="107000"/>
              </a:lnSpc>
              <a:buFont typeface="Wingdings" panose="05000000000000000000" pitchFamily="2" charset="2"/>
              <a:buChar char="§"/>
            </a:pPr>
            <a:endParaRPr lang="fr-FR" sz="1400" b="0" dirty="0">
              <a:solidFill>
                <a:srgbClr val="002060"/>
              </a:solidFill>
              <a:latin typeface="Montserrat" panose="00000500000000000000" pitchFamily="2" charset="0"/>
              <a:ea typeface="Calibri" panose="020F0502020204030204" pitchFamily="34" charset="0"/>
              <a:cs typeface="Times New Roman" panose="02020603050405020304" pitchFamily="18" charset="0"/>
            </a:endParaRPr>
          </a:p>
          <a:p>
            <a:pPr>
              <a:lnSpc>
                <a:spcPct val="107000"/>
              </a:lnSpc>
            </a:pPr>
            <a:endParaRPr lang="fr-FR" sz="1400" dirty="0">
              <a:solidFill>
                <a:srgbClr val="002060"/>
              </a:solidFill>
              <a:latin typeface="Montserrat" panose="00000500000000000000" pitchFamily="2" charset="0"/>
              <a:ea typeface="Calibri" panose="020F0502020204030204" pitchFamily="34" charset="0"/>
              <a:cs typeface="Times New Roman" panose="02020603050405020304" pitchFamily="18" charset="0"/>
            </a:endParaRPr>
          </a:p>
          <a:p>
            <a:pPr>
              <a:lnSpc>
                <a:spcPct val="107000"/>
              </a:lnSpc>
            </a:pPr>
            <a:endParaRPr lang="fr-FR" sz="1400" dirty="0">
              <a:solidFill>
                <a:srgbClr val="002060"/>
              </a:solidFill>
              <a:highlight>
                <a:srgbClr val="FFFF00"/>
              </a:highlight>
              <a:latin typeface="Montserrat" panose="00000500000000000000" pitchFamily="2" charset="0"/>
              <a:ea typeface="Calibri" panose="020F0502020204030204" pitchFamily="34" charset="0"/>
              <a:cs typeface="Times New Roman" panose="02020603050405020304" pitchFamily="18" charset="0"/>
            </a:endParaRPr>
          </a:p>
        </p:txBody>
      </p:sp>
      <p:sp>
        <p:nvSpPr>
          <p:cNvPr id="6" name="ZoneTexte 5">
            <a:extLst>
              <a:ext uri="{FF2B5EF4-FFF2-40B4-BE49-F238E27FC236}">
                <a16:creationId xmlns:a16="http://schemas.microsoft.com/office/drawing/2014/main" id="{919D0988-7341-4F2F-7F8C-AE0240000FF0}"/>
              </a:ext>
            </a:extLst>
          </p:cNvPr>
          <p:cNvSpPr txBox="1"/>
          <p:nvPr/>
        </p:nvSpPr>
        <p:spPr>
          <a:xfrm>
            <a:off x="494270" y="3654753"/>
            <a:ext cx="5323457" cy="2377574"/>
          </a:xfrm>
          <a:prstGeom prst="rect">
            <a:avLst/>
          </a:prstGeom>
          <a:noFill/>
        </p:spPr>
        <p:txBody>
          <a:bodyPr wrap="square" rtlCol="0">
            <a:spAutoFit/>
          </a:bodyPr>
          <a:lstStyle/>
          <a:p>
            <a:pPr marL="87312"/>
            <a:r>
              <a:rPr lang="fr-FR" sz="1200" b="1" dirty="0">
                <a:solidFill>
                  <a:schemeClr val="tx2"/>
                </a:solidFill>
                <a:latin typeface="Montserrat" panose="00000500000000000000" pitchFamily="2" charset="0"/>
              </a:rPr>
              <a:t>ÉTUDE DE MARCHÉ, EPT.12</a:t>
            </a:r>
          </a:p>
          <a:p>
            <a:pPr marL="258762" indent="-171450">
              <a:buFont typeface="Wingdings" panose="05000000000000000000" pitchFamily="2" charset="2"/>
              <a:buChar char="§"/>
            </a:pPr>
            <a:r>
              <a:rPr lang="fr-FR" sz="1050" b="1" dirty="0">
                <a:latin typeface="Montserrat" panose="00000500000000000000" pitchFamily="2" charset="0"/>
              </a:rPr>
              <a:t>45.000 m²</a:t>
            </a:r>
            <a:r>
              <a:rPr lang="fr-FR" sz="1050" dirty="0">
                <a:latin typeface="Montserrat" panose="00000500000000000000" pitchFamily="2" charset="0"/>
              </a:rPr>
              <a:t> </a:t>
            </a:r>
            <a:r>
              <a:rPr lang="fr-FR" sz="1050" b="1" dirty="0">
                <a:latin typeface="Montserrat" panose="00000500000000000000" pitchFamily="2" charset="0"/>
              </a:rPr>
              <a:t>SDP</a:t>
            </a:r>
            <a:r>
              <a:rPr lang="fr-FR" sz="1050" dirty="0">
                <a:latin typeface="Montserrat" panose="00000500000000000000" pitchFamily="2" charset="0"/>
              </a:rPr>
              <a:t> de bureaux (neufs et 2nde main) placés / an (moyenne sur 10 ans)</a:t>
            </a:r>
          </a:p>
          <a:p>
            <a:pPr marL="258762" indent="-171450">
              <a:buFont typeface="Wingdings" panose="05000000000000000000" pitchFamily="2" charset="2"/>
              <a:buChar char="§"/>
            </a:pPr>
            <a:r>
              <a:rPr lang="fr-FR" sz="1050" b="1" dirty="0">
                <a:effectLst/>
                <a:latin typeface="Montserrat" panose="00000500000000000000" pitchFamily="2" charset="0"/>
                <a:ea typeface="Times New Roman" panose="02020603050405020304" pitchFamily="18" charset="0"/>
              </a:rPr>
              <a:t>Vacance : 7,8%</a:t>
            </a:r>
            <a:endParaRPr lang="fr-FR" sz="1050" b="1" dirty="0">
              <a:latin typeface="Montserrat" panose="00000500000000000000" pitchFamily="2" charset="0"/>
              <a:ea typeface="Times New Roman" panose="02020603050405020304" pitchFamily="18" charset="0"/>
            </a:endParaRPr>
          </a:p>
          <a:p>
            <a:pPr marL="285750" indent="-198438">
              <a:buFont typeface="Wingdings" panose="05000000000000000000" pitchFamily="2" charset="2"/>
              <a:buChar char="§"/>
            </a:pPr>
            <a:r>
              <a:rPr lang="fr-FR" sz="1050" b="1" dirty="0">
                <a:effectLst/>
                <a:latin typeface="Montserrat" panose="00000500000000000000" pitchFamily="2" charset="0"/>
                <a:ea typeface="Times New Roman" panose="02020603050405020304" pitchFamily="18" charset="0"/>
              </a:rPr>
              <a:t>Offre immédiatement disponible : 187.450 m² </a:t>
            </a:r>
            <a:r>
              <a:rPr lang="fr-FR" sz="1050" dirty="0">
                <a:effectLst/>
                <a:latin typeface="Montserrat" panose="00000500000000000000" pitchFamily="2" charset="0"/>
                <a:ea typeface="Times New Roman" panose="02020603050405020304" pitchFamily="18" charset="0"/>
              </a:rPr>
              <a:t>(25% neuf)</a:t>
            </a:r>
          </a:p>
          <a:p>
            <a:pPr marL="285750" indent="-198438">
              <a:buFont typeface="Wingdings" panose="05000000000000000000" pitchFamily="2" charset="2"/>
              <a:buChar char="§"/>
            </a:pPr>
            <a:r>
              <a:rPr lang="fr-FR" sz="1050" b="1" dirty="0">
                <a:latin typeface="Montserrat" panose="00000500000000000000" pitchFamily="2" charset="0"/>
              </a:rPr>
              <a:t>Loyers : 380€ (prime), 200€ (2</a:t>
            </a:r>
            <a:r>
              <a:rPr lang="fr-FR" sz="1050" b="1" baseline="30000" dirty="0">
                <a:latin typeface="Montserrat" panose="00000500000000000000" pitchFamily="2" charset="0"/>
              </a:rPr>
              <a:t>nde</a:t>
            </a:r>
            <a:r>
              <a:rPr lang="fr-FR" sz="1050" b="1" dirty="0">
                <a:latin typeface="Montserrat" panose="00000500000000000000" pitchFamily="2" charset="0"/>
              </a:rPr>
              <a:t> main</a:t>
            </a:r>
            <a:r>
              <a:rPr lang="fr-FR" sz="1050" b="1" dirty="0">
                <a:latin typeface="Calibri" panose="020F0502020204030204" pitchFamily="34" charset="0"/>
              </a:rPr>
              <a:t>)</a:t>
            </a:r>
          </a:p>
          <a:p>
            <a:pPr marL="87312"/>
            <a:endParaRPr lang="fr-FR" sz="1050" b="1" dirty="0">
              <a:latin typeface="Montserrat" panose="00000500000000000000" pitchFamily="2" charset="0"/>
            </a:endParaRPr>
          </a:p>
          <a:p>
            <a:pPr marL="87312"/>
            <a:r>
              <a:rPr lang="fr-FR" sz="1050" b="1" dirty="0">
                <a:latin typeface="Montserrat" panose="00000500000000000000" pitchFamily="2" charset="0"/>
              </a:rPr>
              <a:t>Zoom sous-secteur Nord de l’EPT 12 (CBRE, T1 2021)</a:t>
            </a:r>
          </a:p>
          <a:p>
            <a:pPr marL="285750" indent="-198438">
              <a:buFont typeface="Wingdings" panose="05000000000000000000" pitchFamily="2" charset="2"/>
              <a:buChar char="§"/>
            </a:pPr>
            <a:r>
              <a:rPr lang="fr-FR" sz="1050" b="1" dirty="0">
                <a:latin typeface="Montserrat" panose="00000500000000000000" pitchFamily="2" charset="0"/>
              </a:rPr>
              <a:t>Vacance</a:t>
            </a:r>
            <a:r>
              <a:rPr lang="fr-FR" sz="1050" dirty="0">
                <a:latin typeface="Montserrat" panose="00000500000000000000" pitchFamily="2" charset="0"/>
              </a:rPr>
              <a:t> : 5,2 % </a:t>
            </a:r>
          </a:p>
          <a:p>
            <a:pPr marL="285750" indent="-198438">
              <a:buFont typeface="Wingdings" panose="05000000000000000000" pitchFamily="2" charset="2"/>
              <a:buChar char="§"/>
            </a:pPr>
            <a:r>
              <a:rPr lang="fr-FR" sz="1050" b="1" dirty="0">
                <a:latin typeface="Montserrat" panose="00000500000000000000" pitchFamily="2" charset="0"/>
              </a:rPr>
              <a:t>Loyers neufs / restructurés </a:t>
            </a:r>
            <a:r>
              <a:rPr lang="fr-FR" sz="1050" dirty="0">
                <a:latin typeface="Montserrat" panose="00000500000000000000" pitchFamily="2" charset="0"/>
              </a:rPr>
              <a:t>: 230-320 € HTHC / m² SDP</a:t>
            </a:r>
          </a:p>
          <a:p>
            <a:pPr marL="285750" indent="-198438">
              <a:buFont typeface="Wingdings" panose="05000000000000000000" pitchFamily="2" charset="2"/>
              <a:buChar char="§"/>
            </a:pPr>
            <a:r>
              <a:rPr lang="fr-FR" sz="1050" b="1" dirty="0">
                <a:latin typeface="Montserrat" panose="00000500000000000000" pitchFamily="2" charset="0"/>
              </a:rPr>
              <a:t>Mesures d’accompagnement </a:t>
            </a:r>
            <a:r>
              <a:rPr lang="fr-FR" sz="1050" dirty="0">
                <a:latin typeface="Montserrat" panose="00000500000000000000" pitchFamily="2" charset="0"/>
              </a:rPr>
              <a:t>: franchise des loyers de 24,8%</a:t>
            </a:r>
          </a:p>
          <a:p>
            <a:pPr marL="285750" indent="-198438">
              <a:buFont typeface="Wingdings" panose="05000000000000000000" pitchFamily="2" charset="2"/>
              <a:buChar char="§"/>
            </a:pPr>
            <a:endParaRPr lang="fr-FR" sz="1050" b="1" dirty="0">
              <a:highlight>
                <a:srgbClr val="FFFF00"/>
              </a:highlight>
              <a:latin typeface="Montserrat" panose="00000500000000000000" pitchFamily="2" charset="0"/>
            </a:endParaRPr>
          </a:p>
          <a:p>
            <a:pPr marL="87312"/>
            <a:r>
              <a:rPr lang="fr-FR" sz="1050" b="1" dirty="0">
                <a:latin typeface="Montserrat" panose="00000500000000000000" pitchFamily="2" charset="0"/>
              </a:rPr>
              <a:t>Plus de 900 000 m² de tertiaire en production sur les ZAC environnantes </a:t>
            </a:r>
            <a:r>
              <a:rPr lang="fr-FR" sz="1050" dirty="0">
                <a:latin typeface="Montserrat" panose="00000500000000000000" pitchFamily="2" charset="0"/>
              </a:rPr>
              <a:t>(Paris 13e, Ivry Confluence, …)</a:t>
            </a:r>
          </a:p>
        </p:txBody>
      </p:sp>
      <p:sp>
        <p:nvSpPr>
          <p:cNvPr id="7" name="Espace réservé du contenu 2">
            <a:extLst>
              <a:ext uri="{FF2B5EF4-FFF2-40B4-BE49-F238E27FC236}">
                <a16:creationId xmlns:a16="http://schemas.microsoft.com/office/drawing/2014/main" id="{79280017-B55C-AB1D-8C21-F827C02BB62E}"/>
              </a:ext>
            </a:extLst>
          </p:cNvPr>
          <p:cNvSpPr txBox="1">
            <a:spLocks/>
          </p:cNvSpPr>
          <p:nvPr/>
        </p:nvSpPr>
        <p:spPr>
          <a:xfrm>
            <a:off x="6096000" y="1973575"/>
            <a:ext cx="5973580" cy="4382776"/>
          </a:xfrm>
          <a:prstGeom prst="rect">
            <a:avLst/>
          </a:prstGeom>
          <a:solidFill>
            <a:schemeClr val="accent3">
              <a:lumMod val="20000"/>
              <a:lumOff val="80000"/>
            </a:schemeClr>
          </a:solidFill>
        </p:spPr>
        <p:txBody>
          <a:bodyPr vert="horz" lIns="91440" tIns="45720" rIns="91440" bIns="45720" rtlCol="0" anchor="t" anchorCtr="0">
            <a:noAutofit/>
          </a:bodyPr>
          <a:lstStyle>
            <a:lvl1pPr marL="0" indent="0" algn="l" defTabSz="457200" rtl="0" eaLnBrk="1" latinLnBrk="0" hangingPunct="1">
              <a:spcBef>
                <a:spcPct val="20000"/>
              </a:spcBef>
              <a:buFont typeface="Arial"/>
              <a:buNone/>
              <a:defRPr sz="2400" b="1" kern="1200">
                <a:solidFill>
                  <a:srgbClr val="23135E"/>
                </a:solidFill>
                <a:latin typeface="Montserrat" pitchFamily="2" charset="77"/>
                <a:ea typeface="+mn-ea"/>
                <a:cs typeface="+mn-cs"/>
              </a:defRPr>
            </a:lvl1pPr>
            <a:lvl2pPr marL="457200" indent="0" algn="l" defTabSz="457200" rtl="0" eaLnBrk="1" latinLnBrk="0" hangingPunct="1">
              <a:spcBef>
                <a:spcPct val="20000"/>
              </a:spcBef>
              <a:buFont typeface="Arial"/>
              <a:buNone/>
              <a:defRPr sz="2000" b="1" kern="1200">
                <a:solidFill>
                  <a:srgbClr val="EA515A"/>
                </a:solidFill>
                <a:latin typeface="Montserrat" pitchFamily="2" charset="77"/>
                <a:ea typeface="+mn-ea"/>
                <a:cs typeface="+mn-cs"/>
              </a:defRPr>
            </a:lvl2pPr>
            <a:lvl3pPr marL="914400" indent="0" algn="l" defTabSz="457200" rtl="0" eaLnBrk="1" latinLnBrk="0" hangingPunct="1">
              <a:spcBef>
                <a:spcPct val="20000"/>
              </a:spcBef>
              <a:buFont typeface="Arial"/>
              <a:buNone/>
              <a:defRPr sz="1800" kern="1200">
                <a:solidFill>
                  <a:srgbClr val="23135E"/>
                </a:solidFill>
                <a:latin typeface="Montserrat" pitchFamily="2" charset="77"/>
                <a:ea typeface="+mn-ea"/>
                <a:cs typeface="+mn-cs"/>
              </a:defRPr>
            </a:lvl3pPr>
            <a:lvl4pPr marL="1600200" indent="-228600" algn="l" defTabSz="457200" rtl="0" eaLnBrk="1" latinLnBrk="0" hangingPunct="1">
              <a:spcBef>
                <a:spcPct val="20000"/>
              </a:spcBef>
              <a:buFont typeface="Arial" panose="020B0604020202020204" pitchFamily="34" charset="0"/>
              <a:buChar char="•"/>
              <a:defRPr sz="1400" kern="1200">
                <a:solidFill>
                  <a:srgbClr val="23135E"/>
                </a:solidFill>
                <a:latin typeface="Montserrat" pitchFamily="2" charset="77"/>
                <a:ea typeface="+mn-ea"/>
                <a:cs typeface="+mn-cs"/>
              </a:defRPr>
            </a:lvl4pPr>
            <a:lvl5pPr marL="2057400" indent="-228600" algn="l" defTabSz="457200" rtl="0" eaLnBrk="1" latinLnBrk="0" hangingPunct="1">
              <a:spcBef>
                <a:spcPct val="20000"/>
              </a:spcBef>
              <a:buFont typeface="Courier New" panose="02070309020205020404" pitchFamily="49" charset="0"/>
              <a:buChar char="o"/>
              <a:defRPr sz="1200" kern="1200">
                <a:solidFill>
                  <a:srgbClr val="23135E"/>
                </a:solidFill>
                <a:latin typeface="Montserrat" pitchFamily="2"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07000"/>
              </a:lnSpc>
            </a:pPr>
            <a:r>
              <a:rPr lang="fr-FR" sz="14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PRÉCONISATIONS</a:t>
            </a:r>
          </a:p>
          <a:p>
            <a:pPr algn="ctr">
              <a:lnSpc>
                <a:spcPct val="107000"/>
              </a:lnSpc>
            </a:pPr>
            <a:endParaRPr lang="fr-FR" sz="1000" b="0" dirty="0">
              <a:solidFill>
                <a:schemeClr val="accent3">
                  <a:lumMod val="50000"/>
                </a:schemeClr>
              </a:solidFill>
              <a:latin typeface="Montserrat" panose="00000500000000000000" pitchFamily="2" charset="0"/>
              <a:cs typeface="Times New Roman" panose="02020603050405020304" pitchFamily="18" charset="0"/>
            </a:endParaRPr>
          </a:p>
          <a:p>
            <a:pPr marL="285750" indent="-285750">
              <a:lnSpc>
                <a:spcPct val="107000"/>
              </a:lnSpc>
              <a:buFont typeface="Wingdings" panose="05000000000000000000" pitchFamily="2" charset="2"/>
              <a:buChar char="q"/>
            </a:pPr>
            <a:r>
              <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Etude 2023 (MOA.EPT.12) sur les conditions de réalisation de la programmation tertiaire par </a:t>
            </a:r>
            <a:r>
              <a:rPr lang="fr-FR" sz="1000" dirty="0" err="1">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Alphaville</a:t>
            </a:r>
            <a:endPar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endParaRPr>
          </a:p>
          <a:p>
            <a:pPr lvl="1">
              <a:lnSpc>
                <a:spcPct val="107000"/>
              </a:lnSpc>
            </a:pPr>
            <a:r>
              <a:rPr lang="fr-CA"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 </a:t>
            </a:r>
            <a:r>
              <a:rPr lang="fr-FR"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Peu de préconisations concrètes / effectives</a:t>
            </a:r>
          </a:p>
          <a:p>
            <a:pPr lvl="1">
              <a:lnSpc>
                <a:spcPct val="107000"/>
              </a:lnSpc>
            </a:pPr>
            <a:r>
              <a:rPr lang="fr-CA"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 </a:t>
            </a:r>
            <a:r>
              <a:rPr lang="fr-FR"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Mobiliser les filières locales en associant locaux sociaux, laboratoire de recherche et petite production : </a:t>
            </a:r>
            <a:r>
              <a:rPr lang="fr-FR" sz="1000" b="0" dirty="0" err="1">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FoodTech</a:t>
            </a:r>
            <a:r>
              <a:rPr lang="fr-FR"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 </a:t>
            </a:r>
            <a:r>
              <a:rPr lang="fr-CA"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localisation géostratégique entre le MIN de Rungis et l’agglomération parisienne. </a:t>
            </a:r>
          </a:p>
          <a:p>
            <a:pPr lvl="1">
              <a:lnSpc>
                <a:spcPct val="107000"/>
              </a:lnSpc>
            </a:pPr>
            <a:endPar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endParaRPr>
          </a:p>
          <a:p>
            <a:pPr marL="285750" indent="-285750">
              <a:lnSpc>
                <a:spcPct val="107000"/>
              </a:lnSpc>
              <a:buFont typeface="Wingdings" panose="05000000000000000000" pitchFamily="2" charset="2"/>
              <a:buChar char="q"/>
            </a:pPr>
            <a:r>
              <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Lots 5 (7 000 m²) et 6 ( 5400 m²) commercialisation à venir avec marché restreint (S2 2024)</a:t>
            </a:r>
          </a:p>
          <a:p>
            <a:pPr marL="628650" lvl="1" indent="-171450">
              <a:lnSpc>
                <a:spcPct val="107000"/>
              </a:lnSpc>
              <a:buFont typeface="Arial" panose="020B0604020202020204" pitchFamily="34" charset="0"/>
              <a:buChar char="•"/>
            </a:pPr>
            <a:r>
              <a:rPr lang="fr-FR"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Capitaliser sur la 1</a:t>
            </a:r>
            <a:r>
              <a:rPr lang="fr-FR" sz="1000" b="0" baseline="30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ère</a:t>
            </a:r>
            <a:r>
              <a:rPr lang="fr-FR"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 commercialisation tertiaire à l’ESIEA : locomotive du secteur</a:t>
            </a:r>
          </a:p>
          <a:p>
            <a:pPr marL="628650" lvl="1" indent="-171450">
              <a:lnSpc>
                <a:spcPct val="107000"/>
              </a:lnSpc>
              <a:buFont typeface="Arial" panose="020B0604020202020204" pitchFamily="34" charset="0"/>
              <a:buChar char="•"/>
            </a:pPr>
            <a:r>
              <a:rPr lang="fr-FR"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Rappel marques d’intérêt 2023 :  </a:t>
            </a:r>
          </a:p>
          <a:p>
            <a:pPr marL="1085850" lvl="2" indent="-171450">
              <a:lnSpc>
                <a:spcPct val="107000"/>
              </a:lnSpc>
              <a:buFont typeface="Arial" panose="020B0604020202020204" pitchFamily="34" charset="0"/>
              <a:buChar char="•"/>
            </a:pPr>
            <a:r>
              <a:rPr lang="fr-FR" sz="1000" dirty="0" err="1">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Patriache</a:t>
            </a:r>
            <a:endPar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endParaRPr>
          </a:p>
          <a:p>
            <a:pPr marL="1085850" lvl="2" indent="-171450">
              <a:lnSpc>
                <a:spcPct val="107000"/>
              </a:lnSpc>
              <a:buFont typeface="Arial" panose="020B0604020202020204" pitchFamily="34" charset="0"/>
              <a:buChar char="•"/>
            </a:pPr>
            <a:r>
              <a:rPr lang="fr-FR" sz="1000" dirty="0" err="1">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Ynov</a:t>
            </a:r>
            <a:r>
              <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 : 3.000 à 3.500 m² de locaux en complément de son école </a:t>
            </a:r>
            <a:r>
              <a:rPr lang="fr-FR" sz="1000" dirty="0" err="1">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Eicar</a:t>
            </a:r>
            <a:r>
              <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 (dont 2.500 m² de studios/locaux tech. HSP mini de 5m)</a:t>
            </a:r>
          </a:p>
          <a:p>
            <a:pPr marL="1085850" lvl="2" indent="-171450">
              <a:lnSpc>
                <a:spcPct val="107000"/>
              </a:lnSpc>
              <a:buFont typeface="Arial" panose="020B0604020202020204" pitchFamily="34" charset="0"/>
              <a:buChar char="•"/>
            </a:pPr>
            <a:r>
              <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RIVP </a:t>
            </a:r>
            <a:r>
              <a:rPr lang="fr-FR"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(condition offre résidentielle concomitante)</a:t>
            </a:r>
          </a:p>
          <a:p>
            <a:pPr marL="1085850" lvl="2" indent="-171450">
              <a:lnSpc>
                <a:spcPct val="107000"/>
              </a:lnSpc>
              <a:buFont typeface="Arial" panose="020B0604020202020204" pitchFamily="34" charset="0"/>
              <a:buChar char="•"/>
            </a:pPr>
            <a:r>
              <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Présentation sans suite : </a:t>
            </a:r>
            <a:r>
              <a:rPr lang="fr-FR" sz="1000" dirty="0" err="1">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CBRE.Education</a:t>
            </a:r>
            <a:r>
              <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 </a:t>
            </a:r>
            <a:r>
              <a:rPr lang="fr-FR" sz="1000" dirty="0" err="1">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Elevare</a:t>
            </a:r>
            <a:r>
              <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 </a:t>
            </a:r>
            <a:r>
              <a:rPr lang="fr-FR" sz="1000" dirty="0" err="1">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Etic</a:t>
            </a:r>
            <a:endParaRPr lang="fr-FR"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endParaRPr>
          </a:p>
          <a:p>
            <a:pPr lvl="1">
              <a:lnSpc>
                <a:spcPct val="107000"/>
              </a:lnSpc>
            </a:pPr>
            <a:r>
              <a:rPr lang="fr-FR"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 </a:t>
            </a:r>
            <a:r>
              <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En cours : test d’une proposition programmatique et financière de Patriarche </a:t>
            </a:r>
            <a:r>
              <a:rPr lang="fr-FR"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(activité productive, formation, tertiaire opéré) en vue d’un </a:t>
            </a:r>
            <a:r>
              <a:rPr lang="fr-FR" sz="10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arbitrage marché restreint/gré à gré </a:t>
            </a:r>
            <a:r>
              <a:rPr lang="fr-FR" sz="10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t>au printemps 2024</a:t>
            </a:r>
            <a:br>
              <a:rPr lang="fr-FR" sz="400" b="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rPr>
            </a:br>
            <a:endParaRPr lang="fr-FR" sz="400" dirty="0">
              <a:solidFill>
                <a:schemeClr val="accent3">
                  <a:lumMod val="50000"/>
                </a:schemeClr>
              </a:solidFill>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6397925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88</a:t>
            </a:fld>
            <a:endParaRPr lang="fr-FR">
              <a:solidFill>
                <a:schemeClr val="bg1">
                  <a:lumMod val="65000"/>
                </a:schemeClr>
              </a:solidFill>
            </a:endParaRPr>
          </a:p>
        </p:txBody>
      </p:sp>
      <p:sp>
        <p:nvSpPr>
          <p:cNvPr id="6" name="Titre 1">
            <a:extLst>
              <a:ext uri="{FF2B5EF4-FFF2-40B4-BE49-F238E27FC236}">
                <a16:creationId xmlns:a16="http://schemas.microsoft.com/office/drawing/2014/main" id="{21C8B3CF-6886-FB48-FB4D-3977B2A447A1}"/>
              </a:ext>
            </a:extLst>
          </p:cNvPr>
          <p:cNvSpPr txBox="1">
            <a:spLocks/>
          </p:cNvSpPr>
          <p:nvPr/>
        </p:nvSpPr>
        <p:spPr>
          <a:xfrm>
            <a:off x="0" y="0"/>
            <a:ext cx="10972800" cy="8191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l"/>
            <a:r>
              <a:rPr lang="fr-FR" sz="3200" dirty="0"/>
              <a:t>Slide 4.5 – Tertiaire</a:t>
            </a:r>
            <a:endParaRPr lang="fr-FR" dirty="0"/>
          </a:p>
        </p:txBody>
      </p:sp>
      <p:sp>
        <p:nvSpPr>
          <p:cNvPr id="2" name="Espace réservé du contenu 2">
            <a:extLst>
              <a:ext uri="{FF2B5EF4-FFF2-40B4-BE49-F238E27FC236}">
                <a16:creationId xmlns:a16="http://schemas.microsoft.com/office/drawing/2014/main" id="{BB08DB82-D9AD-CC74-9885-FEE9DC51AEC5}"/>
              </a:ext>
            </a:extLst>
          </p:cNvPr>
          <p:cNvSpPr>
            <a:spLocks noGrp="1"/>
          </p:cNvSpPr>
          <p:nvPr>
            <p:ph idx="1"/>
          </p:nvPr>
        </p:nvSpPr>
        <p:spPr>
          <a:xfrm>
            <a:off x="494270" y="1509882"/>
            <a:ext cx="11198058" cy="4297794"/>
          </a:xfrm>
        </p:spPr>
        <p:txBody>
          <a:bodyPr anchor="t" anchorCtr="0">
            <a:noAutofit/>
          </a:bodyPr>
          <a:lstStyle/>
          <a:p>
            <a:pPr marL="285750" lvl="0" indent="-285750" algn="just">
              <a:lnSpc>
                <a:spcPct val="107000"/>
              </a:lnSpc>
              <a:buFont typeface="Arial" panose="020B0604020202020204" pitchFamily="34" charset="0"/>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XXXXX</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5963723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4.6 – Rez-de-chaussée actifs</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Permettre le suivi des éléments de programmation relatifs aux rez-de-chaussée actifs (commerces, activité,…)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DGA-DEP (préciser pilote) avec appui du Chef de projet</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A compléter (</a:t>
            </a:r>
            <a:r>
              <a:rPr lang="fr-FR" sz="1600" b="0" dirty="0" err="1">
                <a:solidFill>
                  <a:srgbClr val="EA515A"/>
                </a:solidFill>
                <a:latin typeface="Montserrat" panose="00000500000000000000" pitchFamily="2" charset="0"/>
                <a:ea typeface="Calibri" panose="020F0502020204030204" pitchFamily="34" charset="0"/>
                <a:cs typeface="Times New Roman" panose="02020603050405020304" pitchFamily="18" charset="0"/>
              </a:rPr>
              <a:t>IdC</a:t>
            </a: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 besoins quantitatifs et qualitatifs du secteur, stratégie de maîtrise des RdC, charges foncières, contractualisation des loyers et mesures d’accompagnement, phasage de livraisons,…)</a:t>
            </a: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89</a:t>
            </a:fld>
            <a:endParaRPr lang="fr-FR">
              <a:solidFill>
                <a:schemeClr val="bg1">
                  <a:lumMod val="65000"/>
                </a:schemeClr>
              </a:solidFill>
            </a:endParaRPr>
          </a:p>
        </p:txBody>
      </p:sp>
    </p:spTree>
    <p:extLst>
      <p:ext uri="{BB962C8B-B14F-4D97-AF65-F5344CB8AC3E}">
        <p14:creationId xmlns:p14="http://schemas.microsoft.com/office/powerpoint/2010/main" val="3286590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609600" y="0"/>
            <a:ext cx="10972800" cy="1143000"/>
          </a:xfrm>
        </p:spPr>
        <p:txBody>
          <a:bodyPr/>
          <a:lstStyle/>
          <a:p>
            <a:r>
              <a:rPr lang="fr-FR" sz="3200"/>
              <a:t>Organisation du suivi des projets d’aménagement et autres activités (comitologie)</a:t>
            </a:r>
            <a:endParaRPr lang="fr-F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233997"/>
            <a:ext cx="11198058" cy="5122354"/>
          </a:xfrm>
        </p:spPr>
        <p:txBody>
          <a:bodyPr anchor="ctr" anchorCtr="0">
            <a:normAutofit/>
          </a:bodyPr>
          <a:lstStyle/>
          <a:p>
            <a:pPr marL="414900" lvl="1" indent="-342900" algn="just">
              <a:lnSpc>
                <a:spcPct val="107000"/>
              </a:lnSpc>
              <a:buFont typeface="Calibri" panose="020F0502020204030204" pitchFamily="34" charset="0"/>
              <a:buChar char="-"/>
            </a:pPr>
            <a:endParaRPr lang="fr-FR" sz="1600" b="0">
              <a:latin typeface="Montserrat" panose="00000500000000000000" pitchFamily="2" charset="0"/>
              <a:cs typeface="Times New Roman" panose="02020603050405020304" pitchFamily="18" charset="0"/>
            </a:endParaRPr>
          </a:p>
          <a:p>
            <a:pPr marL="342900" indent="-342900" algn="just">
              <a:lnSpc>
                <a:spcPct val="107000"/>
              </a:lnSpc>
              <a:buFont typeface="Calibri" panose="020F0502020204030204" pitchFamily="34" charset="0"/>
              <a:buChar char="-"/>
            </a:pPr>
            <a:r>
              <a:rPr lang="fr-FR" sz="1900" b="0">
                <a:latin typeface="Montserrat" panose="00000500000000000000" pitchFamily="2" charset="0"/>
                <a:ea typeface="Calibri" panose="020F0502020204030204" pitchFamily="34" charset="0"/>
                <a:cs typeface="Times New Roman" panose="02020603050405020304" pitchFamily="18" charset="0"/>
              </a:rPr>
              <a:t>Revues de développement : 2 fois par an (décembre et juin)</a:t>
            </a:r>
            <a:endParaRPr lang="fr-FR" sz="1900" b="0">
              <a:effectLst/>
              <a:latin typeface="Montserrat" panose="00000500000000000000" pitchFamily="2" charset="0"/>
              <a:ea typeface="Calibri" panose="020F0502020204030204" pitchFamily="34" charset="0"/>
              <a:cs typeface="Times New Roman" panose="02020603050405020304" pitchFamily="18" charset="0"/>
            </a:endParaRPr>
          </a:p>
          <a:p>
            <a:pPr marL="414900" lvl="1" indent="-342900" algn="just">
              <a:lnSpc>
                <a:spcPct val="107000"/>
              </a:lnSpc>
              <a:buFont typeface="Calibri" panose="020F0502020204030204" pitchFamily="34" charset="0"/>
              <a:buChar char="-"/>
            </a:pPr>
            <a:r>
              <a:rPr lang="fr-FR" sz="1600" b="0">
                <a:latin typeface="Montserrat" panose="00000500000000000000" pitchFamily="2" charset="0"/>
                <a:ea typeface="Calibri" panose="020F0502020204030204" pitchFamily="34" charset="0"/>
                <a:cs typeface="Times New Roman" panose="02020603050405020304" pitchFamily="18" charset="0"/>
              </a:rPr>
              <a:t>Pilotage : DDOI (Pauline)</a:t>
            </a:r>
          </a:p>
          <a:p>
            <a:pPr marL="414900" lvl="1" indent="-342900" algn="just">
              <a:lnSpc>
                <a:spcPct val="107000"/>
              </a:lnSpc>
              <a:buFont typeface="Calibri" panose="020F0502020204030204" pitchFamily="34" charset="0"/>
              <a:buChar char="-"/>
            </a:pPr>
            <a:r>
              <a:rPr lang="fr-FR" sz="1600" b="0">
                <a:latin typeface="Montserrat" panose="00000500000000000000" pitchFamily="2" charset="0"/>
                <a:ea typeface="Calibri" panose="020F0502020204030204" pitchFamily="34" charset="0"/>
                <a:cs typeface="Times New Roman" panose="02020603050405020304" pitchFamily="18" charset="0"/>
              </a:rPr>
              <a:t>Participants : DG, DGD, DGAA, </a:t>
            </a:r>
            <a:r>
              <a:rPr lang="fr-FR" sz="1600" b="0">
                <a:latin typeface="Montserrat" panose="00000500000000000000" pitchFamily="2" charset="0"/>
                <a:cs typeface="Times New Roman" panose="02020603050405020304" pitchFamily="18" charset="0"/>
              </a:rPr>
              <a:t>DT + DPs, DFP, DDOI, DGA DEP, Délégation Commercialisation,  </a:t>
            </a:r>
          </a:p>
          <a:p>
            <a:pPr marL="414900" lvl="1" indent="-342900" algn="just">
              <a:lnSpc>
                <a:spcPct val="107000"/>
              </a:lnSpc>
              <a:buFont typeface="Calibri" panose="020F0502020204030204" pitchFamily="34" charset="0"/>
              <a:buChar char="-"/>
            </a:pPr>
            <a:endParaRPr lang="fr-FR" sz="1600" b="0">
              <a:effectLst/>
              <a:latin typeface="Montserrat" panose="00000500000000000000" pitchFamily="2" charset="0"/>
              <a:ea typeface="Calibri" panose="020F0502020204030204" pitchFamily="34" charset="0"/>
              <a:cs typeface="Times New Roman" panose="02020603050405020304" pitchFamily="18" charset="0"/>
            </a:endParaRPr>
          </a:p>
          <a:p>
            <a:pPr marL="342900" lvl="1" indent="-342900" algn="just">
              <a:lnSpc>
                <a:spcPct val="117000"/>
              </a:lnSpc>
              <a:buFont typeface="Calibri" panose="020F0502020204030204" pitchFamily="34" charset="0"/>
              <a:buChar char="-"/>
            </a:pPr>
            <a:r>
              <a:rPr lang="fr-FR" sz="1900" b="0">
                <a:solidFill>
                  <a:srgbClr val="23135E"/>
                </a:solidFill>
                <a:latin typeface="Montserrat" panose="00000500000000000000" pitchFamily="2" charset="0"/>
                <a:cs typeface="Times New Roman" panose="02020603050405020304" pitchFamily="18" charset="0"/>
              </a:rPr>
              <a:t>Revue des opérations en phase de clôture : 2 par an</a:t>
            </a:r>
          </a:p>
          <a:p>
            <a:pPr marL="414900" lvl="1" indent="-342900" algn="just">
              <a:lnSpc>
                <a:spcPct val="107000"/>
              </a:lnSpc>
              <a:buFont typeface="Calibri" panose="020F0502020204030204" pitchFamily="34" charset="0"/>
              <a:buChar char="-"/>
            </a:pPr>
            <a:r>
              <a:rPr lang="fr-FR" sz="1600" b="0">
                <a:effectLst/>
                <a:latin typeface="Montserrat" panose="00000500000000000000" pitchFamily="2" charset="0"/>
                <a:ea typeface="Calibri" panose="020F0502020204030204" pitchFamily="34" charset="0"/>
                <a:cs typeface="Times New Roman" panose="02020603050405020304" pitchFamily="18" charset="0"/>
              </a:rPr>
              <a:t>Pilotage : DJF </a:t>
            </a:r>
          </a:p>
          <a:p>
            <a:pPr marL="414900" lvl="1" indent="-342900" algn="just">
              <a:lnSpc>
                <a:spcPct val="107000"/>
              </a:lnSpc>
              <a:buFont typeface="Calibri" panose="020F0502020204030204" pitchFamily="34" charset="0"/>
              <a:buChar char="-"/>
            </a:pPr>
            <a:r>
              <a:rPr lang="fr-FR" sz="1600" b="0">
                <a:latin typeface="Montserrat" panose="00000500000000000000" pitchFamily="2" charset="0"/>
                <a:cs typeface="Times New Roman" panose="02020603050405020304" pitchFamily="18" charset="0"/>
              </a:rPr>
              <a:t>Participants : DG, DGD, DGAA, </a:t>
            </a:r>
            <a:r>
              <a:rPr lang="fr-FR" sz="1600" b="0" err="1">
                <a:latin typeface="Montserrat" panose="00000500000000000000" pitchFamily="2" charset="0"/>
                <a:cs typeface="Times New Roman" panose="02020603050405020304" pitchFamily="18" charset="0"/>
              </a:rPr>
              <a:t>DTs</a:t>
            </a:r>
            <a:r>
              <a:rPr lang="fr-FR" sz="1600" b="0">
                <a:latin typeface="Montserrat" panose="00000500000000000000" pitchFamily="2" charset="0"/>
                <a:cs typeface="Times New Roman" panose="02020603050405020304" pitchFamily="18" charset="0"/>
              </a:rPr>
              <a:t>, DFP, AC</a:t>
            </a:r>
          </a:p>
          <a:p>
            <a:pPr marL="414900" lvl="2" indent="-342900" algn="just">
              <a:lnSpc>
                <a:spcPct val="107000"/>
              </a:lnSpc>
              <a:buFont typeface="Calibri" panose="020F0502020204030204" pitchFamily="34" charset="0"/>
              <a:buChar char="-"/>
            </a:pPr>
            <a:endParaRPr lang="fr-FR" sz="1400" b="0">
              <a:effectLst/>
              <a:latin typeface="Montserrat" panose="00000500000000000000" pitchFamily="2" charset="0"/>
              <a:ea typeface="Calibri" panose="020F0502020204030204" pitchFamily="34" charset="0"/>
              <a:cs typeface="Times New Roman" panose="02020603050405020304" pitchFamily="18" charset="0"/>
            </a:endParaRPr>
          </a:p>
          <a:p>
            <a:pPr marL="342900" lvl="1" indent="-342900" algn="just">
              <a:lnSpc>
                <a:spcPct val="117000"/>
              </a:lnSpc>
              <a:buFont typeface="Calibri" panose="020F0502020204030204" pitchFamily="34" charset="0"/>
              <a:buChar char="-"/>
            </a:pPr>
            <a:r>
              <a:rPr lang="fr-FR" sz="1900" b="0">
                <a:solidFill>
                  <a:srgbClr val="23135E"/>
                </a:solidFill>
                <a:latin typeface="Montserrat" panose="00000500000000000000" pitchFamily="2" charset="0"/>
                <a:cs typeface="Times New Roman" panose="02020603050405020304" pitchFamily="18" charset="0"/>
              </a:rPr>
              <a:t>Revues des autres activités : 1 fois par an </a:t>
            </a:r>
          </a:p>
          <a:p>
            <a:pPr marL="414900" lvl="1" indent="-342900" algn="just">
              <a:lnSpc>
                <a:spcPct val="107000"/>
              </a:lnSpc>
              <a:buFont typeface="Calibri" panose="020F0502020204030204" pitchFamily="34" charset="0"/>
              <a:buChar char="-"/>
            </a:pPr>
            <a:r>
              <a:rPr lang="fr-FR" sz="1600" b="0">
                <a:latin typeface="Montserrat" panose="00000500000000000000" pitchFamily="2" charset="0"/>
                <a:cs typeface="Times New Roman" panose="02020603050405020304" pitchFamily="18" charset="0"/>
              </a:rPr>
              <a:t>Pilotage :</a:t>
            </a:r>
          </a:p>
          <a:p>
            <a:pPr marL="414900" lvl="1" indent="-342900" algn="just">
              <a:lnSpc>
                <a:spcPct val="107000"/>
              </a:lnSpc>
              <a:buFont typeface="Calibri" panose="020F0502020204030204" pitchFamily="34" charset="0"/>
              <a:buChar char="-"/>
            </a:pPr>
            <a:r>
              <a:rPr lang="fr-FR" sz="1600" b="0">
                <a:latin typeface="Montserrat" panose="00000500000000000000" pitchFamily="2" charset="0"/>
                <a:cs typeface="Times New Roman" panose="02020603050405020304" pitchFamily="18" charset="0"/>
              </a:rPr>
              <a:t>Participants : DG, DGD, DGAA + direction(s) concernée(s)</a:t>
            </a:r>
          </a:p>
          <a:p>
            <a:pPr marL="414900" lvl="1" indent="-342900" algn="just">
              <a:lnSpc>
                <a:spcPct val="107000"/>
              </a:lnSpc>
              <a:buFont typeface="Calibri" panose="020F0502020204030204" pitchFamily="34" charset="0"/>
              <a:buChar char="-"/>
            </a:pPr>
            <a:r>
              <a:rPr lang="fr-FR" sz="1400" b="0">
                <a:latin typeface="Montserrat" panose="00000500000000000000" pitchFamily="2" charset="0"/>
                <a:cs typeface="Times New Roman" panose="02020603050405020304" pitchFamily="18" charset="0"/>
              </a:rPr>
              <a:t>DFP : Mandat Etat, Mandat ORCOD-</a:t>
            </a:r>
            <a:r>
              <a:rPr lang="fr-FR" sz="1400" b="0" err="1">
                <a:latin typeface="Montserrat" panose="00000500000000000000" pitchFamily="2" charset="0"/>
                <a:cs typeface="Times New Roman" panose="02020603050405020304" pitchFamily="18" charset="0"/>
              </a:rPr>
              <a:t>INs</a:t>
            </a:r>
            <a:r>
              <a:rPr lang="fr-FR" sz="1400" b="0">
                <a:latin typeface="Montserrat" panose="00000500000000000000" pitchFamily="2" charset="0"/>
                <a:cs typeface="Times New Roman" panose="02020603050405020304" pitchFamily="18" charset="0"/>
              </a:rPr>
              <a:t>, Mandat AEV,…</a:t>
            </a:r>
          </a:p>
          <a:p>
            <a:pPr marL="414900" lvl="1" indent="-342900" algn="just">
              <a:lnSpc>
                <a:spcPct val="107000"/>
              </a:lnSpc>
              <a:buFont typeface="Calibri" panose="020F0502020204030204" pitchFamily="34" charset="0"/>
              <a:buChar char="-"/>
            </a:pPr>
            <a:r>
              <a:rPr lang="fr-FR" sz="1400" b="0">
                <a:latin typeface="Montserrat" panose="00000500000000000000" pitchFamily="2" charset="0"/>
                <a:cs typeface="Times New Roman" panose="02020603050405020304" pitchFamily="18" charset="0"/>
              </a:rPr>
              <a:t>DDOI : Marché PPA</a:t>
            </a:r>
          </a:p>
          <a:p>
            <a:pPr marL="414900" lvl="1" indent="-342900" algn="just">
              <a:lnSpc>
                <a:spcPct val="107000"/>
              </a:lnSpc>
              <a:buFont typeface="Calibri" panose="020F0502020204030204" pitchFamily="34" charset="0"/>
              <a:buChar char="-"/>
            </a:pPr>
            <a:r>
              <a:rPr lang="fr-FR" sz="1400" b="0">
                <a:latin typeface="Montserrat" panose="00000500000000000000" pitchFamily="2" charset="0"/>
                <a:cs typeface="Times New Roman" panose="02020603050405020304" pitchFamily="18" charset="0"/>
              </a:rPr>
              <a:t>DGA DEP : ISD,…</a:t>
            </a:r>
          </a:p>
          <a:p>
            <a:pPr marL="457200" indent="-457200">
              <a:buAutoNum type="arabicPeriod"/>
            </a:pPr>
            <a:endParaRPr lang="fr-FR" sz="2000" b="0"/>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9</a:t>
            </a:fld>
            <a:endParaRPr lang="fr-FR">
              <a:solidFill>
                <a:schemeClr val="bg1">
                  <a:lumMod val="65000"/>
                </a:schemeClr>
              </a:solidFill>
            </a:endParaRPr>
          </a:p>
        </p:txBody>
      </p:sp>
    </p:spTree>
    <p:extLst>
      <p:ext uri="{BB962C8B-B14F-4D97-AF65-F5344CB8AC3E}">
        <p14:creationId xmlns:p14="http://schemas.microsoft.com/office/powerpoint/2010/main" val="425476784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90</a:t>
            </a:fld>
            <a:endParaRPr lang="fr-FR">
              <a:solidFill>
                <a:schemeClr val="bg1">
                  <a:lumMod val="65000"/>
                </a:schemeClr>
              </a:solidFill>
            </a:endParaRPr>
          </a:p>
        </p:txBody>
      </p:sp>
      <p:sp>
        <p:nvSpPr>
          <p:cNvPr id="6" name="Titre 1">
            <a:extLst>
              <a:ext uri="{FF2B5EF4-FFF2-40B4-BE49-F238E27FC236}">
                <a16:creationId xmlns:a16="http://schemas.microsoft.com/office/drawing/2014/main" id="{21C8B3CF-6886-FB48-FB4D-3977B2A447A1}"/>
              </a:ext>
            </a:extLst>
          </p:cNvPr>
          <p:cNvSpPr txBox="1">
            <a:spLocks/>
          </p:cNvSpPr>
          <p:nvPr/>
        </p:nvSpPr>
        <p:spPr>
          <a:xfrm>
            <a:off x="0" y="0"/>
            <a:ext cx="10972800" cy="8191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l"/>
            <a:r>
              <a:rPr lang="fr-FR" sz="3200" dirty="0"/>
              <a:t>Slide 4.6 – Rez-de-chaussée actifs</a:t>
            </a:r>
            <a:endParaRPr lang="fr-FR" dirty="0"/>
          </a:p>
        </p:txBody>
      </p:sp>
      <p:sp>
        <p:nvSpPr>
          <p:cNvPr id="2" name="Espace réservé du contenu 2">
            <a:extLst>
              <a:ext uri="{FF2B5EF4-FFF2-40B4-BE49-F238E27FC236}">
                <a16:creationId xmlns:a16="http://schemas.microsoft.com/office/drawing/2014/main" id="{BB08DB82-D9AD-CC74-9885-FEE9DC51AEC5}"/>
              </a:ext>
            </a:extLst>
          </p:cNvPr>
          <p:cNvSpPr>
            <a:spLocks noGrp="1"/>
          </p:cNvSpPr>
          <p:nvPr>
            <p:ph idx="1"/>
          </p:nvPr>
        </p:nvSpPr>
        <p:spPr>
          <a:xfrm>
            <a:off x="494270" y="1509882"/>
            <a:ext cx="11198058" cy="4297794"/>
          </a:xfrm>
        </p:spPr>
        <p:txBody>
          <a:bodyPr anchor="t" anchorCtr="0">
            <a:noAutofit/>
          </a:bodyPr>
          <a:lstStyle/>
          <a:p>
            <a:pPr marL="285750" lvl="0" indent="-285750" algn="just">
              <a:lnSpc>
                <a:spcPct val="107000"/>
              </a:lnSpc>
              <a:buFont typeface="Arial" panose="020B0604020202020204" pitchFamily="34" charset="0"/>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XXXXX</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7436068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4.7 – Autres programmation</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Permettre le suivi des éléments de programmation relatifs aux autres programmations (lorsque pertinent)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A compléter et renseigner au cas par cas</a:t>
            </a: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91</a:t>
            </a:fld>
            <a:endParaRPr lang="fr-FR">
              <a:solidFill>
                <a:schemeClr val="bg1">
                  <a:lumMod val="65000"/>
                </a:schemeClr>
              </a:solidFill>
            </a:endParaRPr>
          </a:p>
        </p:txBody>
      </p:sp>
    </p:spTree>
    <p:extLst>
      <p:ext uri="{BB962C8B-B14F-4D97-AF65-F5344CB8AC3E}">
        <p14:creationId xmlns:p14="http://schemas.microsoft.com/office/powerpoint/2010/main" val="337335073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92</a:t>
            </a:fld>
            <a:endParaRPr lang="fr-FR">
              <a:solidFill>
                <a:schemeClr val="bg1">
                  <a:lumMod val="65000"/>
                </a:schemeClr>
              </a:solidFill>
            </a:endParaRPr>
          </a:p>
        </p:txBody>
      </p:sp>
      <p:sp>
        <p:nvSpPr>
          <p:cNvPr id="6" name="Titre 1">
            <a:extLst>
              <a:ext uri="{FF2B5EF4-FFF2-40B4-BE49-F238E27FC236}">
                <a16:creationId xmlns:a16="http://schemas.microsoft.com/office/drawing/2014/main" id="{21C8B3CF-6886-FB48-FB4D-3977B2A447A1}"/>
              </a:ext>
            </a:extLst>
          </p:cNvPr>
          <p:cNvSpPr txBox="1">
            <a:spLocks/>
          </p:cNvSpPr>
          <p:nvPr/>
        </p:nvSpPr>
        <p:spPr>
          <a:xfrm>
            <a:off x="0" y="0"/>
            <a:ext cx="10972800" cy="8191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l"/>
            <a:r>
              <a:rPr lang="fr-FR" sz="3200" dirty="0"/>
              <a:t>Slide 4.7 – Autres programmation</a:t>
            </a:r>
            <a:endParaRPr lang="fr-FR" dirty="0"/>
          </a:p>
        </p:txBody>
      </p:sp>
      <p:sp>
        <p:nvSpPr>
          <p:cNvPr id="2" name="Espace réservé du contenu 2">
            <a:extLst>
              <a:ext uri="{FF2B5EF4-FFF2-40B4-BE49-F238E27FC236}">
                <a16:creationId xmlns:a16="http://schemas.microsoft.com/office/drawing/2014/main" id="{BB08DB82-D9AD-CC74-9885-FEE9DC51AEC5}"/>
              </a:ext>
            </a:extLst>
          </p:cNvPr>
          <p:cNvSpPr>
            <a:spLocks noGrp="1"/>
          </p:cNvSpPr>
          <p:nvPr>
            <p:ph idx="1"/>
          </p:nvPr>
        </p:nvSpPr>
        <p:spPr>
          <a:xfrm>
            <a:off x="494270" y="1509882"/>
            <a:ext cx="11198058" cy="4297794"/>
          </a:xfrm>
        </p:spPr>
        <p:txBody>
          <a:bodyPr anchor="t" anchorCtr="0">
            <a:noAutofit/>
          </a:bodyPr>
          <a:lstStyle/>
          <a:p>
            <a:pPr marL="285750" lvl="0" indent="-285750" algn="just">
              <a:lnSpc>
                <a:spcPct val="107000"/>
              </a:lnSpc>
              <a:buFont typeface="Arial" panose="020B0604020202020204" pitchFamily="34" charset="0"/>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XXXXX</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4297420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4.8 – Stationnement</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2"/>
            <a:ext cx="11198058" cy="4297794"/>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Permettre le suivi des éléments de programmation relatifs au stationnement et de la stratégie de stationnement à l’échelle de l’opération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Chef de projet</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A compléter</a:t>
            </a: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93</a:t>
            </a:fld>
            <a:endParaRPr lang="fr-FR">
              <a:solidFill>
                <a:schemeClr val="bg1">
                  <a:lumMod val="65000"/>
                </a:schemeClr>
              </a:solidFill>
            </a:endParaRPr>
          </a:p>
        </p:txBody>
      </p:sp>
    </p:spTree>
    <p:extLst>
      <p:ext uri="{BB962C8B-B14F-4D97-AF65-F5344CB8AC3E}">
        <p14:creationId xmlns:p14="http://schemas.microsoft.com/office/powerpoint/2010/main" val="191625584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94</a:t>
            </a:fld>
            <a:endParaRPr lang="fr-FR">
              <a:solidFill>
                <a:schemeClr val="bg1">
                  <a:lumMod val="65000"/>
                </a:schemeClr>
              </a:solidFill>
            </a:endParaRPr>
          </a:p>
        </p:txBody>
      </p:sp>
      <p:sp>
        <p:nvSpPr>
          <p:cNvPr id="6" name="Titre 1">
            <a:extLst>
              <a:ext uri="{FF2B5EF4-FFF2-40B4-BE49-F238E27FC236}">
                <a16:creationId xmlns:a16="http://schemas.microsoft.com/office/drawing/2014/main" id="{21C8B3CF-6886-FB48-FB4D-3977B2A447A1}"/>
              </a:ext>
            </a:extLst>
          </p:cNvPr>
          <p:cNvSpPr txBox="1">
            <a:spLocks/>
          </p:cNvSpPr>
          <p:nvPr/>
        </p:nvSpPr>
        <p:spPr>
          <a:xfrm>
            <a:off x="0" y="0"/>
            <a:ext cx="10972800" cy="8191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l"/>
            <a:r>
              <a:rPr lang="fr-FR" sz="3200" dirty="0"/>
              <a:t>Slide 4.8 – Stationnement</a:t>
            </a:r>
            <a:endParaRPr lang="fr-FR" dirty="0"/>
          </a:p>
        </p:txBody>
      </p:sp>
      <p:sp>
        <p:nvSpPr>
          <p:cNvPr id="2" name="Espace réservé du contenu 2">
            <a:extLst>
              <a:ext uri="{FF2B5EF4-FFF2-40B4-BE49-F238E27FC236}">
                <a16:creationId xmlns:a16="http://schemas.microsoft.com/office/drawing/2014/main" id="{BB08DB82-D9AD-CC74-9885-FEE9DC51AEC5}"/>
              </a:ext>
            </a:extLst>
          </p:cNvPr>
          <p:cNvSpPr>
            <a:spLocks noGrp="1"/>
          </p:cNvSpPr>
          <p:nvPr>
            <p:ph idx="1"/>
          </p:nvPr>
        </p:nvSpPr>
        <p:spPr>
          <a:xfrm>
            <a:off x="494270" y="1509882"/>
            <a:ext cx="11198058" cy="4297794"/>
          </a:xfrm>
        </p:spPr>
        <p:txBody>
          <a:bodyPr anchor="t" anchorCtr="0">
            <a:noAutofit/>
          </a:bodyPr>
          <a:lstStyle/>
          <a:p>
            <a:pPr marL="285750" lvl="0" indent="-285750" algn="just">
              <a:lnSpc>
                <a:spcPct val="107000"/>
              </a:lnSpc>
              <a:buFont typeface="Arial" panose="020B0604020202020204" pitchFamily="34" charset="0"/>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XXXXX</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665920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p:txBody>
          <a:bodyPr/>
          <a:lstStyle/>
          <a:p>
            <a:pPr algn="l"/>
            <a:r>
              <a:rPr lang="fr-FR" sz="3200" dirty="0"/>
              <a:t>Slide 4.9 – Urbanisme préfigurateur</a:t>
            </a:r>
            <a:endParaRPr lang="fr-FR" dirty="0"/>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494270" y="1509881"/>
            <a:ext cx="11198058" cy="4846469"/>
          </a:xfrm>
        </p:spPr>
        <p:txBody>
          <a:bodyPr anchor="t" anchorCtr="0">
            <a:noAutofit/>
          </a:bodyPr>
          <a:lstStyle/>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Objectif : </a:t>
            </a:r>
            <a:r>
              <a:rPr lang="fr-FR" sz="1600" b="0" dirty="0">
                <a:latin typeface="Montserrat" panose="00000500000000000000" pitchFamily="2" charset="0"/>
                <a:ea typeface="Calibri" panose="020F0502020204030204" pitchFamily="34" charset="0"/>
                <a:cs typeface="Times New Roman" panose="02020603050405020304" pitchFamily="18" charset="0"/>
              </a:rPr>
              <a:t>Donner une vue d’ensemble sur les actions d’urbanisme tactique ou de préfiguration </a:t>
            </a:r>
          </a:p>
          <a:p>
            <a:pPr lvl="0" algn="just">
              <a:lnSpc>
                <a:spcPct val="107000"/>
              </a:lnSpc>
            </a:pPr>
            <a:r>
              <a:rPr lang="fr-FR" sz="1600" dirty="0">
                <a:latin typeface="Montserrat" panose="00000500000000000000" pitchFamily="2" charset="0"/>
                <a:ea typeface="Calibri" panose="020F0502020204030204" pitchFamily="34" charset="0"/>
                <a:cs typeface="Times New Roman" panose="02020603050405020304" pitchFamily="18" charset="0"/>
              </a:rPr>
              <a:t>Responsable de la rédaction : </a:t>
            </a:r>
            <a:r>
              <a:rPr lang="fr-FR" sz="1600" b="0" dirty="0">
                <a:latin typeface="Montserrat" panose="00000500000000000000" pitchFamily="2" charset="0"/>
                <a:ea typeface="Calibri" panose="020F0502020204030204" pitchFamily="34" charset="0"/>
                <a:cs typeface="Times New Roman" panose="02020603050405020304" pitchFamily="18" charset="0"/>
              </a:rPr>
              <a:t>(préciser pilote)</a:t>
            </a:r>
          </a:p>
          <a:p>
            <a:pPr lvl="0" algn="just">
              <a:lnSpc>
                <a:spcPct val="107000"/>
              </a:lnSpc>
            </a:pPr>
            <a:r>
              <a:rPr lang="fr-FR" sz="1600" dirty="0">
                <a:effectLst/>
                <a:latin typeface="Montserrat" panose="00000500000000000000" pitchFamily="2" charset="0"/>
                <a:ea typeface="Calibri" panose="020F0502020204030204" pitchFamily="34" charset="0"/>
                <a:cs typeface="Times New Roman" panose="02020603050405020304" pitchFamily="18" charset="0"/>
              </a:rPr>
              <a:t>Données </a:t>
            </a:r>
            <a:r>
              <a:rPr lang="fr-FR" sz="1600" dirty="0">
                <a:latin typeface="Montserrat" panose="00000500000000000000" pitchFamily="2" charset="0"/>
                <a:ea typeface="Calibri" panose="020F0502020204030204" pitchFamily="34" charset="0"/>
                <a:cs typeface="Times New Roman" panose="02020603050405020304" pitchFamily="18" charset="0"/>
              </a:rPr>
              <a:t>intégrées :</a:t>
            </a:r>
          </a:p>
          <a:p>
            <a:pPr marL="342900" lvl="0" indent="-342900" algn="just">
              <a:lnSpc>
                <a:spcPct val="107000"/>
              </a:lnSpc>
              <a:buFontTx/>
              <a:buChar char="-"/>
            </a:pPr>
            <a:r>
              <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rPr>
              <a:t>A préciser</a:t>
            </a:r>
          </a:p>
          <a:p>
            <a:pPr marL="342900" lvl="0" indent="-342900" algn="just">
              <a:lnSpc>
                <a:spcPct val="107000"/>
              </a:lnSpc>
              <a:buFontTx/>
              <a:buChar char="-"/>
            </a:pPr>
            <a:endParaRPr lang="fr-FR" sz="1600" b="0" dirty="0">
              <a:solidFill>
                <a:srgbClr val="EA515A"/>
              </a:solidFill>
              <a:latin typeface="Montserrat" panose="00000500000000000000" pitchFamily="2" charset="0"/>
              <a:ea typeface="Calibri" panose="020F0502020204030204" pitchFamily="34" charset="0"/>
              <a:cs typeface="Times New Roman" panose="02020603050405020304" pitchFamily="18" charset="0"/>
            </a:endParaRPr>
          </a:p>
          <a:p>
            <a:pPr marL="342900" lvl="0" indent="-342900" algn="just">
              <a:lnSpc>
                <a:spcPct val="107000"/>
              </a:lnSpc>
              <a:buFontTx/>
              <a:buChar char="-"/>
            </a:pPr>
            <a:endParaRPr lang="fr-FR" sz="1600" b="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95</a:t>
            </a:fld>
            <a:endParaRPr lang="fr-FR">
              <a:solidFill>
                <a:schemeClr val="bg1">
                  <a:lumMod val="65000"/>
                </a:schemeClr>
              </a:solidFill>
            </a:endParaRPr>
          </a:p>
        </p:txBody>
      </p:sp>
    </p:spTree>
    <p:extLst>
      <p:ext uri="{BB962C8B-B14F-4D97-AF65-F5344CB8AC3E}">
        <p14:creationId xmlns:p14="http://schemas.microsoft.com/office/powerpoint/2010/main" val="73298760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96</a:t>
            </a:fld>
            <a:endParaRPr lang="fr-FR">
              <a:solidFill>
                <a:schemeClr val="bg1">
                  <a:lumMod val="65000"/>
                </a:schemeClr>
              </a:solidFill>
            </a:endParaRPr>
          </a:p>
        </p:txBody>
      </p:sp>
      <p:sp>
        <p:nvSpPr>
          <p:cNvPr id="6" name="Titre 1">
            <a:extLst>
              <a:ext uri="{FF2B5EF4-FFF2-40B4-BE49-F238E27FC236}">
                <a16:creationId xmlns:a16="http://schemas.microsoft.com/office/drawing/2014/main" id="{21C8B3CF-6886-FB48-FB4D-3977B2A447A1}"/>
              </a:ext>
            </a:extLst>
          </p:cNvPr>
          <p:cNvSpPr txBox="1">
            <a:spLocks/>
          </p:cNvSpPr>
          <p:nvPr/>
        </p:nvSpPr>
        <p:spPr>
          <a:xfrm>
            <a:off x="0" y="0"/>
            <a:ext cx="10972800" cy="8191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000" b="1" kern="1200">
                <a:solidFill>
                  <a:schemeClr val="accent2"/>
                </a:solidFill>
                <a:latin typeface="Montserrat" pitchFamily="2" charset="77"/>
                <a:ea typeface="+mj-ea"/>
                <a:cs typeface="+mj-cs"/>
              </a:defRPr>
            </a:lvl1pPr>
          </a:lstStyle>
          <a:p>
            <a:pPr algn="l"/>
            <a:r>
              <a:rPr lang="fr-FR" sz="3200" dirty="0"/>
              <a:t>Slide 4.9 – Urbanisme préfigurateur</a:t>
            </a:r>
            <a:endParaRPr lang="fr-FR" dirty="0"/>
          </a:p>
        </p:txBody>
      </p:sp>
      <p:sp>
        <p:nvSpPr>
          <p:cNvPr id="2" name="Espace réservé du contenu 2">
            <a:extLst>
              <a:ext uri="{FF2B5EF4-FFF2-40B4-BE49-F238E27FC236}">
                <a16:creationId xmlns:a16="http://schemas.microsoft.com/office/drawing/2014/main" id="{BB08DB82-D9AD-CC74-9885-FEE9DC51AEC5}"/>
              </a:ext>
            </a:extLst>
          </p:cNvPr>
          <p:cNvSpPr>
            <a:spLocks noGrp="1"/>
          </p:cNvSpPr>
          <p:nvPr>
            <p:ph idx="1"/>
          </p:nvPr>
        </p:nvSpPr>
        <p:spPr>
          <a:xfrm>
            <a:off x="494270" y="1509882"/>
            <a:ext cx="11198058" cy="4297794"/>
          </a:xfrm>
        </p:spPr>
        <p:txBody>
          <a:bodyPr anchor="t" anchorCtr="0">
            <a:noAutofit/>
          </a:bodyPr>
          <a:lstStyle/>
          <a:p>
            <a:pPr marL="285750" lvl="0" indent="-285750" algn="just">
              <a:lnSpc>
                <a:spcPct val="107000"/>
              </a:lnSpc>
              <a:buFont typeface="Arial" panose="020B0604020202020204" pitchFamily="34" charset="0"/>
              <a:buChar char="•"/>
            </a:pPr>
            <a:r>
              <a:rPr lang="fr-FR" sz="1600" b="0" dirty="0">
                <a:latin typeface="Montserrat" panose="00000500000000000000" pitchFamily="2" charset="0"/>
                <a:ea typeface="Calibri" panose="020F0502020204030204" pitchFamily="34" charset="0"/>
                <a:cs typeface="Times New Roman" panose="02020603050405020304" pitchFamily="18" charset="0"/>
              </a:rPr>
              <a:t>XXXXX</a:t>
            </a:r>
            <a:endParaRPr lang="fr-FR" sz="1400" b="0" dirty="0">
              <a:latin typeface="Montserrat" panose="000005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397662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97</a:t>
            </a:fld>
            <a:endParaRPr lang="fr-FR">
              <a:solidFill>
                <a:schemeClr val="bg1">
                  <a:lumMod val="65000"/>
                </a:schemeClr>
              </a:solidFill>
            </a:endParaRPr>
          </a:p>
        </p:txBody>
      </p:sp>
      <p:sp>
        <p:nvSpPr>
          <p:cNvPr id="4" name="Titre 1">
            <a:extLst>
              <a:ext uri="{FF2B5EF4-FFF2-40B4-BE49-F238E27FC236}">
                <a16:creationId xmlns:a16="http://schemas.microsoft.com/office/drawing/2014/main" id="{3DCE704E-F7CB-403D-A8A2-D789416B9FCF}"/>
              </a:ext>
            </a:extLst>
          </p:cNvPr>
          <p:cNvSpPr>
            <a:spLocks noGrp="1"/>
          </p:cNvSpPr>
          <p:nvPr>
            <p:ph type="title"/>
          </p:nvPr>
        </p:nvSpPr>
        <p:spPr>
          <a:xfrm>
            <a:off x="0" y="97438"/>
            <a:ext cx="12192000" cy="576817"/>
          </a:xfrm>
        </p:spPr>
        <p:txBody>
          <a:bodyPr>
            <a:noAutofit/>
          </a:bodyPr>
          <a:lstStyle/>
          <a:p>
            <a:pPr algn="l"/>
            <a:r>
              <a:rPr lang="fr-FR" sz="2400" dirty="0"/>
              <a:t>4. PROGRAMMATION &gt;&gt; RELEVE DE DECISIONS</a:t>
            </a:r>
            <a:endParaRPr lang="fr-FR" sz="2000" dirty="0"/>
          </a:p>
        </p:txBody>
      </p:sp>
      <p:sp>
        <p:nvSpPr>
          <p:cNvPr id="3" name="Espace réservé du contenu 2">
            <a:extLst>
              <a:ext uri="{FF2B5EF4-FFF2-40B4-BE49-F238E27FC236}">
                <a16:creationId xmlns:a16="http://schemas.microsoft.com/office/drawing/2014/main" id="{A9E7E060-A6C0-CB82-A46C-22D234A993CE}"/>
              </a:ext>
            </a:extLst>
          </p:cNvPr>
          <p:cNvSpPr>
            <a:spLocks noGrp="1"/>
          </p:cNvSpPr>
          <p:nvPr>
            <p:ph idx="1"/>
          </p:nvPr>
        </p:nvSpPr>
        <p:spPr>
          <a:xfrm>
            <a:off x="494270" y="674255"/>
            <a:ext cx="11198058" cy="5682096"/>
          </a:xfrm>
          <a:solidFill>
            <a:schemeClr val="bg1">
              <a:lumMod val="95000"/>
            </a:schemeClr>
          </a:solidFill>
          <a:ln w="3175">
            <a:solidFill>
              <a:schemeClr val="tx1"/>
            </a:solidFill>
            <a:prstDash val="sysDot"/>
          </a:ln>
        </p:spPr>
        <p:txBody>
          <a:bodyPr anchor="t" anchorCtr="0">
            <a:noAutofit/>
          </a:bodyPr>
          <a:lstStyle/>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marL="285750" lvl="0" indent="-285750" algn="just">
              <a:spcBef>
                <a:spcPts val="0"/>
              </a:spcBef>
              <a:buFont typeface="Arial" panose="020B0604020202020204" pitchFamily="34" charset="0"/>
              <a:buChar char="•"/>
            </a:pPr>
            <a:r>
              <a:rPr lang="fr-FR" sz="1400" b="0" dirty="0">
                <a:latin typeface="Montserrat" panose="00000500000000000000" pitchFamily="2" charset="0"/>
                <a:ea typeface="Calibri" panose="020F0502020204030204" pitchFamily="34" charset="0"/>
                <a:cs typeface="Times New Roman" panose="02020603050405020304" pitchFamily="18" charset="0"/>
              </a:rPr>
              <a:t>Rappel de l’arbitrage attendu pour l’item et relevé de la décision prise à l’issue de la revue de projet  </a:t>
            </a:r>
          </a:p>
          <a:p>
            <a:pPr marL="285750" lvl="0" indent="-285750" algn="just">
              <a:spcBef>
                <a:spcPts val="0"/>
              </a:spcBef>
              <a:buFont typeface="Arial" panose="020B0604020202020204" pitchFamily="34" charset="0"/>
              <a:buChar char="•"/>
            </a:pPr>
            <a:endParaRPr lang="fr-FR" sz="1400" b="0" dirty="0">
              <a:latin typeface="Montserrat" panose="00000500000000000000" pitchFamily="2" charset="0"/>
              <a:ea typeface="Calibri" panose="020F0502020204030204" pitchFamily="34" charset="0"/>
              <a:cs typeface="Times New Roman" panose="02020603050405020304" pitchFamily="18" charset="0"/>
            </a:endParaRPr>
          </a:p>
          <a:p>
            <a:pPr lvl="0" algn="just">
              <a:spcBef>
                <a:spcPts val="0"/>
              </a:spcBef>
            </a:pPr>
            <a:r>
              <a:rPr lang="fr-FR" sz="1400" b="0" dirty="0">
                <a:latin typeface="Montserrat" panose="00000500000000000000" pitchFamily="2"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52197820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105696-C7BA-30A6-6A4E-27E399ABA717}"/>
              </a:ext>
            </a:extLst>
          </p:cNvPr>
          <p:cNvSpPr/>
          <p:nvPr/>
        </p:nvSpPr>
        <p:spPr>
          <a:xfrm>
            <a:off x="0" y="0"/>
            <a:ext cx="5698836" cy="68580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3" name="Espace réservé du texte 2">
            <a:extLst>
              <a:ext uri="{FF2B5EF4-FFF2-40B4-BE49-F238E27FC236}">
                <a16:creationId xmlns:a16="http://schemas.microsoft.com/office/drawing/2014/main" id="{616006B5-FF74-C49B-1DC3-8A9B3D82164C}"/>
              </a:ext>
            </a:extLst>
          </p:cNvPr>
          <p:cNvSpPr>
            <a:spLocks noGrp="1"/>
          </p:cNvSpPr>
          <p:nvPr>
            <p:ph type="body" sz="quarter" idx="11"/>
          </p:nvPr>
        </p:nvSpPr>
        <p:spPr/>
        <p:txBody>
          <a:bodyPr/>
          <a:lstStyle/>
          <a:p>
            <a:endParaRPr lang="fr-FR" dirty="0"/>
          </a:p>
        </p:txBody>
      </p:sp>
      <p:sp>
        <p:nvSpPr>
          <p:cNvPr id="4" name="Titre 3">
            <a:extLst>
              <a:ext uri="{FF2B5EF4-FFF2-40B4-BE49-F238E27FC236}">
                <a16:creationId xmlns:a16="http://schemas.microsoft.com/office/drawing/2014/main" id="{5F26E097-7900-09F2-AB99-60BBF6A4551D}"/>
              </a:ext>
            </a:extLst>
          </p:cNvPr>
          <p:cNvSpPr>
            <a:spLocks noGrp="1"/>
          </p:cNvSpPr>
          <p:nvPr>
            <p:ph type="ctrTitle"/>
          </p:nvPr>
        </p:nvSpPr>
        <p:spPr>
          <a:xfrm>
            <a:off x="3334327" y="2733964"/>
            <a:ext cx="8389426" cy="1154546"/>
          </a:xfrm>
        </p:spPr>
        <p:txBody>
          <a:bodyPr/>
          <a:lstStyle/>
          <a:p>
            <a:r>
              <a:rPr lang="fr-FR" sz="4800" dirty="0"/>
              <a:t>5. FONCIER</a:t>
            </a:r>
          </a:p>
        </p:txBody>
      </p:sp>
      <p:grpSp>
        <p:nvGrpSpPr>
          <p:cNvPr id="2" name="Groupe 1">
            <a:extLst>
              <a:ext uri="{FF2B5EF4-FFF2-40B4-BE49-F238E27FC236}">
                <a16:creationId xmlns:a16="http://schemas.microsoft.com/office/drawing/2014/main" id="{D094E23B-7910-633B-8398-6E88DF63D775}"/>
              </a:ext>
            </a:extLst>
          </p:cNvPr>
          <p:cNvGrpSpPr/>
          <p:nvPr/>
        </p:nvGrpSpPr>
        <p:grpSpPr>
          <a:xfrm>
            <a:off x="224481" y="361088"/>
            <a:ext cx="1926114" cy="6135823"/>
            <a:chOff x="319652" y="0"/>
            <a:chExt cx="1926114" cy="6135823"/>
          </a:xfrm>
        </p:grpSpPr>
        <p:sp>
          <p:nvSpPr>
            <p:cNvPr id="5" name="Rectangle : coins arrondis 4">
              <a:hlinkClick r:id="rId2" action="ppaction://hlinksldjump"/>
              <a:extLst>
                <a:ext uri="{FF2B5EF4-FFF2-40B4-BE49-F238E27FC236}">
                  <a16:creationId xmlns:a16="http://schemas.microsoft.com/office/drawing/2014/main" id="{7606D78D-3490-2D28-2C42-31BBAAD98F6C}"/>
                </a:ext>
              </a:extLst>
            </p:cNvPr>
            <p:cNvSpPr/>
            <p:nvPr/>
          </p:nvSpPr>
          <p:spPr>
            <a:xfrm>
              <a:off x="319652" y="566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0. SYNTHESE</a:t>
              </a:r>
            </a:p>
          </p:txBody>
        </p:sp>
        <p:sp>
          <p:nvSpPr>
            <p:cNvPr id="7" name="Rectangle : coins arrondis 6">
              <a:hlinkClick r:id="rId3" action="ppaction://hlinksldjump"/>
              <a:extLst>
                <a:ext uri="{FF2B5EF4-FFF2-40B4-BE49-F238E27FC236}">
                  <a16:creationId xmlns:a16="http://schemas.microsoft.com/office/drawing/2014/main" id="{2926C5A0-D274-4B87-D809-B0F4A3A515D6}"/>
                </a:ext>
              </a:extLst>
            </p:cNvPr>
            <p:cNvSpPr/>
            <p:nvPr/>
          </p:nvSpPr>
          <p:spPr>
            <a:xfrm>
              <a:off x="319652" y="10883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 CADRES POLITIQUES ET CONTRACTUELS</a:t>
              </a:r>
            </a:p>
          </p:txBody>
        </p:sp>
        <p:sp>
          <p:nvSpPr>
            <p:cNvPr id="8" name="Rectangle : coins arrondis 7">
              <a:hlinkClick r:id="rId4" action="ppaction://hlinksldjump"/>
              <a:extLst>
                <a:ext uri="{FF2B5EF4-FFF2-40B4-BE49-F238E27FC236}">
                  <a16:creationId xmlns:a16="http://schemas.microsoft.com/office/drawing/2014/main" id="{A3927D60-D351-911E-92E5-3F1B89283F96}"/>
                </a:ext>
              </a:extLst>
            </p:cNvPr>
            <p:cNvSpPr/>
            <p:nvPr/>
          </p:nvSpPr>
          <p:spPr>
            <a:xfrm>
              <a:off x="319652" y="161024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2. PROCEDURES</a:t>
              </a:r>
            </a:p>
          </p:txBody>
        </p:sp>
        <p:sp>
          <p:nvSpPr>
            <p:cNvPr id="9" name="Rectangle : coins arrondis 8">
              <a:hlinkClick r:id="rId5" action="ppaction://hlinksldjump"/>
              <a:extLst>
                <a:ext uri="{FF2B5EF4-FFF2-40B4-BE49-F238E27FC236}">
                  <a16:creationId xmlns:a16="http://schemas.microsoft.com/office/drawing/2014/main" id="{CB609EA9-6961-6641-1447-EEFAA42BA63F}"/>
                </a:ext>
              </a:extLst>
            </p:cNvPr>
            <p:cNvSpPr/>
            <p:nvPr/>
          </p:nvSpPr>
          <p:spPr>
            <a:xfrm>
              <a:off x="319652" y="2132099"/>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3. OBJECTIFS ENVIRONNEMENTAUX</a:t>
              </a:r>
            </a:p>
          </p:txBody>
        </p:sp>
        <p:sp>
          <p:nvSpPr>
            <p:cNvPr id="10" name="Rectangle : coins arrondis 9">
              <a:hlinkClick r:id="rId6" action="ppaction://hlinksldjump"/>
              <a:extLst>
                <a:ext uri="{FF2B5EF4-FFF2-40B4-BE49-F238E27FC236}">
                  <a16:creationId xmlns:a16="http://schemas.microsoft.com/office/drawing/2014/main" id="{EF19554D-182C-F7A1-FE51-94F4C5917985}"/>
                </a:ext>
              </a:extLst>
            </p:cNvPr>
            <p:cNvSpPr/>
            <p:nvPr/>
          </p:nvSpPr>
          <p:spPr>
            <a:xfrm>
              <a:off x="319652" y="2651318"/>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4. PROGRAMMATION</a:t>
              </a:r>
            </a:p>
          </p:txBody>
        </p:sp>
        <p:sp>
          <p:nvSpPr>
            <p:cNvPr id="11" name="Rectangle : coins arrondis 10">
              <a:hlinkClick r:id="rId7" action="ppaction://hlinksldjump"/>
              <a:extLst>
                <a:ext uri="{FF2B5EF4-FFF2-40B4-BE49-F238E27FC236}">
                  <a16:creationId xmlns:a16="http://schemas.microsoft.com/office/drawing/2014/main" id="{F12C76A1-89AE-9C89-B7E3-EF6CBFC8E8CE}"/>
                </a:ext>
              </a:extLst>
            </p:cNvPr>
            <p:cNvSpPr/>
            <p:nvPr/>
          </p:nvSpPr>
          <p:spPr>
            <a:xfrm>
              <a:off x="319652" y="3170537"/>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5. FONCIER</a:t>
              </a:r>
            </a:p>
          </p:txBody>
        </p:sp>
        <p:sp>
          <p:nvSpPr>
            <p:cNvPr id="12" name="Rectangle : coins arrondis 11">
              <a:hlinkClick r:id="rId8" action="ppaction://hlinksldjump"/>
              <a:extLst>
                <a:ext uri="{FF2B5EF4-FFF2-40B4-BE49-F238E27FC236}">
                  <a16:creationId xmlns:a16="http://schemas.microsoft.com/office/drawing/2014/main" id="{89144334-E8D6-FFCA-4524-6FC087C9F31F}"/>
                </a:ext>
              </a:extLst>
            </p:cNvPr>
            <p:cNvSpPr/>
            <p:nvPr/>
          </p:nvSpPr>
          <p:spPr>
            <a:xfrm>
              <a:off x="319652" y="3689756"/>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6. ETUDES</a:t>
              </a:r>
            </a:p>
          </p:txBody>
        </p:sp>
        <p:sp>
          <p:nvSpPr>
            <p:cNvPr id="13" name="Rectangle : coins arrondis 12">
              <a:hlinkClick r:id="rId9" action="ppaction://hlinksldjump"/>
              <a:extLst>
                <a:ext uri="{FF2B5EF4-FFF2-40B4-BE49-F238E27FC236}">
                  <a16:creationId xmlns:a16="http://schemas.microsoft.com/office/drawing/2014/main" id="{16697FA1-75F2-C8DC-C705-09FD1A539111}"/>
                </a:ext>
              </a:extLst>
            </p:cNvPr>
            <p:cNvSpPr/>
            <p:nvPr/>
          </p:nvSpPr>
          <p:spPr>
            <a:xfrm>
              <a:off x="319652" y="4208975"/>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7. TRAVAUX</a:t>
              </a:r>
            </a:p>
          </p:txBody>
        </p:sp>
        <p:sp>
          <p:nvSpPr>
            <p:cNvPr id="14" name="ZoneTexte 13">
              <a:extLst>
                <a:ext uri="{FF2B5EF4-FFF2-40B4-BE49-F238E27FC236}">
                  <a16:creationId xmlns:a16="http://schemas.microsoft.com/office/drawing/2014/main" id="{CF2A5E42-3F9D-3859-34B5-F735F938F5AC}"/>
                </a:ext>
              </a:extLst>
            </p:cNvPr>
            <p:cNvSpPr txBox="1"/>
            <p:nvPr/>
          </p:nvSpPr>
          <p:spPr>
            <a:xfrm>
              <a:off x="319652" y="76261"/>
              <a:ext cx="1311563" cy="369332"/>
            </a:xfrm>
            <a:prstGeom prst="rect">
              <a:avLst/>
            </a:prstGeom>
            <a:noFill/>
          </p:spPr>
          <p:txBody>
            <a:bodyPr wrap="square" rtlCol="0">
              <a:spAutoFit/>
            </a:bodyPr>
            <a:lstStyle/>
            <a:p>
              <a:r>
                <a:rPr lang="fr-FR" b="1" i="1" dirty="0">
                  <a:latin typeface="Montserrat" panose="00000500000000000000" pitchFamily="2" charset="0"/>
                </a:rPr>
                <a:t>Aller à… </a:t>
              </a:r>
            </a:p>
          </p:txBody>
        </p:sp>
        <p:pic>
          <p:nvPicPr>
            <p:cNvPr id="15" name="Image 14">
              <a:extLst>
                <a:ext uri="{FF2B5EF4-FFF2-40B4-BE49-F238E27FC236}">
                  <a16:creationId xmlns:a16="http://schemas.microsoft.com/office/drawing/2014/main" id="{74874EF3-C601-287B-53C8-D457E744A0CF}"/>
                </a:ext>
              </a:extLst>
            </p:cNvPr>
            <p:cNvPicPr>
              <a:picLocks noChangeAspect="1"/>
            </p:cNvPicPr>
            <p:nvPr/>
          </p:nvPicPr>
          <p:blipFill rotWithShape="1">
            <a:blip r:embed="rId10">
              <a:clrChange>
                <a:clrFrom>
                  <a:srgbClr val="FFFFFF"/>
                </a:clrFrom>
                <a:clrTo>
                  <a:srgbClr val="FFFFFF">
                    <a:alpha val="0"/>
                  </a:srgbClr>
                </a:clrTo>
              </a:clrChange>
            </a:blip>
            <a:srcRect l="21232" t="21344" r="24844" b="15183"/>
            <a:stretch/>
          </p:blipFill>
          <p:spPr>
            <a:xfrm>
              <a:off x="1409542" y="0"/>
              <a:ext cx="443345" cy="521854"/>
            </a:xfrm>
            <a:prstGeom prst="rect">
              <a:avLst/>
            </a:prstGeom>
          </p:spPr>
        </p:pic>
        <p:sp>
          <p:nvSpPr>
            <p:cNvPr id="16" name="Rectangle : coins arrondis 15">
              <a:hlinkClick r:id="rId11" action="ppaction://hlinksldjump"/>
              <a:extLst>
                <a:ext uri="{FF2B5EF4-FFF2-40B4-BE49-F238E27FC236}">
                  <a16:creationId xmlns:a16="http://schemas.microsoft.com/office/drawing/2014/main" id="{22F5822C-589F-0E72-0CAE-9F19C98AE7F4}"/>
                </a:ext>
              </a:extLst>
            </p:cNvPr>
            <p:cNvSpPr/>
            <p:nvPr/>
          </p:nvSpPr>
          <p:spPr>
            <a:xfrm>
              <a:off x="319652" y="4728194"/>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8. RECETTES</a:t>
              </a:r>
            </a:p>
          </p:txBody>
        </p:sp>
        <p:sp>
          <p:nvSpPr>
            <p:cNvPr id="17" name="Rectangle : coins arrondis 16">
              <a:hlinkClick r:id="rId12" action="ppaction://hlinksldjump"/>
              <a:extLst>
                <a:ext uri="{FF2B5EF4-FFF2-40B4-BE49-F238E27FC236}">
                  <a16:creationId xmlns:a16="http://schemas.microsoft.com/office/drawing/2014/main" id="{437D5ED9-BE51-7FDE-1C3A-D0D090E2A9DD}"/>
                </a:ext>
              </a:extLst>
            </p:cNvPr>
            <p:cNvSpPr/>
            <p:nvPr/>
          </p:nvSpPr>
          <p:spPr>
            <a:xfrm>
              <a:off x="319652" y="5252252"/>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9. PLAN DE CHARGES</a:t>
              </a:r>
            </a:p>
          </p:txBody>
        </p:sp>
        <p:sp>
          <p:nvSpPr>
            <p:cNvPr id="18" name="Rectangle : coins arrondis 17">
              <a:hlinkClick r:id="rId13" action="ppaction://hlinksldjump"/>
              <a:extLst>
                <a:ext uri="{FF2B5EF4-FFF2-40B4-BE49-F238E27FC236}">
                  <a16:creationId xmlns:a16="http://schemas.microsoft.com/office/drawing/2014/main" id="{1767AB8B-04B6-43C4-927A-0B70034F45DE}"/>
                </a:ext>
              </a:extLst>
            </p:cNvPr>
            <p:cNvSpPr/>
            <p:nvPr/>
          </p:nvSpPr>
          <p:spPr>
            <a:xfrm>
              <a:off x="319652" y="5766491"/>
              <a:ext cx="1926114" cy="36933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a:solidFill>
                    <a:schemeClr val="tx1"/>
                  </a:solidFill>
                </a:rPr>
                <a:t>10. CARTO RISQUES</a:t>
              </a:r>
            </a:p>
          </p:txBody>
        </p:sp>
      </p:grpSp>
    </p:spTree>
    <p:extLst>
      <p:ext uri="{BB962C8B-B14F-4D97-AF65-F5344CB8AC3E}">
        <p14:creationId xmlns:p14="http://schemas.microsoft.com/office/powerpoint/2010/main" val="164680488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1348B8-AF9A-0D4D-A1C1-81AF0C5B8113}"/>
              </a:ext>
            </a:extLst>
          </p:cNvPr>
          <p:cNvSpPr>
            <a:spLocks noGrp="1"/>
          </p:cNvSpPr>
          <p:nvPr>
            <p:ph type="title"/>
          </p:nvPr>
        </p:nvSpPr>
        <p:spPr>
          <a:xfrm>
            <a:off x="0" y="0"/>
            <a:ext cx="10972800" cy="711200"/>
          </a:xfrm>
        </p:spPr>
        <p:txBody>
          <a:bodyPr/>
          <a:lstStyle/>
          <a:p>
            <a:pPr algn="l"/>
            <a:r>
              <a:rPr lang="fr-FR" sz="3200" dirty="0">
                <a:latin typeface="Montserrat"/>
              </a:rPr>
              <a:t>Slide 5.1 – Foncier – </a:t>
            </a:r>
            <a:r>
              <a:rPr lang="fr-FR" sz="3200" dirty="0">
                <a:highlight>
                  <a:srgbClr val="FFFF00"/>
                </a:highlight>
                <a:latin typeface="Montserrat"/>
              </a:rPr>
              <a:t>Action foncière </a:t>
            </a:r>
            <a:endParaRPr lang="fr-FR">
              <a:highlight>
                <a:srgbClr val="FFFF00"/>
              </a:highlight>
            </a:endParaRPr>
          </a:p>
        </p:txBody>
      </p:sp>
      <p:sp>
        <p:nvSpPr>
          <p:cNvPr id="3" name="Espace réservé du contenu 2">
            <a:extLst>
              <a:ext uri="{FF2B5EF4-FFF2-40B4-BE49-F238E27FC236}">
                <a16:creationId xmlns:a16="http://schemas.microsoft.com/office/drawing/2014/main" id="{8626DD59-B477-B646-9768-60CFFA3D1965}"/>
              </a:ext>
            </a:extLst>
          </p:cNvPr>
          <p:cNvSpPr>
            <a:spLocks noGrp="1"/>
          </p:cNvSpPr>
          <p:nvPr>
            <p:ph idx="1"/>
          </p:nvPr>
        </p:nvSpPr>
        <p:spPr>
          <a:xfrm>
            <a:off x="682896" y="1280103"/>
            <a:ext cx="11198058" cy="4297794"/>
          </a:xfrm>
        </p:spPr>
        <p:txBody>
          <a:bodyPr anchor="t" anchorCtr="0">
            <a:noAutofit/>
          </a:bodyPr>
          <a:lstStyle/>
          <a:p>
            <a:pPr algn="just">
              <a:lnSpc>
                <a:spcPct val="107000"/>
              </a:lnSpc>
            </a:pPr>
            <a:r>
              <a:rPr lang="fr-FR" sz="1600" dirty="0">
                <a:latin typeface="Montserrat"/>
                <a:ea typeface="Calibri" panose="020F0502020204030204" pitchFamily="34" charset="0"/>
                <a:cs typeface="Times New Roman"/>
              </a:rPr>
              <a:t>Objectif : </a:t>
            </a:r>
            <a:r>
              <a:rPr lang="fr-FR" sz="1600" b="0" dirty="0">
                <a:latin typeface="Montserrat"/>
                <a:ea typeface="Calibri" panose="020F0502020204030204" pitchFamily="34" charset="0"/>
                <a:cs typeface="Times New Roman"/>
              </a:rPr>
              <a:t>Donner une vue d’ensemble sur le volet acquisitions foncières  </a:t>
            </a:r>
            <a:endParaRPr lang="fr-FR" sz="1600" b="0">
              <a:latin typeface="Montserrat" panose="00000500000000000000" pitchFamily="2" charset="0"/>
              <a:ea typeface="Calibri" panose="020F0502020204030204" pitchFamily="34" charset="0"/>
              <a:cs typeface="Times New Roman" panose="02020603050405020304" pitchFamily="18" charset="0"/>
            </a:endParaRPr>
          </a:p>
          <a:p>
            <a:pPr lvl="0" algn="just">
              <a:lnSpc>
                <a:spcPct val="107000"/>
              </a:lnSpc>
            </a:pPr>
            <a:r>
              <a:rPr lang="fr-FR" sz="1600" dirty="0">
                <a:latin typeface="Montserrat"/>
                <a:ea typeface="Calibri" panose="020F0502020204030204" pitchFamily="34" charset="0"/>
                <a:cs typeface="Times New Roman"/>
              </a:rPr>
              <a:t>Responsable de la rédaction : DFP</a:t>
            </a:r>
            <a:r>
              <a:rPr lang="fr-FR" sz="1600" b="0" dirty="0">
                <a:latin typeface="Montserrat"/>
                <a:ea typeface="Calibri" panose="020F0502020204030204" pitchFamily="34" charset="0"/>
                <a:cs typeface="Times New Roman"/>
              </a:rPr>
              <a:t> (préciser pilote) (DDOI avant transmission)</a:t>
            </a:r>
          </a:p>
          <a:p>
            <a:pPr lvl="0" algn="just">
              <a:lnSpc>
                <a:spcPct val="107000"/>
              </a:lnSpc>
            </a:pPr>
            <a:r>
              <a:rPr lang="fr-FR" sz="1600" dirty="0">
                <a:effectLst/>
                <a:latin typeface="Montserrat"/>
                <a:ea typeface="Calibri" panose="020F0502020204030204" pitchFamily="34" charset="0"/>
                <a:cs typeface="Times New Roman"/>
              </a:rPr>
              <a:t>Données </a:t>
            </a:r>
            <a:r>
              <a:rPr lang="fr-FR" sz="1600" dirty="0">
                <a:latin typeface="Montserrat"/>
                <a:ea typeface="Calibri" panose="020F0502020204030204" pitchFamily="34" charset="0"/>
                <a:cs typeface="Times New Roman"/>
              </a:rPr>
              <a:t>intégrées :</a:t>
            </a:r>
          </a:p>
          <a:p>
            <a:pPr marL="342900" lvl="0" indent="-342900" algn="just">
              <a:lnSpc>
                <a:spcPct val="107000"/>
              </a:lnSpc>
              <a:buFontTx/>
              <a:buChar char="-"/>
            </a:pPr>
            <a:r>
              <a:rPr lang="fr-FR" sz="1400" b="0" dirty="0">
                <a:solidFill>
                  <a:schemeClr val="tx1"/>
                </a:solidFill>
                <a:latin typeface="Montserrat"/>
                <a:ea typeface="Calibri" panose="020F0502020204030204" pitchFamily="34" charset="0"/>
                <a:cs typeface="Times New Roman"/>
              </a:rPr>
              <a:t>Plan des propriétés foncières</a:t>
            </a:r>
          </a:p>
          <a:p>
            <a:pPr marL="342900" indent="-342900" algn="just">
              <a:lnSpc>
                <a:spcPct val="107000"/>
              </a:lnSpc>
              <a:buFontTx/>
              <a:buChar char="-"/>
            </a:pPr>
            <a:r>
              <a:rPr lang="fr-FR" sz="1400" b="0" dirty="0">
                <a:solidFill>
                  <a:schemeClr val="tx1"/>
                </a:solidFill>
                <a:latin typeface="Montserrat"/>
                <a:ea typeface="Calibri" panose="020F0502020204030204" pitchFamily="34" charset="0"/>
                <a:cs typeface="Times New Roman"/>
              </a:rPr>
              <a:t>Phasage des acquisition (plan si existant) </a:t>
            </a:r>
          </a:p>
          <a:p>
            <a:pPr marL="342900" indent="-342900" algn="just">
              <a:lnSpc>
                <a:spcPct val="107000"/>
              </a:lnSpc>
              <a:buFontTx/>
              <a:buChar char="-"/>
            </a:pPr>
            <a:r>
              <a:rPr lang="fr-FR" sz="1400" b="0" dirty="0">
                <a:solidFill>
                  <a:schemeClr val="tx1"/>
                </a:solidFill>
                <a:latin typeface="Montserrat"/>
                <a:ea typeface="Calibri" panose="020F0502020204030204" pitchFamily="34" charset="0"/>
                <a:cs typeface="Times New Roman"/>
              </a:rPr>
              <a:t>Etat d’avancement des procédures fon</a:t>
            </a:r>
            <a:r>
              <a:rPr lang="fr-FR" sz="1400" b="0" dirty="0">
                <a:solidFill>
                  <a:schemeClr val="tx1"/>
                </a:solidFill>
                <a:latin typeface="Montserrat"/>
                <a:cs typeface="Times New Roman"/>
              </a:rPr>
              <a:t>cières (DUP, cessibilité, expropriation)</a:t>
            </a:r>
            <a:endParaRPr lang="fr-FR" sz="1400" b="0">
              <a:solidFill>
                <a:schemeClr val="tx1"/>
              </a:solidFill>
              <a:latin typeface="Montserrat"/>
              <a:cs typeface="Times New Roman"/>
            </a:endParaRPr>
          </a:p>
          <a:p>
            <a:pPr marL="285750" indent="-285750" algn="just">
              <a:lnSpc>
                <a:spcPct val="107000"/>
              </a:lnSpc>
              <a:buFont typeface="Calibri"/>
              <a:buChar char="-"/>
            </a:pPr>
            <a:r>
              <a:rPr lang="fr-FR" sz="1400" b="0" dirty="0">
                <a:solidFill>
                  <a:schemeClr val="tx1"/>
                </a:solidFill>
                <a:latin typeface="Montserrat"/>
                <a:cs typeface="Times New Roman"/>
              </a:rPr>
              <a:t> Fixations judiciaires en cours et à venir</a:t>
            </a:r>
            <a:endParaRPr lang="en-US" sz="1400" b="0" dirty="0">
              <a:solidFill>
                <a:schemeClr val="tx1"/>
              </a:solidFill>
              <a:latin typeface="Montserrat"/>
              <a:cs typeface="Times New Roman"/>
            </a:endParaRPr>
          </a:p>
          <a:p>
            <a:pPr marL="342900" indent="-342900" algn="just">
              <a:lnSpc>
                <a:spcPct val="107000"/>
              </a:lnSpc>
              <a:buFontTx/>
              <a:buChar char="-"/>
            </a:pPr>
            <a:r>
              <a:rPr lang="fr-FR" sz="1400" b="0" dirty="0">
                <a:solidFill>
                  <a:schemeClr val="tx1"/>
                </a:solidFill>
                <a:latin typeface="Montserrat"/>
                <a:cs typeface="Times New Roman"/>
              </a:rPr>
              <a:t>Zooms sur les acquisitions à enjeux N et N+1</a:t>
            </a:r>
          </a:p>
          <a:p>
            <a:pPr lvl="0" algn="just">
              <a:lnSpc>
                <a:spcPct val="107000"/>
              </a:lnSpc>
            </a:pPr>
            <a:endParaRPr lang="fr-FR" sz="1600" dirty="0">
              <a:latin typeface="Montserrat"/>
              <a:ea typeface="Calibri" panose="020F0502020204030204" pitchFamily="34" charset="0"/>
              <a:cs typeface="Times New Roman"/>
            </a:endParaRPr>
          </a:p>
          <a:p>
            <a:pPr algn="just">
              <a:lnSpc>
                <a:spcPct val="107000"/>
              </a:lnSpc>
            </a:pPr>
            <a:endParaRPr lang="fr-FR" sz="1600" dirty="0">
              <a:latin typeface="Montserrat"/>
              <a:ea typeface="Calibri" panose="020F0502020204030204" pitchFamily="34" charset="0"/>
              <a:cs typeface="Times New Roman"/>
            </a:endParaRPr>
          </a:p>
          <a:p>
            <a:pPr algn="just">
              <a:lnSpc>
                <a:spcPct val="107000"/>
              </a:lnSpc>
            </a:pPr>
            <a:r>
              <a:rPr lang="fr-FR" sz="1600" dirty="0">
                <a:latin typeface="Montserrat"/>
                <a:ea typeface="Calibri" panose="020F0502020204030204" pitchFamily="34" charset="0"/>
                <a:cs typeface="Times New Roman"/>
              </a:rPr>
              <a:t>Outils SMQE : </a:t>
            </a:r>
            <a:endParaRPr lang="fr-FR" sz="1600" dirty="0">
              <a:latin typeface="Montserrat" panose="00000500000000000000" pitchFamily="2" charset="0"/>
              <a:ea typeface="Calibri" panose="020F0502020204030204" pitchFamily="34" charset="0"/>
              <a:cs typeface="Times New Roman" panose="02020603050405020304" pitchFamily="18" charset="0"/>
            </a:endParaRPr>
          </a:p>
        </p:txBody>
      </p:sp>
      <p:sp>
        <p:nvSpPr>
          <p:cNvPr id="5" name="Espace réservé du numéro de diapositive 4">
            <a:extLst>
              <a:ext uri="{FF2B5EF4-FFF2-40B4-BE49-F238E27FC236}">
                <a16:creationId xmlns:a16="http://schemas.microsoft.com/office/drawing/2014/main" id="{74ADF228-CB0D-3A43-9383-5D2D5F853F6A}"/>
              </a:ext>
            </a:extLst>
          </p:cNvPr>
          <p:cNvSpPr>
            <a:spLocks noGrp="1"/>
          </p:cNvSpPr>
          <p:nvPr>
            <p:ph type="sldNum" sz="quarter" idx="12"/>
          </p:nvPr>
        </p:nvSpPr>
        <p:spPr/>
        <p:txBody>
          <a:bodyPr/>
          <a:lstStyle/>
          <a:p>
            <a:fld id="{FA744E0A-3EEC-924D-9FCF-6630CD724768}" type="slidenum">
              <a:rPr lang="fr-FR" smtClean="0">
                <a:solidFill>
                  <a:schemeClr val="bg1">
                    <a:lumMod val="65000"/>
                  </a:schemeClr>
                </a:solidFill>
              </a:rPr>
              <a:pPr/>
              <a:t>99</a:t>
            </a:fld>
            <a:endParaRPr lang="fr-FR">
              <a:solidFill>
                <a:schemeClr val="bg1">
                  <a:lumMod val="65000"/>
                </a:schemeClr>
              </a:solidFill>
            </a:endParaRPr>
          </a:p>
        </p:txBody>
      </p:sp>
      <p:graphicFrame>
        <p:nvGraphicFramePr>
          <p:cNvPr id="4" name="Tableau 3">
            <a:extLst>
              <a:ext uri="{FF2B5EF4-FFF2-40B4-BE49-F238E27FC236}">
                <a16:creationId xmlns:a16="http://schemas.microsoft.com/office/drawing/2014/main" id="{E428CED8-D81A-2232-F4B3-BD7AB99E0595}"/>
              </a:ext>
            </a:extLst>
          </p:cNvPr>
          <p:cNvGraphicFramePr>
            <a:graphicFrameLocks noGrp="1"/>
          </p:cNvGraphicFramePr>
          <p:nvPr/>
        </p:nvGraphicFramePr>
        <p:xfrm>
          <a:off x="2634508" y="4162936"/>
          <a:ext cx="6692900" cy="628650"/>
        </p:xfrm>
        <a:graphic>
          <a:graphicData uri="http://schemas.openxmlformats.org/drawingml/2006/table">
            <a:tbl>
              <a:tblPr firstRow="1">
                <a:tableStyleId>{5C22544A-7EE6-4342-B048-85BDC9FD1C3A}</a:tableStyleId>
              </a:tblPr>
              <a:tblGrid>
                <a:gridCol w="266700">
                  <a:extLst>
                    <a:ext uri="{9D8B030D-6E8A-4147-A177-3AD203B41FA5}">
                      <a16:colId xmlns:a16="http://schemas.microsoft.com/office/drawing/2014/main" val="3361574965"/>
                    </a:ext>
                  </a:extLst>
                </a:gridCol>
                <a:gridCol w="1689100">
                  <a:extLst>
                    <a:ext uri="{9D8B030D-6E8A-4147-A177-3AD203B41FA5}">
                      <a16:colId xmlns:a16="http://schemas.microsoft.com/office/drawing/2014/main" val="664007081"/>
                    </a:ext>
                  </a:extLst>
                </a:gridCol>
                <a:gridCol w="2019300">
                  <a:extLst>
                    <a:ext uri="{9D8B030D-6E8A-4147-A177-3AD203B41FA5}">
                      <a16:colId xmlns:a16="http://schemas.microsoft.com/office/drawing/2014/main" val="1780379459"/>
                    </a:ext>
                  </a:extLst>
                </a:gridCol>
                <a:gridCol w="2717800">
                  <a:extLst>
                    <a:ext uri="{9D8B030D-6E8A-4147-A177-3AD203B41FA5}">
                      <a16:colId xmlns:a16="http://schemas.microsoft.com/office/drawing/2014/main" val="831160449"/>
                    </a:ext>
                  </a:extLst>
                </a:gridCol>
              </a:tblGrid>
              <a:tr h="238125">
                <a:tc>
                  <a:txBody>
                    <a:bodyPr/>
                    <a:lstStyle/>
                    <a:p>
                      <a:pPr algn="l" fontAlgn="b"/>
                      <a:r>
                        <a:rPr lang="fr-FR" sz="800" u="none" strike="noStrike">
                          <a:effectLst/>
                        </a:rPr>
                        <a:t>Code slide</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slides</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Dénomination du document </a:t>
                      </a:r>
                      <a:endParaRPr lang="fr-FR" sz="8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fr-FR" sz="800" u="none" strike="noStrike">
                          <a:effectLst/>
                        </a:rPr>
                        <a:t>raccourci vers le serveur</a:t>
                      </a:r>
                      <a:endParaRPr lang="fr-FR" sz="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84665655"/>
                  </a:ext>
                </a:extLst>
              </a:tr>
              <a:tr h="190500">
                <a:tc>
                  <a:txBody>
                    <a:bodyPr/>
                    <a:lstStyle/>
                    <a:p>
                      <a:pPr algn="l" fontAlgn="ctr"/>
                      <a:r>
                        <a:rPr lang="fr-FR" sz="800" u="none" strike="noStrike">
                          <a:effectLst/>
                        </a:rPr>
                        <a:t>5.1.</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Action foncière</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PEPI_20190805_PFA sept 19_Foncier</a:t>
                      </a:r>
                      <a:endParaRPr lang="fr-FR" sz="8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r-FR" sz="800" u="none" strike="noStrike">
                          <a:effectLst/>
                        </a:rPr>
                        <a:t>G:\Qualité et Développement Durable\R0 Pilotage des opérations\A Pilotage Opération\Exemples tableaux de suivi détaillés\Suivi des acquisitions</a:t>
                      </a:r>
                      <a:endParaRPr lang="fr-FR" sz="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591186"/>
                  </a:ext>
                </a:extLst>
              </a:tr>
            </a:tbl>
          </a:graphicData>
        </a:graphic>
      </p:graphicFrame>
    </p:spTree>
    <p:extLst>
      <p:ext uri="{BB962C8B-B14F-4D97-AF65-F5344CB8AC3E}">
        <p14:creationId xmlns:p14="http://schemas.microsoft.com/office/powerpoint/2010/main" val="1712290784"/>
      </p:ext>
    </p:extLst>
  </p:cSld>
  <p:clrMapOvr>
    <a:masterClrMapping/>
  </p:clrMapOvr>
</p:sld>
</file>

<file path=ppt/theme/theme1.xml><?xml version="1.0" encoding="utf-8"?>
<a:theme xmlns:a="http://schemas.openxmlformats.org/drawingml/2006/main" name="Thème Office">
  <a:themeElements>
    <a:clrScheme name="Grand Paris Aménagement">
      <a:dk1>
        <a:srgbClr val="221454"/>
      </a:dk1>
      <a:lt1>
        <a:srgbClr val="FFFFFF"/>
      </a:lt1>
      <a:dk2>
        <a:srgbClr val="E95159"/>
      </a:dk2>
      <a:lt2>
        <a:srgbClr val="D6C3AB"/>
      </a:lt2>
      <a:accent1>
        <a:srgbClr val="7B9A82"/>
      </a:accent1>
      <a:accent2>
        <a:srgbClr val="FF5963"/>
      </a:accent2>
      <a:accent3>
        <a:srgbClr val="ACD7B8"/>
      </a:accent3>
      <a:accent4>
        <a:srgbClr val="512EC6"/>
      </a:accent4>
      <a:accent5>
        <a:srgbClr val="FFEACE"/>
      </a:accent5>
      <a:accent6>
        <a:srgbClr val="A53A40"/>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ésentation6" id="{706503F8-0364-2740-8480-F13B4AEBE2F8}" vid="{15DE4019-21E7-2B44-B629-581AAE18DB9D}"/>
    </a:ext>
  </a:ext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webextension1.xml><?xml version="1.0" encoding="utf-8"?>
<we:webextension xmlns:we="http://schemas.microsoft.com/office/webextensions/webextension/2010/11" id="{59542166-3221-457B-9F70-9FC1762BA963}">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1XzW7bOBB+lYCXXoRC/7JzyyYpUKCbBnGRxWKRw4gcuSxoSaUot26gB+pz7IvtkFI2seuE3t2i3QK9GOTMcGa+jzND+ZYJ2bUKNhewQnbMFnJZozkqWMDqUZKXaTELq6jMynIGcTpPeEjapjWyqTt2fMsM6CWaa9n1oKwbEv5xEzBQ6hKWdleB6jBgLequqUHJTzgak8roHoeA4cdWNRqsy4UBg9btmsxpTylEzxOKCNzINS6Qm1F6hW2jzbQXBU+5KIsozkUZzuMiB6Qz3ah1afrtbVCX2GlTG5A1JWBlvIxTMc+LrEqTIhGzLMrnVl5JZSaTcnP+sdWEm9jYtJa2U0KxbLTkoJjDp7Eb4dyy00b1K7c635Ivml5zvMLKqWojzYY8vSbeHDNsIKYudUN7p7hoVk70tvlwqpHiCXYcDjck6WS9VBPJ96jejJl1SnLU9grLd0SGy3+FdIV2sURCbQ8RknYMJbG7R7u9ur67ojhgLzSlY49NldRQhD0YAjamQYkG7Le3qNEdIsaFNBMPL3e46SaTA1gbNy78XrYo6DWo3tUo+XwlzQj3dhSTXd0rZQ1vBvoZBndEgIE9lKwa4UhDd/d7vT07oxOi+VA/Y8PkrEN1V8NfeOwMVYxZuOtbODuPf9s/k2eLd+wRQv3uQeH/DfgrV55lJ2BlUYUixjLjM87jvOJYue54sgZbGgwXsJZLMM12KTqfPKrmUTKrsAwjFDwpZjz1dtyJWEPNqQl22+1XhK7XeCjqk55ykp0DfiJWspZ0K2B53aWBDmg8EhualPJ9j0fxv2lHDlp8yUAKeRxnhQCRzyuYZxgm+AMwEH0dBmijBepfNg7dmdR3DUNz5vz7IRt7LMx4FJZhBVGagQjTMJrxx69mekXLsEiSUGBY5rQQUZGCfUX3PhaHzVfxcL6e2TfzW41WscvVSV3/+RkPmq4xsfXKWT6qnz+tj0OPPvLoY48+8ehTjz7z6HOPvvDoPfzFHv4SD3+Jh7/Ew1/i4S/x8Jd4+ItGfsbn+b99WbmueayWt8dYNAT+MfvPol/huh+farObxO8I+n/8aacfjp6HML7VBNKPEHbI/Jn69+fn3QEF6Aiyqn311PSma4HjJdS4ByuhglrYwn0SoftvyFwQKmVZKh/lW5QMw1/uVrA4wQ4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OBD9lYAvfREWulmy8+YmWWDR5oK4yGKxCBYUOXJZ0KRKUW5dQx/U7+iP7ZCy13HihMG26G6BvgjizHAuZ27SmnDRNpKuLugCyDGZibkCe1SSiKiB8vLy8tX59PrVXxfT8zMk68YKrVpyvCaWmjnYG9F2VLr7SPzzNiJUyis6d6eayhYi0oBptaJSfIJBGFnWdNBHBD42UhvqVM4steDULlEcz2g7+SVDi5RZsYQZMDtQr6HRxm7OvGQ541WZpAWv4klaFhTwTjtwvZtheWfUO3ailaVCoQOOFo9YEldxTZN8RHmcx8mYOXotpN2IVKuzj43BuNdbvKq4zLKYQ1wV+MKTMqcxOmRXjeOeYIxzbQSjEomDIqfnZhtzGpFfjV54jZuccJQ8U1bYFR5OHUgReePVxT3C/ftbMODl0XsuBpDW5Df/dN5B2w5QeBHZLe5x3GmmO8PgGurdwVvuMUdXRmMGvfWpUl8+A1LR7g2VnU85qn0tMA4MyUXiyCiaIlqvveSj/MnT/DQO8JMAPw3wswA/D/BHAX4R4JcBfgC/NIBfFsAvC+CXBfDLAvhlAfyyAH7JgM9tj49hVNwp2GcV8n7XPFbLEXmrP5wYQBlOjpM+Wm+7dcqXVDFwDfg11q9h2QFafgf2vhN/ADUPXIh9vK1Qc7kZmLsJNTQ+aaVgODlwHFfvcLD5WbQAHMfuZQ5qQBORbQZbAtrd5Np/e2r0mLuj524Y32sCmUcAe8782fTvUD+9v8OppQdgWWjugQM/yw+qe3GKN7j+oF6QfqOsBbndSQ80thZnvJ35FM68XEC/24cbzS7iYed5sHeL7J+Iv30BOoAiktMiTUclp7yY1HQygjiDxxdeqEnOgbadgec6Oe0sLsbWfwtM+UIogSBSB8N9n/GCgSO+wo0r3ndwlPybDmLU8L3+wQvacDAvVz66U2G22cXGOPvvIhsKgiX1JMnGNVRxApxl5ZjlP0Bq0m+TGqekKuuYp1CN2JixtKgZ1BPfak+pavBD9IIuxZxiBA91sirN+aQoR3WelRkfj5JiEkR1/xvuaxbDJcLmQb0P4wWO4f/vVtB3t8Iuhu+1E/RhtMIrQXVS/twIz6k8j47jHCok3dm2oQyuqIIDgWJIVHFXsU+G5/8NiTeCNSwqGcJ7D4++/xtjt/Giug4AAA==&quot;"/>
    <we:property name="isFiltersActionButtonVisible" value="true"/>
    <we:property name="isFooterCollapsed" value="true"/>
    <we:property name="isVisualContainerHeaderHidden" value="false"/>
    <we:property name="pageDisplayName" value="&quot;Revue de projet&quot;"/>
    <we:property name="pageName" value="&quot;ReportSectiond7c4cdb7126db09276ae&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ReportSectiond7c4cdb7126db09276ae&quot;"/>
  </we:properties>
  <we:bindings/>
  <we:snapshot xmlns:r="http://schemas.openxmlformats.org/officeDocument/2006/relationships"/>
</we:webextension>
</file>

<file path=ppt/webextensions/webextension10.xml><?xml version="1.0" encoding="utf-8"?>
<we:webextension xmlns:we="http://schemas.microsoft.com/office/webextensions/webextension/2010/11" id="{59542166-3221-457B-9F70-9FC1762BA963}">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1b23LbyBH9FRRf5KSo7NwH8JvWktebdbxaSeXU1pYf5tKg4IAAA4CyFJf+J/uaT4h/LD0AdaN40YVWoC1LKhUxaDTOnOnu6Z4Zfh74rJ7k5uydGcPg5eAwGxXQRHowHBRdi2KMpZRLsMQk0kjFGcO75aTJyqIevPw8aEw1guZ9Vk9NHtRg428fhgOT5/tmFK5Sk9cwHEygqsvC5Nm/oBPGW001hfPhAE4neVmZoPKwMQ0EtScojtcIgf6F4xuNa7ITOATXzFqJEDSWjhvinY6tErFDsboTaJEtFAmq29e/KovGZAW+JrQR7g1TwjLOnOLEEEdIaE+zvJmJ2LO900mFvcM+n00COTv+xBQOPL63kwti7y+As+HgdVWO2wdm/AbJvaLJmjO82A09HQ6OWl3kHDn7+zFU0MojOJ91PQ0X44mpsnr+6qes8O1r3kLadLfy6bgVCkihrmcKDstp5eAA0quLFsw5cr9flTgyLaCdovjyO7StB9nouFX5NsNumbztmMmn4TlGqH6LUvjzoRu8a6+6E4SbFCxHcVx+elUBymA36fnwkvdX2DQqq8whsMcB+KvJ8fYcgrfGQn4LAGl7W2fFKJ8Z8JUtdWM4qPPMoRGge9iPaIet1YwB3SN8GEHRMYnDO+lelkF9ZWM3P62yoo/XrajrwV3M6Mc5VuqZyH1s5uMyrvC1rX0Epb8tNJutHddAZKbNMSD2f05hKzz2obWi81aBN41ZQM+49C2B0HrfYt27+IQvPxVbM7sMgSC/iBW3NNYN2k5z2A7lYSu3Rn+IUxcWf34Ri5CFj9eizWX3N2qDgZvhIDEKBFDnhZIWNCGKsPtEp5su8jcw9bSCu+L7Cc6iX9DIkZbIQx0hl6PKjEOknwN9sLcTHe7uR+9eR2+MzTCUR29+2Yv2Th3kOY56pLeTPy9wrGE/MbdzXAF5RMk2Zc8E+FH15d91tA9VWlZjg5yrvgLfmTaoNXLBL1OM5Z0nPSDsTrKTsjkyNocbobf1HEljowhA7B2RUvtEENdjz5lxghN7IASmVY0PRpOL0XS358V+jOXBHiOMRNtRDdMsj/CCPRuk8tkgjZ8LUk436cd4UXmovj9rfXQ3qy4mdsyN9vrnn12OQBVNlZESgFpCvKZa96ag2Al1w+drZUNP64trcqsxiqfHyMSsBnrSKqg/RcgfpJRlYvcysV9VhBRT5DBzh42p1hULl0qHdypdvofmE8DXqlzaxZevVrqstNyudFGcWp5IQ+KY0cQkCRDT4wTMZmUdVH35PSqyExq9oPE/Rt+N//ufP/V07r0JmEUvmHhOgHn0gqt+A57N+ddw56E433ipoq3TXKUEM1JKrOAalGx9fmW0PzaTBbogoR4ocG+Ii62nlDC7VlcDp40tTxcUUUbExpHECcJFAkwQKR6uTXuPyEjCGf6XAjVK/3BtDEOLSBXERLmEKil5l2c9UJtKnUTSmNdOxkwmxq4fg6XaHCgunLeKEMU0w1TQsIdrwxRbUqZNTBOV4BwjiOYP1+Y5SE2d8rFNJOGMqVj1JT/tYZbw9Ave31K9b6ne80r1uLM2dQyMJjZOdIwBSvcw1ds/2Hv/vDKRJYh7nOwtQdzjfPoS8VOle5QnLmXUMu2FBI65EON99pa7LfL1Ygj7v3K6AmrflqNXQO3bGv+8D99rG+Vx20wWhEyxgqPMggHvCOvjNtMlQc9u03AZ8v7v065C3ttd8XlP+rqbtIz5JMa6nVFvnCBWe6XXVrZLVj4Yk6mKqUgE48QY6tX9DnI9imBkq8Qip2Vpx4+zIsMs3oQ0fJ5gfKDCQTgrzDichYkWhdK1nDpT+QWVvUutoIYZH1NFuArH324x0JV2nweee65SbzQ3mIakBKRps5DZ8b+Ft4ebP4eFoWec1buAFSQyNs2qW4SF+iP6ue1pli44HYYNG1ivqK6XugdwMu3qp+ZOFe+7srnd39VlMHloGVzN8/MrmGptEVxM83xTu1bX2VmGpZ/rGY8a5E2cols2eB/WHqK7WIq6y7m5Oixg7M6O065YN8DHocnGsBUyum2SbBN9RMjL9m+rW9yAwt9TkcSZeJvSeUV/9LN8652iWyqhlkDMgGhHiNbECOrXz1KbC7c/I6h2kpoH+Q49pb+OW1533Ks+PJXblovZWu+1s7D77bDrWsvrvIN5QbSn3BKqecwpN0m8Nh9cutMRc2V1wrmVSieESuZN8ghtVEqvpeSExcSBFQrW75tsznMvTz8dQVVlIds0+a1c6VUwok27cX8N9isvfN+D8cDw7Bs1V9wMjjPvoegmQI6lDqSWEFAgVCIdTx5RnuyMRhWMzEWQm88877m+byJsRMHjRbn3EU7sbfvraTEbObGRkmXp6T46f7rv/97bzrzS1KRxEjbXLf4KGVv94OiE6ua+jfRDVU4nrR2INE0VSwEU5lMGmBO2jVtZ/aYzqO6bVeGMjXQxj4VimghmiFaSxIslhbTcMEqEVUCkFFJ0u+Xzki2yRVGgnDb1xDjYNwUs8F00T1N48Hf12Lb7WVgUuMecdH7+Pyf+iMK4Ng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OBD9lYAvfREWulmy8+YmWWDR5oK4yGKxCBYUOXJZ0KRKUW5dQx/U7+iP7ZCy13HihMG26G6BvgjizHAuZ27SmnDRNpKuLugCyDGZibkCe1SSiKiB8vLy8tX59PrVXxfT8zMk68YKrVpyvCaWmjnYG9F2VLr7SPzzNiJUyis6d6eayhYi0oBptaJSfIJBGFnWdNBHBD42UhvqVM4steDULlEcz2g7+SVDi5RZsYQZMDtQr6HRxm7OvGQ541WZpAWv4klaFhTwTjtwvZtheWfUO3ailaVCoQOOFo9YEldxTZN8RHmcx8mYOXotpN2IVKuzj43BuNdbvKq4zLKYQ1wV+MKTMqcxOmRXjeOeYIxzbQSjEomDIqfnZhtzGpFfjV54jZuccJQ8U1bYFR5OHUgReePVxT3C/ftbMODl0XsuBpDW5Df/dN5B2w5QeBHZLe5x3GmmO8PgGurdwVvuMUdXRmMGvfWpUl8+A1LR7g2VnU85qn0tMA4MyUXiyCiaIlqvveSj/MnT/DQO8JMAPw3wswA/D/BHAX4R4JcBfgC/NIBfFsAvC+CXBfDLAvhlAfyyAH7JgM9tj49hVNwp2GcV8n7XPFbLEXmrP5wYQBlOjpM+Wm+7dcqXVDFwDfg11q9h2QFafgf2vhN/ADUPXIh9vK1Qc7kZmLsJNTQ+aaVgODlwHFfvcLD5WbQAHMfuZQ5qQBORbQZbAtrd5Np/e2r0mLuj524Y32sCmUcAe8782fTvUD+9v8OppQdgWWjugQM/yw+qe3GKN7j+oF6QfqOsBbndSQ80thZnvJ35FM68XEC/24cbzS7iYed5sHeL7J+Iv30BOoAiktMiTUclp7yY1HQygjiDxxdeqEnOgbadgec6Oe0sLsbWfwtM+UIogSBSB8N9n/GCgSO+wo0r3ndwlPybDmLU8L3+wQvacDAvVz66U2G22cXGOPvvIhsKgiX1JMnGNVRxApxl5ZjlP0Bq0m+TGqekKuuYp1CN2JixtKgZ1BPfak+pavBD9IIuxZxiBA91sirN+aQoR3WelRkfj5JiEkR1/xvuaxbDJcLmQb0P4wWO4f/vVtB3t8Iuhu+1E/RhtMIrQXVS/twIz6k8j47jHCok3dm2oQyuqIIDgWJIVHFXsU+G5/8NiTeCNSwqGcJ7D4++/xtjt/Giug4AAA==&quot;"/>
    <we:property name="isFiltersActionButtonVisible" value="true"/>
    <we:property name="isFooterCollapsed" value="true"/>
    <we:property name="isVisualContainerHeaderHidden" value="false"/>
    <we:property name="pageDisplayName" value="&quot;Qualité des programmes&quot;"/>
    <we:property name="pageName" value="&quot;1044185c3a0dc78b648c&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1044185c3a0dc78b648c?pbi_source=storytelling_addin&quot;"/>
  </we:properties>
  <we:bindings/>
  <we:snapshot xmlns:r="http://schemas.openxmlformats.org/officeDocument/2006/relationships"/>
</we:webextension>
</file>

<file path=ppt/webextensions/webextension11.xml><?xml version="1.0" encoding="utf-8"?>
<we:webextension xmlns:we="http://schemas.microsoft.com/office/webextensions/webextension/2010/11" id="{FE117390-3288-4A47-A4B6-AF7E1A0F7FD5}">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91abW/bOBL+K4aAQ+4A90CReiH7rRtn74Km3SDJ9nBYBAFfhg57suSjpKyzRX7Q/Y77YzuS3HoTy7HjOm8L5ENEjYczD2eemZH0JTCunGby+qOcQPA2OHXjHKpBGgyDvFsRhtGQpyYyIUsV5UJQwLvFtHJFXgZvvwSV9GOoPrmyllmjBhd/OR8GMsuO5bi5sjIrYRhMwZdFLjP3G3TCeKvyNdwMA5hNs8LLRuVpJSto1F6hOF6jCeHfGe4odeWu4BR01a0mNGIKIkakSaMIDItEgmJlJ9Ba1ivSqG633y/ySroct2nWKIks58SaBBSJgctUyGbduqyai6jrg9nUo3fo8/W0AeeduZK5BhO0LngoO4u/BO/GYw9jWc0vD27d3C+yetKzflrUXsMJ2PZWXrnqGvfYLyaTOofgBnE69gWi2C6fyXp2oS+LCWLc3vuxzufQkObysvh13wNiaZqF4Ysx+VjWVx6qV2XzyfHR6Sux97iY1lm3wesweN8Xriyb3S8mxTXk+WuJjI/q4mCCtOVeib0ncAV5ffEBjJMPCo59XBoX3mmZLZm9GySLSbAVaB9AlrWH79z+MDfoWwW1H+gC98mrrhINDAyyPdee8eCvf/lbj43nuFK6fJzNK9qiuJx1pmvpzfwW1kz1GYtTU0rwZ4U34H+4bqvJyPmvZY0O77jyvJSBHuKStDJMQ62ssUQQRrBMskbzva7LVssPdVWhrlvONyp5wniYaogjpdLEgNE82r7cPjAQ3sP1AAEYezmZLBz/AyTvp+6oGKO1Wx55j79GEqZ0SLWlGlLDY74ewvJSTmFZV2KVJQmPtEm1QDhIGicvCzunPOwOOyAqkTykUSKIsqCoYnpb7ISylFIpiUhsmIoYRGxfFnbzVmM3yBkFHBtgRmOpUip1LLeOOm2BxYkGYWlEY8HARumTIrfg6XIwGt2F7rT2VmoY4NhRVG53EEouGZgoTRKZMJ1EIhJqWwhjlnA8C5ZSkYRUhEQRsRrC+QBmpaRAokRFMpTKmDhhClX3FudOUaPn09fpCQvKjx4LbKNxPuR5lPyGLLYFNSCOn6EayUr+hHh2oTkMOmcQuWHwr0toDuuXpuTgMXytRod3ak85F9mgKnUXrTV3T/Lww7tDg6u47yeZ1e1AiWqPHPrWgd0uo+jeyeh4dExItNeK3y8UbyKUbCKUbiLEW6HztoZ+X9u08ohWAXc79MNH6eU2NWqRtff2eE9v2M+5q/qK1HPa1MbQBd2GvSqpMjiYbdhmhnfbzCc4/K6XbBqXKCQ6EiGLFBhrOVnLgZqzVBJrhBAJRCGPheGPw4En0kj/Wrjv5GREGFtDRq1Q9Bhk1GH1Qkio15jnJJ9eg56JdHptaWPEn8Gsel2Ms/6kO6bhgiNZxDTRlHKdaBZG8drOrUI4VDFb7t3CJE6BEWwFlaQR8IhH4VreEqnlJiVxEmmqQkVTnYg/JW+dXUIz0fy3hs2464Obuer//3syVrpl32pmerpx5T9TN7iXnbYYVzZ/qLSFOwf5Z6hnA6gG3Y7OlgPIr5wv8hwmkFeynvUwDDp3mGOYwyIvmdI4SoWUcRzrhdYJ43L7vKRaEqMMD3XKhORprK1Zyssueb4EhhmWWCNTJk0UWwLzeXierr23V6Tr90TrMfiJK0eAeVlWvnZ+6ZkcdlUw+GkOdE/I4sK9w/b3kclGPPKxqJb93S8mU+ldeffqvcubqB4GR2CrjQFbzTf/hnmOn7jxZauwh2XyOsuaqLvZLcGstOWBCVxmToO/FdHBBPy4jdQx5J07CPu028tBuQjs2/892iE/SrGYA7a+TFBCo6NFibhpf2Nw4OiBpaykb4aRFj1oM6NXJ/4cKjeBPVRO3xDxhqRnhLxt/5py1MRJbh6oKH4T0jdheFfRpDDrtOyN0AtT/JrvdZF63rzBzr4Sd4+XyD/VaRtWp63cGv3NC/a55vZpVvsSvQ2AxWvyb6ew+6Q47wDlqeSWihiI5MJoRek9M9/O6XbleNr/4umlJG7xx8R9+udyRT9a67N2TrubJO2fPUHWRF6XHSaWqVYpUUynlBpLdUy274eAJyKVDBhQZSQBkZD1L0tc+xXJki6b0igBCsRawYSwYRzatbpWPfuWYNGxJIwUF2kaxwqW+7TH44Bv3fAZeO8q1Im96dK3CE047poQXm7ot99lPVrsPwTxBuH5h2gLbIJLZwzk85rMbRxjU06IELGQKiQxXRs+uxzntpl/2ikXBosHLbv9hOB+xLB3wiRLolhSGkJsIbKwPWI7/AyheWI8wEUUvOybe86wqbrzJUL0uPPx0rOpZ/e2S0ijI2ISIY2USoXIwOEGXL6iMqC6O589/sMX9bSNA6AJN9QQC5wjQ6cMdJtcrvxnF1DdJ5ydlj6OK+qqnEoNxzKHHmbCUJK56fh+Ez5qTXUqW0eQt2r3zc3vmHcLHs0q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RhD9FWNf/EIUvImU/CZfChSJL7ACF0EQFMPdobwBxWWXSyWqwA/qd/THOruUKsuWvUYTpC3QF4I7MzuXMzdyzYRsmwpWV7BAdsJmcl6jOcpZwOqBcnp9/eZyevvml6vp5QWRVWOkqlt2smYG9BzNnWw7qOx9In74GDCoqhuY21MJVYsBa1C3qoZK/oaDMLGM7rAPGH5pKqXBqpwZMGjVLkmczmQ7+iEhi8CNXOIMuRmot9gobTZnkfOUiyKP4kwU4STOM0C60w5c56Zf3hp1jp2p2oCsyQFLC0c8CouwhCgdgQjTMBpzSy9lZTYixeriS6Mp7vUWryLMkyQUGBYZvYgoTyEkh8yqsdwzinGutORQEXFQZPXcbWOOA/ajVguncZMTQZIXtZFmRYdzC1LA3jl1YU9w/3yPGp08eS/kANKa/eSe1jts2wEKJ1J1i0cce5qpTnO8xXJ3cJZ7ytGNVpRBZ31a13/8jkQlu3dQdS7lpPatpDgoJBuJJZNoTGi9dZLP8icv8+PQw488/NjDTzz81MMfefiZh597+B78Yg9+iQe/xINf4sEv8eCXePBLPPhFAz4fe3oMo+JBwb6qkPe75rlaDti9+nymkWQEO4n6YL3t1qlYQs3RNuDXWL/FZYdk+ROax068R9BPXAhdvK2s59VmYO4m1ND4rK0kp8lB47j4RIPNzaIF0ji2L3OsBzQJ2WawJbHdTa79t5dGj344eh6G8b0mkH4GsNfMn03/DvXTuzsCDByAZaGEAw7dLD+o7vicbgj1uT5m/UZZi9V2Jz3R2Bqa8WbmUjhzch79dh9uNNuIh53nwN4tsr8i/vYFaAEKWApZHI9yASKblDAZYZjg8wvP1ySXCG2n8bVOTjtDi7F13wJTsZC1JBDBwvDYZ7qg8UisaOPKXzs8iv5OB3HQYq9/6ILSAvXpykV3LvU2u9QYF/9cZENB8KicRMm4xCKMUPAkH/P0P5Ca+Nukxiop8jIUMRYjPuY8zkqO5cS12kuqGvoQvYKlnANF8FQnL+JUTLJ8VKZJnojxKMomXlT3v+G+ZjFcE2wO1McwXtEY/vduBfVwK+xi+F47QR1Gy78Sjk+hPTojjO5Xx/9vhtdUoEPHcg4VlOpM2wDHG6jxQKAUEtTCVu6L4bl/ROaMUC3LovLhvYdH3/8Ja3LdOsIOAAA=&quot;"/>
    <we:property name="isFiltersActionButtonVisible" value="true"/>
    <we:property name="isFooterCollapsed" value="true"/>
    <we:property name="isVisualContainerHeaderHidden" value="false"/>
    <we:property name="pageDisplayName" value="&quot;Thématique - Mixité&quot;"/>
    <we:property name="pageName" value="&quot;6243be430ad744ed3496&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6243be430ad744ed3496?pbi_source=storytelling_addin&quot;"/>
  </we:properties>
  <we:bindings/>
  <we:snapshot xmlns:r="http://schemas.openxmlformats.org/officeDocument/2006/relationships"/>
</we:webextension>
</file>

<file path=ppt/webextensions/webextension12.xml><?xml version="1.0" encoding="utf-8"?>
<we:webextension xmlns:we="http://schemas.microsoft.com/office/webextensions/webextension/2010/11" id="{1B10A037-E1D4-4880-AF51-50180C198D33}">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91Z627bNhR+FUN/8scZKOrK/GvjdAvatIGdZRiGYODlyGYnS55Epc4CP9CeYy+2I0qpE0eOlTRpiwKBY5JH58bvfOSRrx2ly0XKr97zOTgHzkRPMzCDyBk6WTPDeeB7fiQgjlQUBkT5jOJqvjA6z0rn4NoxvJiCOddlxdNaDU7+cTF0eJqe8mk9SnhawtBZQFHmGU/1P9AI45IpKlgNHVgu0rzgtcqJ4QZqtZcojmN0wf3JQ4tcGn0JE5CmmU1EImMFHlPSk0kkIp8QFCsbAetZp0it2po/zDPDdYZmrCyTLJE0CLgKFKMCgKh6vtTZNG0dXj97drWwybG2XlfGoEuYFPERrdfqViuMyk246ybKo4EgXHksSfzAmtKpaa2Kq6PlosCEXd/kW8ZexEmiGGMh+G4cMBWjatMYPMTkTPNCS3Rm2Cqq9ZzfJIsOnTdFPrca2z0tUPIoM9pc4WAMlxWcFvlHMGOueL3WxEJWuGe/zaAA+ywmR+km09fOsf2sPYWybJJrRdJqvrFSjyZ5VUgYQ7IeWC/qlKBlhIH1ZHJ88upY4SzaPedpZXGDat9pjKnJtZ1G0b3xaDweES/cs+IPC0V9hOI+QqyHkE/6CLl9hGgfIa+PkG+FLhCEF01x3dqdXru2HS7bNnHozPJPhwUgPrFs3NXwuhuyL+nMMUJWorWquOcQ+SYO/ZrhHn0nvliMFGewNH/SDpdqoDxIdYaLFI6W91mOh0AC4oMQJJJoWbjg7iROg36IvEObT2XCKQVKKbK3CmhC+E7OZFESq4gEoS+pcAWNZMh+SM48m8EcT8m/K+jHmye50Kk2//1bfjVGuOPidlZ4pS55JnF205sT4GVVQF933sLVYF335WA02nTor4UePMgMO6EveaHuIhUHhYLi9ZXd1JEubm4lCKWjLw3nKPsI1XKA17DGok7KAWSXusizDOaAl5Zq2VHdGNxxhkiHOkYMCgVY7DI3obEbEwDq+tR16b1iahB/7ShPeWGieORx5QcJgYB79XxbY53LW2rsS/B1CsVclyPAYirxdoip3Yx1hLYGH9rUdIAMJ25RxH28fRkD9Cr+97m5H+9hPl/wQpebo7c6q3E4dN5BYnonbDtJ/A5tVY71dGYVdlBDVqVpjZPV81LCVl8eWXJlqiUUd4rOmQP2GfWXKWRNOJj2RWNLQ7kG9t1vL7bJL8LwbcJ2czsl1H+3JvWVfUZxwzvSUmKLZkZtXwW2Mjp14uNg9Bz2UDndJ2yfRGeEHNi/+gCpcZKpRyoK9l2677qbiua52qVlb4RRqPxTttcg9aLu7tIbqu2IEvnHTCysJlZuh/66+Ww124uMbTAtANYt5OddeP6iuLB5IImMoliGnpLUj72AEOpuv/A8O91+QKds373p5HuslO+3cPPbhbuO4WuVbd6drd1V29Jun6L90QtkB/La6qAshpARonzPE9KLGZdPby64L4CENE6oL3ikokD60U5tes4Rvfd0qYT74IuAAVIcjeK6admpq5zxRZeuUFA/UgRiERKXeQFI8hU54PP99QyKQhvUibfJzV05rOH43ITw/ULfvrN8Mew/JuN1htuXtOvcODOtFGTNURoGPPRdGYQyBAGMRMyDnfB5zgbsKR3LiV5i1gfr1xJP7czapY3+7OGM+SEoLwmRXKLEZ5GgYbi7eLfTSsDdCI9vDkT6TMahCtjT8/9qOi1gym+Oq80e4lEww/Ia4CQKzrq6qDO8otn5N1XWVo7/sv2xu9kff/Nom/KWQkUJyPpfgEcNlYLxpwIC1W38wPBzkVcLiwMpo1AowBMDbUACIfbl9bwuf2ng2fxY0mjpYsy8MuWCSzjlGXTwHEKJZwpUX3azrmqR7qLbOzeB1ep/vH4aTDca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RhD9FWNf/EIUvImU/CZfChSJL7ACF0EQFMPdobwBxWWXSyWqwA/qd/THOruUKsuWvUYTpC3QF4I7MzuXMzdyzYRsmwpWV7BAdsJmcl6jOcpZwOqBcnp9/eZyevvml6vp5QWRVWOkqlt2smYG9BzNnWw7qOx9In74GDCoqhuY21MJVYsBa1C3qoZK/oaDMLGM7rAPGH5pKqXBqpwZMGjVLkmczmQ7+iEhi8CNXOIMuRmot9gobTZnkfOUiyKP4kwU4STOM0C60w5c56Zf3hp1jp2p2oCsyQFLC0c8CouwhCgdgQjTMBpzSy9lZTYixeriS6Mp7vUWryLMkyQUGBYZvYgoTyEkh8yqsdwzinGutORQEXFQZPXcbWOOA/ajVguncZMTQZIXtZFmRYdzC1LA3jl1YU9w/3yPGp08eS/kANKa/eSe1jts2wEKJ1J1i0cce5qpTnO8xXJ3cJZ7ytGNVpRBZ31a13/8jkQlu3dQdS7lpPatpDgoJBuJJZNoTGi9dZLP8icv8+PQw488/NjDTzz81MMfefiZh597+B78Yg9+iQe/xINf4sEv8eCXePBLPPhFAz4fe3oMo+JBwb6qkPe75rlaDti9+nymkWQEO4n6YL3t1qlYQs3RNuDXWL/FZYdk+ROax068R9BPXAhdvK2s59VmYO4m1ND4rK0kp8lB47j4RIPNzaIF0ji2L3OsBzQJ2WawJbHdTa79t5dGj344eh6G8b0mkH4GsNfMn03/DvXTuzsCDByAZaGEAw7dLD+o7vicbgj1uT5m/UZZi9V2Jz3R2Bqa8WbmUjhzch79dh9uNNuIh53nwN4tsr8i/vYFaAEKWApZHI9yASKblDAZYZjg8wvP1ySXCG2n8bVOTjtDi7F13wJTsZC1JBDBwvDYZ7qg8UisaOPKXzs8iv5OB3HQYq9/6ILSAvXpykV3LvU2u9QYF/9cZENB8KicRMm4xCKMUPAkH/P0P5Ca+Nukxiop8jIUMRYjPuY8zkqO5cS12kuqGvoQvYKlnANF8FQnL+JUTLJ8VKZJnojxKMomXlT3v+G+ZjFcE2wO1McwXtEY/vduBfVwK+xi+F47QR1Gy78Sjk+hPTojjO5Xx/9vhtdUoEPHcg4VlOpM2wDHG6jxQKAUEtTCVu6L4bl/ROaMUC3LovLhvYdH3/8Ja3LdOsIOAAA=&quot;"/>
    <we:property name="isFiltersActionButtonVisible" value="true"/>
    <we:property name="isFooterCollapsed" value="true"/>
    <we:property name="isVisualContainerHeaderHidden" value="false"/>
    <we:property name="pageDisplayName" value="&quot;Thématique - Mobilités&quot;"/>
    <we:property name="pageName" value="&quot;fbfc8de39dc3cf7b7400&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fbfc8de39dc3cf7b7400?pbi_source=storytelling_addin&quot;"/>
  </we:properties>
  <we:bindings/>
  <we:snapshot xmlns:r="http://schemas.openxmlformats.org/officeDocument/2006/relationships"/>
</we:webextension>
</file>

<file path=ppt/webextensions/webextension13.xml><?xml version="1.0" encoding="utf-8"?>
<we:webextension xmlns:we="http://schemas.microsoft.com/office/webextensions/webextension/2010/11" id="{59542166-3221-457B-9F70-9FC1762BA963}">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2c3W7byBXHX8VgL/bGLeaL5DB3iu22i3W3RuT1Fih8MZw5I3NBkVqSytoN/EC57xvkxXr4IVuSldjWOu5JyyCARYqc+Z0/Z/5HpDTnQ+CyepGbmx/NHII3wTSbFdAcxMFhUPR70iRVsTTMOBczIaURqcZ3y0WTlUUdvPkQNKaaQXOR1UuTt83gzn9eHgYmz8/MrN3yJq/hMFhAVZeFybN/QX8wvtVUS7g9DOB6kZeVaZucNqaBttn3eDhuIwL/k8QejW2y9zAF2/R7DddaO9BRpKTRSRKamOFhdX9AR7bzkLbprvujsmhMVmA37T6VeIbBiVjFLGZMpUrKdn+dFbN8AL4/9/xm0YrTwHWTltetHukv2HHb0u0tBiRlbJVPuLY6imPBwKRdUD7Lm6HD9ObkelGhVqhg39rEvTeFBRd0glRQ9/F/CCazWQUz0wybJxtvHpX5cr5j/7RcVhbege/eKpqsucE+jk1jDnAnHngVtKRnVYkXZvUenGd41dv9f14Wg9Kq3bwqfzuqAA9wwRt2e4l7viiMNZXbVAU3KgfV25su4uOsWl1IfrgF/l+PFsNrx6SOmYxCxrSMtbMqUi7df0CkPvQs9hJS4EnMjHUqeXRAHCHirKwyiz1tj4nnCfF3jLpXdEuFH8t5sMf1rfPMQrURZjAH9IH2xQxwUrUnYSSLvqsM6vtoN19drOa5wMtQIU572mBHJfawI4bDoMdA0MPg5yuooDsJJ7TLVsPm+y1t6uGQJ6jWb3Td71QLO70w+bIzOmzzNGv6cD/0u/G4Ypnn7YGX/WDqTnE4FndIMi9dJxp0135na98d4xmu/K34LrgdGqshX82fBy3WDY6YZtpdvml33CPttyY8tNzG2xstRv3LmpXeBfzCI++ymx3apzHXEZPWcal14jjE+9vl38DUywqeSvgD3Bwg16wy8/lO0unx2cFk2eBErD99PDgtZzCHotkxbQ5fn+0PiNPUZPE2pftr2UBOEewtNm2W1xTRJu1szJpPHynCHZVzdH0LFNlOfl1mC2pTIc/LJiM2R1cWQpFtTTRq5tFT0XOOnovgzOzBKPpZT0bRMN6dTM9PiM3JwS8oot1LRswteihyZtFj0fOKnougVfRgFJ3i5B9Hpz8Rm46DU1BEu5eMmFP0UOScosei5xQ9F0Gn6MEoOsXZ9ILYZBx8gh7YSi5iHtEikXOIFoqeP7RUBN2hxaLoDZMJsRm4ejhBjWsQi5gxIBE5X0AmeraAUARdAakomsKp5PyPitgEHIyBJNuaaMQMYqAiZxIDFz2jGMAImsVARs0wzstFmZezjMg1pGUMvWnRYDkui+bg6tO/yfhTb0o0WGgZETH3oWY5Z385ogHSf5FEg+Ud1A2R4XtybfPlQZ3Nik8fiSC199+kgPCjf89DA2f4cEFKovOyMURSVfcIh4rr3H+FTYen+56MDk73MJ4ODroPHZjJhA5Lbzs7eC5vn/CD8+GtrZ+dDwsc2jP639oGV5lz0PaP79rIJTJNQ5NEVoFIhHCuPZTGL09/WGSrG5hddw1PUuV5eniu00gpGXMTAfecG8VJ6fH5RxdfQQ2WCp8wa00cpaG2aSSikJQaX7hP+QpyhDJmkcT/YWxCFSeca01Kji/dKH0FPZTjsROCO8eV55HFCUNLj/s7tVeyj8hIhXIw612I7qF1GgIdRcYf8r+UdFlaEbkreKgbHbYt0U6/p4H1UDIqZNuCTWlg7RCMCNm4vmZcXzOur9l6DEIsdX4j62sI5c0txeiArctFJWduiUUFa0MqItlyWyoiWOMitz25CKbHcZHb89EoriT7Jha5EcqMm3rR4VoTi0pm3JSKCtW6UETy4pZQRKjGNabjGtNXAKOYqCku5Pwm1pgSSoibetHhWhOLSkrclIoK1bpQRFLillBEqMYl3uMS71cAo5io6a2kJr/Em1AqXNeKDtWdUFQS4bpMVJjuRSKSBDdEIsI0VlV4HhS9lDxWVRirKnxNsehkvTWl6ECtZKKS9dZEooJ0JxGRnLcuERGksYTJM5jo5eCxhMlYwuR1RKOT+LYUowO2LheVFLglFhWsDamIpMJtqYhgjXWE9uSil63HOkJjHaGX9isaLF0doZxOKu54yGS7gYZIQhlrPo01n/43aj4Nn9gI+c7qMyQV57njIeI9ZOrlUKqV826s0jVW6RqrdH29uxsyrjNW6XoUZ6zS9f9apattyrtE28RzUEzpOFQxaFqVuD73CO5JUT+M19pECCuT0PnUJXHoVZqSinf3J8c9o5VeWcFVCFxZY1QoWWJIRXt3v3Viy5cLm8eOC+1tpFWswrY4UipIhb37dmXPaFMfYYwsBB958FZpHtMqlzZ5wRGdcC2iEGeuBKecM8aIiFSwn/t6bN+LG+lIeEhd7DwDYbkERSvezzwT3ff6OpBR7LkTNo0wHbHUdUxfbKq+Mvj3QVuMM1TPM8lUylniU+th37asiwQkgE1FzAsXM2bcvm2BZsxxJo2NMPUyZfDVvm15LQQzYRxGIlFhKkIX761XhOHxSDsvJCRCJ1Zotm9bGBL3hhkuuAkTxkUkzd4xRsBjqcHjlA+lcyCcerQtY9sB+3bZNDhsn1VNLxEmlFyHIKUDI7xR4nEZ9u/OsUgmJjXC2VhFmLAVRL+ju7bJOLZp6hW26KXEALjm+nc2mWjllEVPcZhSQfAw4q9XoXQof9RZ0MTNsyKrmwq33sO2IeEJFRy4m8LMs1+XcCBeypk6Ee73BHOoZh1/uWzqhbFwZgroYl/0NBl0x2HcpnDghtdV+/c0Q8n6fi9Mvmy79CavoR8PiJKlOTxyQlMtu+NvMRz89x8vvyf8Uog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OBD9lYAvfREWulmy8+YmWWDR5oK4yGKxCBYUOXJZ0KRKUW5dQx/U7+iP7ZCy13HihMG26G6BvgjizHAuZ27SmnDRNpKuLugCyDGZibkCe1SSiKiB8vLy8tX59PrVXxfT8zMk68YKrVpyvCaWmjnYG9F2VLr7SPzzNiJUyis6d6eayhYi0oBptaJSfIJBGFnWdNBHBD42UhvqVM4steDULlEcz2g7+SVDi5RZsYQZMDtQr6HRxm7OvGQ541WZpAWv4klaFhTwTjtwvZtheWfUO3ailaVCoQOOFo9YEldxTZN8RHmcx8mYOXotpN2IVKuzj43BuNdbvKq4zLKYQ1wV+MKTMqcxOmRXjeOeYIxzbQSjEomDIqfnZhtzGpFfjV54jZuccJQ8U1bYFR5OHUgReePVxT3C/ftbMODl0XsuBpDW5Df/dN5B2w5QeBHZLe5x3GmmO8PgGurdwVvuMUdXRmMGvfWpUl8+A1LR7g2VnU85qn0tMA4MyUXiyCiaIlqvveSj/MnT/DQO8JMAPw3wswA/D/BHAX4R4JcBfgC/NIBfFsAvC+CXBfDLAvhlAfyyAH7JgM9tj49hVNwp2GcV8n7XPFbLEXmrP5wYQBlOjpM+Wm+7dcqXVDFwDfg11q9h2QFafgf2vhN/ADUPXIh9vK1Qc7kZmLsJNTQ+aaVgODlwHFfvcLD5WbQAHMfuZQ5qQBORbQZbAtrd5Np/e2r0mLuj524Y32sCmUcAe8782fTvUD+9v8OppQdgWWjugQM/yw+qe3GKN7j+oF6QfqOsBbndSQ80thZnvJ35FM68XEC/24cbzS7iYed5sHeL7J+Iv30BOoAiktMiTUclp7yY1HQygjiDxxdeqEnOgbadgec6Oe0sLsbWfwtM+UIogSBSB8N9n/GCgSO+wo0r3ndwlPybDmLU8L3+wQvacDAvVz66U2G22cXGOPvvIhsKgiX1JMnGNVRxApxl5ZjlP0Bq0m+TGqekKuuYp1CN2JixtKgZ1BPfak+pavBD9IIuxZxiBA91sirN+aQoR3WelRkfj5JiEkR1/xvuaxbDJcLmQb0P4wWO4f/vVtB3t8Iuhu+1E/RhtMIrQXVS/twIz6k8j47jHCok3dm2oQyuqIIDgWJIVHFXsU+G5/8NiTeCNSwqGcJ7D4++/xtjt/Giug4AAA==&quot;"/>
    <we:property name="isFiltersActionButtonVisible" value="true"/>
    <we:property name="isFooterCollapsed" value="true"/>
    <we:property name="isVisualContainerHeaderHidden" value="false"/>
    <we:property name="pageDisplayName" value="&quot;Programmation&quot;"/>
    <we:property name="pageName" value="&quot;a1888de86643a8995a70&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a1888de86643a8995a70?pbi_source=storytelling_addin&quot;"/>
  </we:properties>
  <we:bindings/>
  <we:snapshot xmlns:r="http://schemas.openxmlformats.org/officeDocument/2006/relationships"/>
</we:webextension>
</file>

<file path=ppt/webextensions/webextension14.xml><?xml version="1.0" encoding="utf-8"?>
<we:webextension xmlns:we="http://schemas.microsoft.com/office/webextensions/webextension/2010/11" id="{77169ADA-12C5-4718-A27F-2167D2A65E0E}">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91Y30/jOBD+V1BeeCknx3YShzcOdnUrOBZRxOl04mFiT4pXaVIlLksP9X/fiRN2oS2026101amoxBP783zzW30KjG0mBcwuYYzBcTC0oxLdQRIMgrKT5EppNMAirbjUaZrGCaO31cTZqmyC46fAQT1Cd2ubKRQtDAn/uRsEUBRXMGpXORQNDoIJ1k1VQmH/xW4zvXL1FOeDAB8nRVVDCzl04LCFfaDttCYVwt8E3Qja2Qcconad1IRxzGSSZanKABhT9KFtTbfBa7ZySwvtrz+tSge2pGtamU7iPEsEExCpUHFEGXo1clu4fks2+/A4qYkdcZ5NWuOckq6jqrYaisCzqLHplH4KTqtiOvZPH17Jh9W01niNuX9VOutmhPSZrOP5B3Oyx1Vd0dq/uKzGXnRffT2tke4zwTGb35GkseWo6E35g9VNp1lTWI1166jsC1nE6z9GclT7MEJi3R4iJpPuKovND7avn26fHcEHwcea1GmP9fFS0Q0rOAyCTg1SdBD8dY81+kNkcWNdb4dPC7Zp+i0bWK1b+OtXWosuvYVi6iORMC+s6+g+dWLaV06Lot14N6ev+dwfMeBghUnGlfFGQ+/7lWiHZ3TCVF/Lw2DegzVYPEfqEmLjKGLc0Ltv6PetwW+zpEdu+XaZQKy/vIj174R3HHmtdQZBHEU8y5URJo6TKOEZM+na7DgxD1BS8VhKjT8RmmmNm2p4jrMD0mtUw3i8UtPzib24+LRNmmiozask8Ww1zw1DJjkyJhiTknG+Z2yHu2MrOcu0MSEmVCwZY6CNXmLb5TuVVGFEnBtIBBgZ5QwjEK287xYrXw92Xy6vsB7b5gypolA2TW2Ni1Y6o7sOPnumNl8yVtgK3vXhZvWvfln/rvFh2qWl26gCXlZume9pNZ5AbZvF1bktWycPggvM3cYG+14p60X7/I3Qya7t6N69UXj6MtmXnl9z2UvrvKXLfja5X3LyLtrcW85b3+c44/Jiw0bX0CDnzvrp651uRMfR2TEeEjg/YukRS24YO/Z/vgFSnJTmJ4Gio5AfheEi0P+9+a5Piq7/mhiVUu0ES/U5hZQqLHg276WHw0eXVY/LFT9hUcYzGUoZM5HFjCcot+9vJ6NRjSN4DvjFcvYz5qCggQMS0sb7VQX9hqLFyz9Oy97Bcid9kBa1wfr3mWd8Rv2khw8HC4r/52y7MFQ0niBmKslSKQTEWmTh9gEhRJYozRMWsohGgFiFSbxfA4/N+ha/k5FHRJJrDQhSplnKpEYd7hffakTa7oyvSUVkVBylqFJiHaYZmL3ie7LDeTYRscrjSILgUolQsgjFXpH9o3JY7JBvpJiMjZYapMoiFdHT2lLQ3AP9X8IKIyoFIo3aX0rQcOQiZNtiCeQGeKq4CUM0gKnGeFsszZSEPFUGKJBZJlkSru9/b2DFUkcYMZbGbVoIwbXZWi/I80QlCRIYUwCMq5hvh+XhVs2x1dQ1E9B4BSWumGcoWqE0aNZMMf43uG6mIl1sVqwbq16NPfP5N5O2eP4pFAAA&quot;"/>
    <we:property name="creatorSessionId" value="&quot;a6d92a56-4d92-42fc-b114-2a69f4ec7cfa&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91YbU/jOBD+Kyhf+FJOju288Y0FTreivIgiTqdVdfLLpHiVJpXjsvRQ//uNk7ALJVC2W+mqUys1mYzH8zx+ZmL3MdCmnhVicSGmEBwGIzMpwe0lwSAoW8uny8uz86Prs78vjs5P0VzNnKnKOjh8DJywE3C3pp6Lwo9H45fxIBBFcSUm/i4XRQ2DYAa2rkpRmH+gdcZHzs5hOQjgYVZUVviQIycc+LD36I73OHf4G8MZhXLmHkagXGvVYRwTnkiZpVIIQlL8oFvdOjSZ9br40M30x1XphClxGm8TeZ6kSQIki0mKzjSNqbfXppwUXcI/xt4sZp6V+k7gL7Ihv+K0Ps5yiXBiriKICIbSGYsYo0rHm8ZSJOUiz1ItWKSJ5CQJxaaxGFAtaJZSHYagBWQKNs4rRFySZZHnFDQFykKyaawEo/BYK64ET2WURni1cSwWp3kcccEoT1nISQTMj81N4bqllovTh5lFlaJ221hH+l6UCnTQSNFC3SrvMTgHUc9to8fTFw9G1dwquIa8eVQ64xYY5wwWe1e2mlgxnTZqDnxKaEHttw4z80floGjsd9W3Ywsodx0ckuUYLe8CVsLqHn3QXBMgnAIhjBDOCaU7hXc4HG0PbRxFVOapZjqOkyihkuhsx9B+3h5a3z10GkcZpJkAEWZS6J1Ce7TFpWURp0ohTM4zmRGuQIU7BXZYTTDb7eFlMkkVTUhIIk5InIZJvFt4jcSAW8ObYpMCkGkiM86YiBWT4dom7+DByeqhp82TSFLJQ85jwmRMaAJ8c/aOJhMLk5aIVwweV8V82mPvZ/ZEOLGHRnS8WyUVn8GNmbak/j4vu60M3wrHeGM12E+LBvGJsU87pXCwkvh/jhbh+e4WQ5qmfldGiMhEpkWyfmfzpiBUEucyYYSJKA1TCsBDWCuIY0xxUlmjcKZVTfwcEZeIureQLqrpJjVUF0aBfQEzmAJutP3FBHDX6gchklk7lYH6B9qXV7dPG2mKy2AxHT+s2+hXOEMPhkHQpoGJDoI/78A3li+eklKbJ9l8XuGm7lw+wFp700zfyxZOeiuKeXOSwJhD41q4j60Z/cp54fdQ43ErpmaIRi32UDKtdEMaNGvfG23/BEfo6lu5Hyy7YDUUT/XzKmLtUDFu1CzfqPFbE9+fcrrIHm97kkHUX5+dVb4D3rLyxk11cEqk0jqEBA9Evt6UVq+qo9UEHpuYZnGO5ciE5lFOIBLNFro7CvY+Hmy/pK7ATk19Aqg6ZHxuupfRSofZu2wKxOSvqiz0hndfAh+rEfu8Rq7hft4unftQlVxUrq/HTmfCmnr17syUvjsMgiHk7sOEfa8mu8rPXyBa27WZ3Lk3xNmVUifPX1uy5+y8lctuNsJfWuRttMK3Fm99L6SE8uEHm2HthHUn3T8s73QsHA4O3937GJwekOyAJDeEHDbfpkmiTkr9k4Gig5AehOFqoP97g15fFOO2+vo1Xs1dPRMKrkQJPVgRlSg16DUIm//gWr6xvIws1lH+gpLl8l9RXvzYIhQAAA==&quot;"/>
    <we:property name="isFiltersActionButtonVisible" value="true"/>
    <we:property name="isFooterCollapsed" value="true"/>
    <we:property name="isVisualContainerHeaderHidden" value="false"/>
    <we:property name="pageDisplayName" value="&quot;Logement&quot;"/>
    <we:property name="pageName" value="&quot;d166047bb98baa008080&quot;"/>
    <we:property name="pptInsertionSessionID" value="&quot;54A8BB3C-D8C5-4A2A-B7CA-10E236B9FFE2&quot;"/>
    <we:property name="reportEmbeddedTime" value="&quot;2025-01-24T12:53:47.997Z&quot;"/>
    <we:property name="reportName" value="&quot;SIMA_Revue de Projet&quot;"/>
    <we:property name="reportState" value="&quot;CONNECTED&quot;"/>
    <we:property name="reportUrl" value="&quot;/groups/78526e1c-e171-4fea-86ef-6c8d85b229d8/reports/38196668-b714-4cf5-85e0-4bf51b85e38d/d166047bb98baa008080&quot;"/>
  </we:properties>
  <we:bindings/>
  <we:snapshot xmlns:r="http://schemas.openxmlformats.org/officeDocument/2006/relationships"/>
</we:webextension>
</file>

<file path=ppt/webextensions/webextension15.xml><?xml version="1.0" encoding="utf-8"?>
<we:webextension xmlns:we="http://schemas.microsoft.com/office/webextensions/webextension/2010/11" id="{59542166-3221-457B-9F70-9FC1762BA963}">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1d2W7bSBb9FUHzkBfHqI215M1tJ909k04bcZDBoJGHWi5tBjKloSgnnsAf1N/RPza3SDmWtVj0QklOE7ABiSwWT92qu526pL71QzYeDezlO3sO/Vf9k+w0h7Kn+nv9vD4ipeHMktRzShkxwlPO8OxwVGbDfNx/9a1f2uIUyo/ZeGIHsRs8+Menvb4dDI7tafyW2sEY9vojKMbD3A6y/0HdGE+VxQSu9vrwdTQYFjZ2eVLaEmK3F9gcvyMEus/xjtaX2QWcgC/ro4nTNnWOJjzxAFIoJ2Kzcd2gQra0Sey6uv3hMC9tluNt4jHQQaYWAjaR0nJIAKq2aTYop03c5euvowJHh2O+HEXhHIQLm3sI/WoIBYxrxN/6v4EdT4pqHK9vnTgZTgoP7yGtTuVlVl7GfiblsMjGlQAOwnmWZ+MyiuMC+lconuNiiMKrWuIFBfTCJc5O9t8J9FjV4Gz45bAAFFzovyJXn/DIOMtPB1M53wz5Qw3b2yJCHrrPKKw4tKvYCeHSieBABJziAMCUoqslMF0eb6qTnEiSEouXSC7xSuNTiTdYJ6XD4WBynjcV0tthOS+NX8PC8OnV3jw4ntokBZYyCdZak+LobsAd4mWnKHyPcnocvsPh+fkkX5ixd8PzJiCVFmAlt14akoo0UYy1AfIoK2oF+QBFkcVVZwcLkA+HARpglpxqpygFpbl23lKfuDYwL5n4I+w82ipbopYdF3CRHRx8bADZK6oE0x5kMGliJH7QW4N8fNIIsjbMS52A0SJIlbhE0zYg/45AKwP0sAUseSIVsQxSTijVXjIi24MJk+JhMIlQBrzgAYQWBP+pNq3oWfRicwh/G2bjBhCdJCxJeEiY1tZrb51faQpq2xzv/PHaXbK9/psCZRGN9NSrx5azS/MXdC/YBfoPPFH7BPQae/1/n0H0WX/EweYhK6cj/HVu1ONpkwbyqL9UEOZN9/jgAnKbRz3BW3+0g0kVOWDPbzMcU+22qsPYugohYstP6Ko+XT1aOWckcAeudTOllA02QZNieKKcksQkfKOqGQ317ZNrlDRAqlKgRAL3XgWirWgDMEIMk2zBBL6rbN/JpEitb+JgAsdgJOGgifE6CM518kNqwuGkKKChJsSIeUOKcANr3UQxQ52Txkvv0XgRgp6qFauKgI8HNs8xuF0Cd3g+GkBE2EARqIaA9h+oNIKQRHPiWwK8WsLosQ7SNPNnmCYtx7yJuGSZ3yRt3Xy1MG779fbB/NMOFu3pW+tgcCeAp8r4/gWXvZgwYHyHEfg09Rsv2PeD3nHx158XOwTpnesNhqdwjoZh57CdHB3XmHr/2NySXmWQYgRYhfmxhxwGg0Udbw3TPBb86KzLBuhO3sN3+R39vCFEK8KB6G+np3qP0LwniqWWcAkNqJRRdjEsP1g3gNuECn4pAhQ/XVYRwvesG+363hzMJzLgMXSoKTI89XmGBHs//HKPMKWpnJ4M9zSGsfn4mvyr0RbDQfWpxo+DG8AFDOpz6D6KS7xDdf470H1Ehu2y8XGG+hauycW55ghkP965aoljGNjR+Lrx2ounq3V/ceUu627ZvW8c4P6Nx2t0ceWw9u93t2vbtL/EGDXtY3+l8VjaAx4shjjZOPlZgGr6ryPafDIYVOt0yjnHNueRanrVP8sCNu7XPKRMLQMjhVBMyiQxiXWx6Z16aKsF/9OkLHEVLlCbTFKeQqBGWeeACCm9Xdvl+MyOYLEv673QKdESMGwMIVHeJg/tS3EbKFVcUy2oYVK7RD1yqAEE1XG83mtHNbEy3MFjPx8Wl3LNPaUJkTIIT3Xgqq0Uo3GE3NHMHc3c0cwdzfwsaWYg1qfaK2YkNZwmCr3uximQNVl/x4t3vHjHi3e8eMeLb4gXt+BQd31qAjjw1DEm7IYBN+XNniOfP8WcokVkCWMeJWxoiomubyWIeTQTOMVrieY2FdxyosCCDWgsGySGG+d4Z2VMqMWkIaQkkcEBJM4Lvi3M6znzWeSofoQykjgWNPXEUMbctpCv3IBoZ3vqWWzKjCfnPW972N0u7X1EVPnMOttBeOMwWg+rVev3NoP8+vA9if4ycvyvv26d5a8YUqDWeAdBM/CGe80cWc3xPblgZ9jveZSDqKtLi1K3toV6FsuTe2+Guc8wdu1d0/azIcaDamgHk3HMokMtu3ibsuHiYPOLY5sDX7lvNF0vlw/YO2q0QD7VDDhRiaSp8kmSBGkwuJBh7VKeWUHN0pswm95UnEmTrCYGzrbIxvPf/pXlobrNW0jLxurzPdEJ8zI5yPO//qwjxvfZ6VnV5ZIMhxEm3sYZe3yCs4w2mkFxT1UYDzKPczC7+Pu4OE+rBR1saSvRjupbZVCfr/Z9vlWjWDHeFz9B+QUgfzEdc6ztH1zr0EKH4xJNW3lS4Typ2q3p/po6uTaqS5Xge9L5pBKul74xSXC4/L03FpMWRyVZv5FUwtfSDefcUOwNQKFPSFOZSK9F4gQQsUGfcC9a97Fr6hTyejYXVsGNOWhmGIazhuFmDJviPIYr9sTXsh1xK/WG7ai14xGadoRXhOGXtlRtys20o2lrVl6taxgnSUYM6oRyinhlgtqkdjx8O2yL5rflRdGy/b2HxKOE7y5J8IqkRlKtNaUE/yyziwF3bVJQ5DxwmQYbN/dFkhJIbLUDf53eLzvdBtcMxXk2PgI0Wjg3E5THMqat93u1aLJ0SYaPB54g9ipmTex7uJjUc1w2MrLv6kqS+VzqrriMPDQuW9jq+w/YYm1UNrXETxKWzUpnFZbd9KOPmuSn8KSrJm+9K70Oq5v40nGJWd7R9AHVO2wbXg5ldg4vsHP2kpiXRH0g5FX196I2KZCHe3aUvKTsJaXzHe2AKW/Vv69XitrFu8A9swKEliIIZYPZqIv/IUiR93/9GS96YB74bCmRW8PeMiHCdSI49QwTQ8Idc+D9em5vQ4TIQV5xMzfudcf4EapqfmSm3d0YxRY5nI7FeQZZxHoWhxjFkxR1ljMrnQ/aiTv0tau3fWC9bfdah5YIhq7etqu37eptH+MQfox62+49FM+33pYDUYZbSgjh1HrGGCQNAomD09MCTu21eB9TsLAiuTk5Oq4OvZnk04iPNNBlqykmRcwQSygTKjjfljFfLf6qEqlRoBRLJblJqCPeEmdJ3M/b7WJnRVKVGquVA4HpJQuqHQL6aYqdHQXtBQjEK5gkVmG0t4WS1KPZesm76/eCUI5yBcQF44Eb3k71+1PVogoFSWoST2VKYukva2I72qqTfDutXxvfkDJrCj2d9ilJPRjnJBM+vuVvawOIxalNcXtAU0FNIrXjYIlJtNXbwn140Bi2SqSxHKNWSNDfUC4TTXbLOm9fgu9e0t7xx5MHcagLr2bcNme6fGA12xKCFj5ACkJZ6ZkiPtEd+dE9bNyRHx350ZEfHfnxXMiP7mHjjvzoyI+O/OjIj4eQH+TZkh+Se6GNV8oHQoIVTIjQwHZsOwfvOJtNczZ/6yddEciOgZp90HX30MXnXNeh6h5zvYOeqcklEDz+9ozGyA4UEdwRa1eTS3/zRwOvS982WVS2A5bxcVVtT1f//nl2FdUj2FRS93mVrNYndC8OfAk9OynP4os6MZB60W9WB78DNeftFv7duQjrwj+agsW4nIWECk2FIFyw1eap4767wr+O++6474777rjv3eK+u8K/jvvuuO+O++64767wryORu8K/rvDvcfVxBwc/Zt1fNa6aaxGpEJZZ9H2UeeuDcB4WqI8f7HUoVfxyj18Ab/fNH3RnmM/RbGi/RMi781z5aP2E38Wxz76Kg8dXcfC5V3FcNX7snO/AEJKXlLxkydwQ2nkFylJxPfAVKAhaPOQVKHOPoV+1tql1f0Oz8o0TD6av749h+g4VhgGhAWFU8Ay9vNemq+fu6rk7TrvjtDtOu+O0O06747Q7TrvjtDtO+2/DaRNviAdntEN/RJgyjjT5GZ32tRFdqStwIN954/vopteAYawjklHGFE6EkXYnRnVcZF/vMxBDqbHBg0EvDF7yYGFTseJvw4BLKNICmGdOr78Lqg4sAa+UZZwbsIIQBk+eID6e5bsBnCglEkpVDG4CoQajhrQV07IW8/GZHUPvtT+DKKM7QQctUy6Isp4CoRhAMrYyxO3inA3HOVvZoDg+7K158LErSW8IvaYNudGcC2cxOCWBEEW4d6tJsg36FDRttocHseHZMrP3ITuHOeci2t2qWpiMrY+2nkJniAvo/y33wjrlghI+dv6Qn17B7upmaPZKm+VQ/FwMJ6NqHSQ09TH490RyooMiTJh4PBv/Uv+6wKv46mzsIZVKGoyuJJVOoM8xHs32rYaVEcOWCfchMMtoCA6XoXBAwrKWFbBlWz/DSTkeYbR6bHNYwu/j6rR5gDD9vLb8uhp9hhq65oJb7wi/uvo/KdnMtnmY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d2W7bSBb9FUHzkBcnqI215E2xk+6ezmLEQQaDRjCo5dJmIFMeinLiCfxB/R39Y3OLlGNFi0UvlOQ0gQSwyWLx1K2626nL8rd+yMZnQ3vx1p5C/3n/KDvOoeyp/l4/r6+8ePfu9zeD97//5+3gzUu8PDors1E+7j//1i9tcQzlx2w8scP4PF7849Ne3w6Hh/Y4/pba4Rj2+mdQjEe5HWb/g7ox3iqLCVzu9eHr2XBU2NjlUWlLiN2eY3P8Hd9Nn3F8o/Vldg5H4Mv6auK0TZ2jCU88gBTKidhsXDeokC1tEruuXr8/ykub5fiaeA10kKmFgE2ktBwSgKptmg3LaRN38fLrWYGjwzFfnEWpDMK5zT2EfjWEAsY14m/9N2DHk6Iax8sfbhyNJoWH95BWt/IyKy9iP5NyVGTjSgCDcJrl2biM4jiH/iWK57AYofCqlvhAAb1wgdOS/XcCPVY1OBl92S8ABRf6z8nlJ7wyzvLj4VTO10P+UMP2toiQR+4zCisO7TJ2Qrh0IjgQgXIWAJhSdLUEpuviVXWTE0lSYvERySU+aXwq8QXrpLQ/Gk5O86ZCej0q56XxW1gYPr3cmwfHU5ukwFImwVprUhzdNbh9fOwYhe9RTvfDtz86PZ3kCzP2dnTaBKTSAqzk1ktDUpEmirE2QB5kRa0gH6Aosrjq7HAB8v4oQAPMklPtFKWgNNfOW+oT1wbmJRN/gJ1HI2VL1LLDAs6zweBjA8heUSWY9iCDSRMj8Qe9NciHR40ga8O81AkYLYJUiUs0bQPyOwRaGaC7LWDJE6mIZZByQqn2khHZHkyYFHeDSYQy4AUPILQg+J9q04qeRS82h/DNKBs3gOgkYUnCQ8K0tl576/xKU1Db5vjmj1fuku31XxUoi2ikp+48tpxdmr+ie8Eu0H/gjdonoNfY6//rBKLP+iMONg9ZOR3hb3OjHk+bNJBH/UsFYd50jwfnkNs86gm++qMdTqrIAXt+neGYardVXcbWVQgRW35CV/Xp8t7KOSOBG3CtmymlbLAJmhTDE+WUJCbhG1XNaKh/vLlGSQOkKgVKJHDvVSDaijYAI8QwyRZM4NvK9h1NitT6Jg4mcAxGEg6aGK+D4FwnP6Um7E+KAhpqQoyYN6QI17DWTRQz1DlpvPQejRch6KlasaoI+HBo8xyD2yVwR6dnQ4gIGygC1RDQ/gOVRhCSaE58S4BXSxg91iBNM3+CadJyzJuIS5b5TdLWy1cL40e/3j6Yf9rhoj19bR0MbwTwUBnf73DRiwkDxncYgU9Tv/GCfR/0Dou//jzfIUhvXW84OoZTNAw7h+3o4LDG1PvH5pb0KoMUI8AqzI895DAcLup4a5jmseCPzrpsiO7kPXyX38EvG0K0IhyI/nZ6q3cPzXugWGoJl9CASjnLzkflB+uG8COhgr8UAYoXF1WE8D3rRru+NwfzgQx4DB1qigxvfZ4hwd6PvtwiTGkqpwfDPY1hbD6+Iv9qtMVoWP1U48fBDeEchvU9dB/FBb6huv8d6DNEhu2y8WGG+hauyMW55gjkWXxz1RLHMLRn46vGax+ertZniyt3WXfL3n3tAJ9de7xGD1cO69nt3nZlm54tMUZN+3i20ngs7QEvFiOcbJz8LEA1/VcRbT4ZDqt1OiWbY5vTSDU9759kARv3ax5SppaBkUIoJmWSmMS62PRGPbTVgn8xKUtchQvUJpOUpxCoUdY5IEJKb9d2OT6xZ7DYl/Ve6JRoCRg2hpAob5O79qW4DZQqrqkW1DCpXaLuOdQAguo4Xu+1o5pYGW7gsR8Pi0u55p7ShEgZhKc6cNVWitE4Qu5o5o5m7mjmjmZ+lDQzEOtT7RUzkhpOE4Ved+MUyJqsv+PFO16848U7XrzjxTfEi1twqLs+NQEceOoYE3bDgJvyZo+Rz59iTtEisoQxjxI2NMVE17cSxNybCZzitURzmwpuOVFgwQY0lg0Sw41zvLMyJtRi0hBSksjgABLnBd8W5vWc+SxyVD9CGUkcC5p6YihjblvIV25AtLM99Sg2ZcaT0563Pexul/Y+Iqp8Zp3tILxxOFsPq1Xr9zqD/OryLYn+MnL8L79uneWvGFKg1ngHQTPwhnvNHFnN8T24YGfY73mUw6irS4tSt7aFehLLk3uvRrnPMHbtXdH2syHGnWpoh5NxzKJDLbv4mrLh4mDzi2ObA1+5bzRdLxd32DtqtEA+1Qw4UYmkqfJJkgRpMLiQYe1SnllBzdKbMJveVJxJk6wmBs62yMbzv/2e5aF6zWtIy8bq8z3RCfMyGeT5X3/WEeP77Pik6nJJhsMIE6/jjN0/wVlGG82guKUqjIeZxzmYXfx9XJzH1YIOtrSVaM/qV2VQ36/2fb5Vo1gx3icvoPwCkD+ZjjnW9g+vdGihw3GJpq08qnAeVe3WdH9FnVwZ1aVK8D3pfFAJ10vfmCQ4XP7eG4tJi6OSrN9IKuFr6UZzbij2BqDQJ6SpTKTXInECiNigT7gVrXvfNXUMeT2bC6vg2hw0MwyjWcNwPYZNcR6jFXvia9mOuJV6zXbU2nEPTTvAJ8LoS1uqNuVm2tG0NSuv1jWMkyQjBnVCOUW8MkFtUjvuvh22RfPb8qJo2f7eQuJRwjeXJHhFUiOp1ppSgv8ss4sBd21SUOQ8cJkGGzf3RZISSGy1A3+V3i+73QbXDMVpNj4ANFo4NxOUxzKmrfeuWjRZuiTDxwsPEHsVsyb2PZxP6jkuGxnZt3UlyXwudVNcRu4aly1s9f0bbLE2Kpta4gcJy2alswrLbvrRe03yQ3jSVZO33pVehdVNfOm4xCzvYPqB6g22DR+HMjuFJ9g5e0rMU6I+EPK8+vekNimQh1t2lDyl7Cml8x3tgClv1b+vV4raxbvAPbMChJYiCGWD2aiL/ylIkfd//RkfumMe+GgpkR+GvWVChOtEcOoZJoaEO+bA+/Xc3oYIkUFecTPX7nXH+BGqan5kpt3NGMUWOZyOxXkEWcR6FocYxZMUdZYzK50P2okb9LWrt71jvW13rENLBENXb9vV23b1tvdxCD9HvW13DsXjrbflQJThlhJCOLWeMQZJg0BicHxcwLG9Eu99ChZWJDdHB4fVpVeTfBrxkQa6bDXFpIgZYgllQgXn2zLmq8VfVSI1CpRiqSQ3CXXEW+Isift5u13srEiqUmO1ciAwvWRBtUNAP0yxs6OgvQCBeAWTxCqM9rZQknowWy95c/1eEMpRroC4YDxww9upfn+oWlShIElN4qlMSSz9ZU1sR1t1kq+n9Wvja1JmTaGn0z4lqQfjnGTCx1P+tjaAWJzaFLcHNBXUJFI7DpaYRFu9Ldz7g8awVSKN5Ri1QoL+hnKZaLJb1nn7Enz7lPYOPx7diUNdOJpx25zp8oHVbEsIWvgAKQhlpWeK+ER35Ef3sXFHfnTkR0d+dOTHYyE/uo+NO/KjIz868qMjP+5CfpBHS35I7oU2XikfCAlWMCFCA9ux7Ry842w2zdn8rb90RSA7Bmr2Q9fdQxe/c12HqvvM9QZ6piaXQHBpONMY2YEigjti7Wpy6W/+aeBV6dsmi8p2wDLer6rt4erfP8+uonoEm0rqPq+S1fqE7snAl9Czk/IkHtSJgdSTfrM6+B2oOW+38O/GRVgX/tEULMblLCRUaCoE4YKtNk8d990V/nXcd8d9d9x3x33vFvfdFf513HfHfXfcd8d9d4V/HYncFf51hX/3q48bDH7Our9qXDXXIlIhLLPo+yjz1gfhPCxQHz/ZcShV/HKLvwDe7skfdGeYz7PZ0H6JkHfnu/Kz9RN+E8c+exQHj0dx8LmjOC4bf3bOd2AIyVNKnrJkbgjtHIGyVFx3PAIFQYu7HIEy9xn6ZWubWrc3NCtPnLgzfX17DNMzVBgGhAaEUcEz9PJem66eu6vn7jjtjtPuOO2O0+447Y7T7jjtjtPuOO2/DadNvCEenNEO/RFhyjjS5M/otK+N6EpdgQP5zhvfRje9BgxjHZGMMqZwIoy0OzGqwyL7epuBGEqNDR4MemHwkgcLm4oV34wCLqFIC2CeOX3+Jqg6sAS8UpZxbsAKQhg8eIJ4f5bvGnCilEgoVTG4CYQajBrSVkzLWsyHJ3YMvZf+BKKMbgQdtEy5IMp6CoRiAMnYyhC3i3M2HOdsZYPicL+35sPHriS9IfSaNuRGcy6cxeCUBEIU4d6tJsk26FPQtNkeXsSGJ8vM3ofsFOaci2h3q2phMrY+2noKnSEuoP+33AvrlAtK+Nj5Xf70CnZXN0OzV9osh+KXYjQ5q9ZBQlMfg39PJCc6KMKEidez8a/1Xxd4Xtkm7CKVShoMrySVTqDTMR7t9tKWCfchMMtoCA7XoXBAwo8t43HcNbBlWz+jSTk+w2j10OawhN/H1WnzAGH689ry62r0GWromgd+OCP88vL/FOr4SXKYAAA=&quot;"/>
    <we:property name="isFiltersActionButtonVisible" value="true"/>
    <we:property name="isFooterCollapsed" value="true"/>
    <we:property name="isVisualContainerHeaderHidden" value="false"/>
    <we:property name="pageDisplayName" value="&quot;Commercialisations&quot;"/>
    <we:property name="pageName" value="&quot;5b8afbb1535cee647b43&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5b8afbb1535cee647b43?pbi_source=storytelling_addin&quot;"/>
  </we:properties>
  <we:bindings/>
  <we:snapshot xmlns:r="http://schemas.openxmlformats.org/officeDocument/2006/relationships"/>
</we:webextension>
</file>

<file path=ppt/webextensions/webextension16.xml><?xml version="1.0" encoding="utf-8"?>
<we:webextension xmlns:we="http://schemas.microsoft.com/office/webextensions/webextension/2010/11" id="{59542166-3221-457B-9F70-9FC1762BA963}">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1aW2/bNhT+K4Ze/OIOpKhr37qkBYp1bZAEHYYiD0fkkcNBljxKSpMV+UF73z/oH9shJSe+1c5ycYLBQR4sXg7Pnecj+c1Tup4WcPURJui99k70uMRmEHsjr+xaQhGnLJN+ylmEIgMWxwn1VtNGV2Xtvf7mNWDG2HzWdQuFJUONX85GHhTFEYztVw5FjSNviqauSij0X9gNpq7GtHg98vByWlQGLMmTBhq0ZC9oOH0TC/wnQSuCbPQFnqBs+lbGcp4HMg4YFxApwfyQhtXdAMfZ2iGWtFv+oCob0CUtY9swlREyjPww5jHLg0DEgW3PddH0Q7Krt5dTQ9KRzFdTq5w36gJKicpzIhisO46/eb8i1K1xcrxd6DipWiPxGHPXVTa6uSI6v+DV4ABMU40NTM81eteklCNTkcpc/0eSHNpDPNb1n23Xe159PTBIulLea3Z9Ri21LsdFr9pbKU87TiUYy2WV/UH6sdJcWyKJjDFOM55LJWJfQYAytVM3kgKn4J/bpiGRFkiOZt5k50wqZUefa6Ww9NxyDPwQsyQPgSUgWRzkwB+wnCWZ5YqnkKSAYRrFvuSSsRWzdc79zVNCiShXEAtQQZgzDEHY9t7V13aPZrY+IF2PK6Ml8bhs7oOqaCflXa19hGai60MkB6wpALRZsfchrTX45CTV+Yq5uRN8kzN20ttFP8+iyB9570w1cRP6YDc08oapY7xokVj4Axtq7nRPfjXyfjtH68hfrJSl0k0v2seqWZX3oJpMweh6+esXXVo3HXkfMG/urLDuwzG6pJ/fEbq2Yz0+dwQ/aBK4857PULR2VtkWhfU7+3d2/TCTzWvnR7z8x4isCy3RLHi0N0FKpfbHGMtOHFL7tFtLY33r2Iu/nszI75cUVPdDHsN4tKqzlKX5Za0BfeYHH+zIM2fBazdHQQNr1FLTLtQc9lsHushYS5OmY6MnOCTi/iuWvmLxKWOv3f+wy1JYqv9IKHzF/VecLxPqMuBGKsNDkkJVX8th56lndgMrZnvcGikp/zQnzq1O3Lgt9O3+2lO2HHV7qHOA213yxgqPHxRnTg8ylpkIQx84KpA+SxIGW7fWx0u3n4gpV1qs7KoUKS83cKv5wL2VYVdhW63X1vao7dPuXYL2/x4gWzyvi45EgUCZU3QA2F8ijPydFZ5v2oZirHZMvlETXWrSIFgdLLNMEwwO1BXVSppq0IH/eFUo86mAy6XkgeI8DYMkYi+n9D4yupR6Cu1lV3zXfI3go+dna509XgBb4r5u0netFvyQiCQWPM4yFUCqgoyvbiazgj/mKHKlwiTgWQZZyETK5wr+td0/KPgfVm31wO3Zaq7Tc5xQWHfgcXsOH76jRIitqQd4SZ0l1kM3b9voavr97y7jlVjQZzvQ5dz8s8etxOfQ8I9EXXa9ReDUuwHl3IARMI0Z84Wg6iQJ4dYNdhU6B4ZcQOrm+98/RPmjG5YhAxQqi1HyCFKmMh/l7ll+T/hONndgl6cyDsM4ECj8WCobaeFzsTt4W0sCps0qx3yOY4UZyiTioETM4phHDPizcXyiB8cIRb9Pb+SbvCEBVHGUBqFSPpOA7CnOMLaG4XtKaRJsWtjoGX7sBz7nvgpVyP3IxeDu9fwrWmqkZNXK7SqmAo2JCDkGAcgwgATF7ln+JGVrDNJSd4i/KBOMWM4jHvIkjTBjDJ7FK7rWewKvqb6omlPIClw+dqyMQvPzlUvqh9rM4AEfrZxPPd1WY9W9w7UX4mvHa89b0VYTa1HTcfX1gYcKd9nfnzhvPanq+lIIynp279EpzFSF+9WpkPRb4AUWXR9NNle0ate/vNpPc8qheVqhY4xyydObwq5XH2mq/NTsXmcru3PK3gG7C6a9D7u3xnOzib0CpvWMwApBGmSq7ph8Jtqs7raHJCNPnutCUQ53wi4PeWCtfT/qPWobHBTf/2nslqiGw9uFhjO9nVZjStM3ctqTDHd8wpkQLLG7o6D6KbbVx/8LnK299XgRiO0WeQ9MZ8QbyLUHXXvQtQddjwy62B50PTXoYnvQtQdde9C1B1170LUHXS8DdC1eh6wgodETwLhVtOVu1Dc+tMsClYokDENFlUmYQaAC9ypuY6ZvSLisulxz5ZYJHnGMkQqbUMgsCLJ4BdXd+X72zXhscAwzRPWQnHkIDVD9kNPA83VP6E71pPPHd23ZZ+ngUW6t7775Pbu0HTAnrBJESZ6EsUjDmCEXTNzXIZxPrHv7UrVNTaUzHkGJa95muKyrrM43vshwr4U7NyZutC08Nk9YeMJxff0vk+9TsNMs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OBD9lYAvfREWulmy8+YmWWDR5oK4yGKxCBYUOXJZ0KRKUW5dQx/U7+iP7ZCy13HihMG26G6BvgjizHAuZ27SmnDRNpKuLugCyDGZibkCe1SSiKiB8vLy8tX59PrVXxfT8zMk68YKrVpyvCaWmjnYG9F2VLr7SPzzNiJUyis6d6eayhYi0oBptaJSfIJBGFnWdNBHBD42UhvqVM4steDULlEcz2g7+SVDi5RZsYQZMDtQr6HRxm7OvGQ541WZpAWv4klaFhTwTjtwvZtheWfUO3ailaVCoQOOFo9YEldxTZN8RHmcx8mYOXotpN2IVKuzj43BuNdbvKq4zLKYQ1wV+MKTMqcxOmRXjeOeYIxzbQSjEomDIqfnZhtzGpFfjV54jZuccJQ8U1bYFR5OHUgReePVxT3C/ftbMODl0XsuBpDW5Df/dN5B2w5QeBHZLe5x3GmmO8PgGurdwVvuMUdXRmMGvfWpUl8+A1LR7g2VnU85qn0tMA4MyUXiyCiaIlqvveSj/MnT/DQO8JMAPw3wswA/D/BHAX4R4JcBfgC/NIBfFsAvC+CXBfDLAvhlAfyyAH7JgM9tj49hVNwp2GcV8n7XPFbLEXmrP5wYQBlOjpM+Wm+7dcqXVDFwDfg11q9h2QFafgf2vhN/ADUPXIh9vK1Qc7kZmLsJNTQ+aaVgODlwHFfvcLD5WbQAHMfuZQ5qQBORbQZbAtrd5Np/e2r0mLuj524Y32sCmUcAe8782fTvUD+9v8OppQdgWWjugQM/yw+qe3GKN7j+oF6QfqOsBbndSQ80thZnvJ35FM68XEC/24cbzS7iYed5sHeL7J+Iv30BOoAiktMiTUclp7yY1HQygjiDxxdeqEnOgbadgec6Oe0sLsbWfwtM+UIogSBSB8N9n/GCgSO+wo0r3ndwlPybDmLU8L3+wQvacDAvVz66U2G22cXGOPvvIhsKgiX1JMnGNVRxApxl5ZjlP0Bq0m+TGqekKuuYp1CN2JixtKgZ1BPfak+pavBD9IIuxZxiBA91sirN+aQoR3WelRkfj5JiEkR1/xvuaxbDJcLmQb0P4wWO4f/vVtB3t8Iuhu+1E/RhtMIrQXVS/twIz6k8j47jHCok3dm2oQyuqIIDgWJIVHFXsU+G5/8NiTeCNSwqGcJ7D4++/xtjt/Giug4AAA==&quot;"/>
    <we:property name="isFiltersActionButtonVisible" value="true"/>
    <we:property name="isFooterCollapsed" value="true"/>
    <we:property name="isVisualContainerHeaderHidden" value="false"/>
    <we:property name="pageDisplayName" value="&quot;Cartographie des risques&quot;"/>
    <we:property name="pageName" value="&quot;100f1f4c74013a6d3025&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100f1f4c74013a6d3025?pbi_source=storytelling_addin&quot;"/>
  </we:properties>
  <we:bindings/>
  <we:snapshot xmlns:r="http://schemas.openxmlformats.org/officeDocument/2006/relationships"/>
</we:webextension>
</file>

<file path=ppt/webextensions/webextension2.xml><?xml version="1.0" encoding="utf-8"?>
<we:webextension xmlns:we="http://schemas.microsoft.com/office/webextensions/webextension/2010/11" id="{59542166-3221-457B-9F70-9FC1762BA963}">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1a3U7kuBJ+lSg33DTnOP/dc8cBVhodhm0NaI6OjkaoElcarxIn6zi99CIeaJ5hL3mxU3YammkawkAPE1aDUKv90+XPn6vKZZcvXS6auoDFMZTovnNPxEyidhJ35MquhjGIUgwncRpnUYLI/Qmj1qrWopKN++7S1aBmqD+JpoXCiKHK/30euVAUU5iZUg5FgyO3RtVUEgrxJ3adqUmrFq9GLl7URaXAiDzRoNGInVN3KhME7x8BjQiZFnM8wUx3tSH6iBkDj7MAYg/yNAypW9N1sMg2djGi7fD7ldQgJA1j6pg3ziGPMA7GY0z8PPRZbOpzUehll3RxeFErmt3lDTlJ7kV+OknTOM3jAP2YvhEGvahN6z7NZFYpkUFBlZ0gI+fTzcz8kfuLqkorcbkAinoeSi30ggofcd7iVFW/oT4ADb8Sg5Yj6nNqh2BXRPR/zlGhlUEz4qKj59J9bz8NYmyajhHbpWjLtRZTOqlaleFHzFcFi+aKVocQ0MgW0XsaIKNptaaFxv4ERWsXnEQfCZofTdXM0FRT951pVRStQeRwbJymKpp/Sqhr871talqq6y/oZJWULe5YiQ/IORFOfU+UA/PrL4okNCOScf2XphanAIdff1l13nVq6kIrTgWJhR3l8xV9dGp3h4InUdO/No8xNnLPqz/2FVKZu++8q9Hlja7s8TnIjGrXUX1AaFqF24Zlmb3DKfF5Dx97Cr692UzhDG607vAVKO20wlT+0sqlOwjugzcr3Ag5K5buZmX5nfG4GSi+bCKHlv5G6mjs/MqICrNJziDMJwGkmceBx1H6sDv4sYuISpSoFTplJdsSpX7eSn5XkGTjGi+0VTlyUb9T1VwUBQ4QKuqW/AgpdYGGTBBqiCihNStOm4akTbYljRwexBTMChM2cvbKKdAhy1FCV8MklMQhtBdGU7NOsjRLP0Rizc4pcpEJ2j7vmH9WlTVqNPAHCPqW33MwSuG0ivRDDhCoViCbulLaQWk4LdtBojRcYlMDrbZDsbLetOYv2gJ5NE79SRqF6dgLIzZmecoGugVK0CTb+pdh6lStqtRsJyZCnS3qZogOcIVxBwptfYoYIk4yybTbmret8XSQ42nqB0kSxFkSBmGUvEDjtxgZ71svhOt87Fccz94fnxwe9kfDrxvKPwD4lJzWWXZelRSzrEFmQ4Y8hXauaGt9S5g/To9O3gje46p8Iwr84fY0MHysU/qh4OQmzw6np28Fc1W3xcr3D19191UlmsaMflZWC5TyrfiI4/TssKyLSrwRvBQjoGzPPiAX8ATleHYcQAXFUf1rYff4AzL35SDeaA3+j93faYbmmoqFWcQSn0MyQQYQejkfaIx+IGAmq0aLbIAxZa2EzERNJ1MHNB2hNTqHGoZ4kbYBaVYVhdHSubkPGDbk38nehDaXAXe8/BYj+CTI8iBOkIUMzLk1gsR7NXvYa3WlRGMntsdLIUWjDS/ze4ZNP6DjKl9IKO1VqP9cHu4zkCZBwicMPD9gMA58NuH3L667ZNOlywMexDk5jwB4GOUMIwhM/TK9tbH5gfTWS3IpU1SlaA5wv5LEWHsTYt0hjLQMnV/tTEW+IZFiJv7Yur4s+fakfNtxpTdtA2UNpBPrpX8LaRZ55B5hrp9M2MN5uf8idHUfxezcCtyQRZNtYZI89m+L6a8HsXyjPjeFyFB9pdFuiWpmNXWGspsO0V53YwlsVor99bfvtsjfJam6JKw/neozPzxaJTCv7G84OeANtDQalHHOlj20lrFRJv0czWXPDgn3d9lklyWnjL2z/yZZavRE8m8UFO16/q7nrQsqKZ7pkbJzQLPg1R9yp9PUzyajX9zEYBtmSf5Hn1i1OrH9euSbBwdLyQZR96jAKsDq2cDtKmzfKD53N6sJpomfBYBhyHiWRsj6o7btudsHt+ubc/gwDbe6a7iv/xai2sxWv9Uu3e5TjPbvbiA9mtdZRzKOOXI28WLmJ3wcgBdFr2gdPXdU32gb8CcFkB+gXj9kbuR1OYnFM5h9FHXHa5xlHmQZ+uixLJ54UTAZ//Q6P73OT68zunkFuWLDPReco+zilngSeejxOPASHxMWZCz3X9Fybi+hTrv3E0pAsfGuaOtmNFyFsW9Kv5vGfAvj/erjxdkYwzyl6B35OArYpHuG+ujT0pQlQcA4sjSmL9xLQmAve1rK73oyG9C/lhPj69TtSXn9BZ945vHGR488DaX2yePtPutp93ra/Z72oKc97GmPetrjnvakp72HP7+Hv6CHv6CHv6CHv6CHv6CHv6CHPy+5c2Z+oScGfc8N3OryMx73/rxz+VvduQxgX/zh9xt9myHkGHpjlqR5HKXoe5mH0BtLvUbe0SQyHKqkjuebrp9PRbme2w23cmv/QzKOz5vtMuno+UGahjlDbwJxmObhOLPK+ti8zevvtLrY8Mwwoago50nMstyLeOoFMTxXmhW4yZVVrbZPJacgcYOZkVKB5MifGnSODBqRFn3W/pU1Xl39H8aQI+NuNQ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OBD9lYAvfREWulmy8+YmWWDR5oK4yGKxCBYUOXJZ0KRKUW5dQx/U7+iP7ZCy13HihMG26G6BvgjizHAuZ27SmnDRNpKuLugCyDGZibkCe1SSiKiB8vLy8tX59PrVXxfT8zMk68YKrVpyvCaWmjnYG9F2VLr7SPzzNiJUyis6d6eayhYi0oBptaJSfIJBGFnWdNBHBD42UhvqVM4steDULlEcz2g7+SVDi5RZsYQZMDtQr6HRxm7OvGQ541WZpAWv4klaFhTwTjtwvZtheWfUO3ailaVCoQOOFo9YEldxTZN8RHmcx8mYOXotpN2IVKuzj43BuNdbvKq4zLKYQ1wV+MKTMqcxOmRXjeOeYIxzbQSjEomDIqfnZhtzGpFfjV54jZuccJQ8U1bYFR5OHUgReePVxT3C/ftbMODl0XsuBpDW5Df/dN5B2w5QeBHZLe5x3GmmO8PgGurdwVvuMUdXRmMGvfWpUl8+A1LR7g2VnU85qn0tMA4MyUXiyCiaIlqvveSj/MnT/DQO8JMAPw3wswA/D/BHAX4R4JcBfgC/NIBfFsAvC+CXBfDLAvhlAfyyAH7JgM9tj49hVNwp2GcV8n7XPFbLEXmrP5wYQBlOjpM+Wm+7dcqXVDFwDfg11q9h2QFafgf2vhN/ADUPXIh9vK1Qc7kZmLsJNTQ+aaVgODlwHFfvcLD5WbQAHMfuZQ5qQBORbQZbAtrd5Np/e2r0mLuj524Y32sCmUcAe8782fTvUD+9v8OppQdgWWjugQM/yw+qe3GKN7j+oF6QfqOsBbndSQ80thZnvJ35FM68XEC/24cbzS7iYed5sHeL7J+Iv30BOoAiktMiTUclp7yY1HQygjiDxxdeqEnOgbadgec6Oe0sLsbWfwtM+UIogSBSB8N9n/GCgSO+wo0r3ndwlPybDmLU8L3+wQvacDAvVz66U2G22cXGOPvvIhsKgiX1JMnGNVRxApxl5ZjlP0Bq0m+TGqekKuuYp1CN2JixtKgZ1BPfak+pavBD9IIuxZxiBA91sirN+aQoR3WelRkfj5JiEkR1/xvuaxbDJcLmQb0P4wWO4f/vVtB3t8Iuhu+1E/RhtMIrQXVS/twIz6k8j47jHCok3dm2oQyuqIIDgWJIVHFXsU+G5/8NiTeCNSwqGcJ7D4++/xtjt/Giug4AAA==&quot;"/>
    <we:property name="isFiltersActionButtonVisible" value="true"/>
    <we:property name="isFooterCollapsed" value="true"/>
    <we:property name="isVisualContainerHeaderHidden" value="false"/>
    <we:property name="pageDisplayName" value="&quot;Diagnostic territorial&quot;"/>
    <we:property name="pageName" value="&quot;4e2eec0a1d03a61afb44&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4e2eec0a1d03a61afb44?pbi_source=storytelling_addin&quot;"/>
  </we:properties>
  <we:bindings/>
  <we:snapshot xmlns:r="http://schemas.openxmlformats.org/officeDocument/2006/relationships"/>
</we:webextension>
</file>

<file path=ppt/webextensions/webextension3.xml><?xml version="1.0" encoding="utf-8"?>
<we:webextension xmlns:we="http://schemas.microsoft.com/office/webextensions/webextension/2010/11" id="{59542166-3221-457B-9F70-9FC1762BA963}">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91aXW7bRhC+CsE8+EUu+Lek6DdVcoAgjmNYRooi8MNwdyhtQJHKknTsGgZ6jR6h5+hNepLOLin/SLKdyLbMNDAQcXc4+83sfLMzJC9tIct5BheHMEN7zx7LSY6VFdk9O29GwgBinjrooIjAiT0Io4Bmi3kli7y09y7tCtQEq0+yrCHTamjw82nPhiw7gom+SiErsWfPUZVFDpn8AxthmqpUjVc9G8/nWaFAqxxXUKFWe0bidE0Q3F98WhF4Jc9wjLxqR9MkAMZTwVjsCxQCk4TEykbAIFsrolWb5YdFXoHMaRk9lkS+cB2IhQcsQt9LndDV46nMqoVI66VLW/jCD1MBkQ8iYOQdBr4eb322drpnVxdzPTskAyeFkhwy25iusGwsvbSHRVbPzK/9O+PjolYcjzE1U3klqwvSdIRqJssRkiUleVIqtK/Im0eqIF8biRGtZX1MvminpGZyWnwbKqRhYe+5eiC50EvRnl0uAA7EGeScBHqt9XrRT4vt8Hr2W1XMzA1t1CiSvAZ1jGc1EoQvWNHwiVHpXFFA/DZFAqhvI7xCVq1ph0W1au+wmM1ByXL56r3MCbfTsw8wrb7bYc2FAbrkn98RmrFjOZkahQeSDKad0SZDVuu78jrLSMj8O7162pbd9s59WG5vkWNWLGU+yVrW3ARw41u7zCRHvQWF2WcTqjMkTuofE8wbc8jt82YtieVNYN/99WKb/G7JQWUr8hybR6uandI6P6/dQM/xggMteWp28MrcI6CCNW4pKZ1VozYHoWHGWp10O1Zyhjuk3Nt14l0nOnGcPfO3o6OF4iQXP6iI7brerusuK5oV4jEtOyOyQhTf8p0mUk91JswWyXKNlZR/qrEJq7GRe0S/TtStZo2oScYmAG7S7fUuPD8pTo0fGA9Yv++JPvPAcYTw0thZydHL2ez50u1HAmXOqGWQh8SU7hK3uE3cGxu2RdtivbceZ22bdr+HtP93gjwSeQ07Ap6GoRBUqqXohX1k2BQlD7Lj1ll/lxofEMpa4fciHNQVcaw0IAdiJnNJHgTtg2XIdINCS1xQrSS/1mh5m1CHgxJ3iGM8wB3upxAm0A+BKlWPO7HxwIOqKjyvkuJ8VZuThilyFzwvYqETsTj0va358z1eWEM6iYqJgvlUrnjxkDwL9QiPZfm1xudzoYPo+24YQsp9BzBM3Zh3xugjJXMu51CfN2aX7hrDe68Pa11IdwCWv2mYtFMrwRKkzAkhcNwEqMHCOHTjYKvBsp9/wfrcoo61aHuc0sL8TKoiz3GG1N/V58tuoSSMtXqXU1WA6+rt3gtUDrcKnGMQsFLJnkxxRslyPZNfJnKe7DrrcHd79NsE7bjgGR00//75F+YTmBix8udDbM3gfBPimkAbTilBuEEQum4chhELorsspgslUP16YRg6kmpREFEduf/qIWYvqqnQg7DvYNgPGfAkpbM4gUcP9nIK9P9K0gpjhzl9JjhGPPEiL4y9eFNdyAMAvx8FTDDGnCjwWLR5wSG8KBAMkxjd1A8CSCMhNk+ng8lE4QQWpfzy85VnKT+NRXrsbZ23geNvRLBtgP1QCMiocC91dKkzir+F0FPR/yA3bp0GI+pn7gV8ptsFa04MplxgidpKirzeTgbbGKJ6Uj16X6GBLgQRUdWJ0hBRxIHns04w4zpjnqBSUrdAlL+WnTTU3enPwpJxrVLgy3idzuId8CmemdPkSCEFlNSHSzaiWH8eG16IOOZRgMWLvCxmMyNBRyOsPqJ/AnHuPdvd5bO9G4RojnqMGPe4J1Lq3lk/9r0E0q32FISTGqp2U5aRvzkoJlSSDbKsqKRFFybytlZUfg+24/3xyX43oQ0GHcN1jGW1vZbrQSjkm1JO8n/+7ggcE+HdwLKY7MhOjUdH1klRLfLaq+N5c02q7XW3DwIyziGydwmNyYpdAtQlgg2pBkHF6ahun+B3FJbVNeqtInxjZfqo6wa8A991d4P2XOmIy5ro18isoBuIDpObBGo1LnudMvwlz82muGZB7EfCTf0YXP2BkhfC6kdOr9JHU69k0SAJTtd9w3QiZ8sdQ/As77xep0nayNpmCxNkXhIzlqQusCR2PcbNQ8JNHjmaZyvrPj4o6qqcA8cjyHHNy3EKA8gFivb3fa/EzXd/zRcsujFPssfe0d95h3519R/JrOZFnSg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OBD9lYAvfREWulmy8+YmWWDR5oK4yGKxCBYUOXJZ0KRKUW5dQx/U7+iP7ZCy13HihMG26G6BvgjizHAuZ27SmnDRNpKuLugCyDGZibkCe1SSiKiB8vLy8tX59PrVXxfT8zMk68YKrVpyvCaWmjnYG9F2VLr7SPzzNiJUyis6d6eayhYi0oBptaJSfIJBGFnWdNBHBD42UhvqVM4steDULlEcz2g7+SVDi5RZsYQZMDtQr6HRxm7OvGQ541WZpAWv4klaFhTwTjtwvZtheWfUO3ailaVCoQOOFo9YEldxTZN8RHmcx8mYOXotpN2IVKuzj43BuNdbvKq4zLKYQ1wV+MKTMqcxOmRXjeOeYIxzbQSjEomDIqfnZhtzGpFfjV54jZuccJQ8U1bYFR5OHUgReePVxT3C/ftbMODl0XsuBpDW5Df/dN5B2w5QeBHZLe5x3GmmO8PgGurdwVvuMUdXRmMGvfWpUl8+A1LR7g2VnU85qn0tMA4MyUXiyCiaIlqvveSj/MnT/DQO8JMAPw3wswA/D/BHAX4R4JcBfgC/NIBfFsAvC+CXBfDLAvhlAfyyAH7JgM9tj49hVNwp2GcV8n7XPFbLEXmrP5wYQBlOjpM+Wm+7dcqXVDFwDfg11q9h2QFafgf2vhN/ADUPXIh9vK1Qc7kZmLsJNTQ+aaVgODlwHFfvcLD5WbQAHMfuZQ5qQBORbQZbAtrd5Np/e2r0mLuj524Y32sCmUcAe8782fTvUD+9v8OppQdgWWjugQM/yw+qe3GKN7j+oF6QfqOsBbndSQ80thZnvJ35FM68XEC/24cbzS7iYed5sHeL7J+Iv30BOoAiktMiTUclp7yY1HQygjiDxxdeqEnOgbadgec6Oe0sLsbWfwtM+UIogSBSB8N9n/GCgSO+wo0r3ndwlPybDmLU8L3+wQvacDAvVz66U2G22cXGOPvvIhsKgiX1JMnGNVRxApxl5ZjlP0Bq0m+TGqekKuuYp1CN2JixtKgZ1BPfak+pavBD9IIuxZxiBA91sirN+aQoR3WelRkfj5JiEkR1/xvuaxbDJcLmQb0P4wWO4f/vVtB3t8Iuhu+1E/RhtMIrQXVS/twIz6k8j47jHCok3dm2oQyuqIIDgWJIVHFXsU+G5/8NiTeCNSwqGcJ7D4++/xtjt/Giug4AAA==&quot;"/>
    <we:property name="isFiltersActionButtonVisible" value="true"/>
    <we:property name="isFooterCollapsed" value="true"/>
    <we:property name="isVisualContainerHeaderHidden" value="false"/>
    <we:property name="pageDisplayName" value="&quot;Tableau de bord&quot;"/>
    <we:property name="pageName" value="&quot;1fb4a5cfd5593deddebb&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1fb4a5cfd5593deddebb?pbi_source=storytelling_addin&quot;"/>
  </we:properties>
  <we:bindings/>
  <we:snapshot xmlns:r="http://schemas.openxmlformats.org/officeDocument/2006/relationships"/>
</we:webextension>
</file>

<file path=ppt/webextensions/webextension4.xml><?xml version="1.0" encoding="utf-8"?>
<we:webextension xmlns:we="http://schemas.microsoft.com/office/webextensions/webextension/2010/11" id="{59542166-3221-457B-9F70-9FC1762BA963}">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1Z3U7jOBR+FZQbbsrKThwn4Y4BZrVadgZRxGq14sKJT4pHadJ1HIYO6gPNc8yL7bHTDv0JtDCFrXYXIdE4x8fnfOfvc7n3pKpHhRh/EEPwDr2+GpRg9iKv55XtCs2I5JxLGRIZJZEfx9y+rUZGVWXtHd57RugBmCtVN6KwanDxz+ueJ4riXAzsUy6KGnreCHRdlaJQX6AVxldGNzDpeXA3KiotrMq+EQas2lsUx2drwk8Bnigyo26hD5lpVxnJoiRkSUiSUILkJPKtWN0KOMs6Raxqd/xxVRqhSjzGybIsj0SQ5DwPScCzME2lXc9VYaYi6fj0bqTRu/sZOD5JIaCEiRR4TlmaEeajDWY8sm+P0ZNBpVUmClxsFVk9VzPP/J73XldDp3EaAIGSp6VRZowPR43B7bXD5UgOValqY1FCGJrhUGhEEsUv3Wlkgpj/fgManDp0TqoWKdRdGfvHWg91PV38pVxcq6f7imZYrkr3q0ZncAH5w4OzdoLRO9cVxtZZfIIun2tAgHFfCQW+R7OuRNG4tMADzhSigIBYHOwybpK4yagh7NOEkANC8feSkEP3u281XE/sz3WbKHNGbWTss9Bc707Pu6k+H2vAN9Ki3rvvDvcbW3r27esASgm7a+EHTPSdNc4G+gyr+OkIH8lbUWa4umzf0WCgYSBm9Xb6xsY3+tvXdvV9U077I9lZrG2/snh3QG1LvFbloJhOiIdm3TY572dRGkMZi3kcUxryJLGzKP2ETd+2aNxeaQn63dg1sxOlZ+OC9t48Kqu9A/1DmThkIgPqR4xTynC8RiRZmTTtOLj3ZCADnksRBUKyMCcQCjfCpgOo8/UjA+hHwnwOeqjqE8Cxgo43iGuXu3sfXSRUvhJaahfm5udqQW02HvX8eLyA2wYhrj6BefkYPK6GI4xfvfz0qyptSva8M8jNxoB9n4x6GZ8/QLRrF2pw4xR2TMKyKVyebGPczaPzmC3PrL66UBnohYrzhoDsz37A8dO6g7CP2rMU1A+Jvfjp1YK8DVrzWPDWUxmf+OxsRlkcbcE9yG9EByw1EmdzMmW74CrjaXqEyv0DkhyQaIEe2Twp5TMVhQfUP6B0WdGwkuu07J+gF7L6XO63mXptOXcx67MdXmL/MX2XVn0nt0a/vRJMNVuLWtrvEuCB2H+PwvaL4trhwIHGMQRRSkIBMQ14GK726OVutr12+xGNatnERiRqVwq3mi/cBx/eqmyrbrTWV+207W5StP/2AlmTeW11kDgUPJI59+OUEOaKZW11PEqefwNRNxp+nIotm4wbNOzJMXIl9VcDe/5LSicTWi5yTIcAz/I8YEkgSCQl8rnQZy6YT6kycGfS6m5VWxIKn+VhTKUMWcK5YFnwcjy3eBnBoSL2cBEFb7oI3yVOk6V7B9sKxpvz+H/c27YKKfcl4zmNBZEsDuI0I/zlCZGljCTMpxlhIpc8A8H9xxNiehdIOc9FSlA4JlECOeeS/v9l1H/qy6hdIQKvkjhP39T8l97UNkmbp29tc7yaUsurCV/k1a9xFeg+aTMG/w7MZ4Byf45F7PbXJttmOduxq+0Ek+5iqhpTj0QG56KEjohjeEQpQa4JlfvXSRtYe3JarIvtAjmcTP4GpfK3z+AZ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OBD9lYAvfREWulmy8+YmWWDR5oK4yGKxCBYUOXJZ0KRKUW5dQx/U7+iP7ZCy13HihMG26G6BvgjizHAuZ27SmnDRNpKuLugCyDGZibkCe1SSiKiB8vLy8tX59PrVXxfT8zMk68YKrVpyvCaWmjnYG9F2VLr7SPzzNiJUyis6d6eayhYi0oBptaJSfIJBGFnWdNBHBD42UhvqVM4steDULlEcz2g7+SVDi5RZsYQZMDtQr6HRxm7OvGQ541WZpAWv4klaFhTwTjtwvZtheWfUO3ailaVCoQOOFo9YEldxTZN8RHmcx8mYOXotpN2IVKuzj43BuNdbvKq4zLKYQ1wV+MKTMqcxOmRXjeOeYIxzbQSjEomDIqfnZhtzGpFfjV54jZuccJQ8U1bYFR5OHUgReePVxT3C/ftbMODl0XsuBpDW5Df/dN5B2w5QeBHZLe5x3GmmO8PgGurdwVvuMUdXRmMGvfWpUl8+A1LR7g2VnU85qn0tMA4MyUXiyCiaIlqvveSj/MnT/DQO8JMAPw3wswA/D/BHAX4R4JcBfgC/NIBfFsAvC+CXBfDLAvhlAfyyAH7JgM9tj49hVNwp2GcV8n7XPFbLEXmrP5wYQBlOjpM+Wm+7dcqXVDFwDfg11q9h2QFafgf2vhN/ADUPXIh9vK1Qc7kZmLsJNTQ+aaVgODlwHFfvcLD5WbQAHMfuZQ5qQBORbQZbAtrd5Np/e2r0mLuj524Y32sCmUcAe8782fTvUD+9v8OppQdgWWjugQM/yw+qe3GKN7j+oF6QfqOsBbndSQ80thZnvJ35FM68XEC/24cbzS7iYed5sHeL7J+Iv30BOoAiktMiTUclp7yY1HQygjiDxxdeqEnOgbadgec6Oe0sLsbWfwtM+UIogSBSB8N9n/GCgSO+wo0r3ndwlPybDmLU8L3+wQvacDAvVz66U2G22cXGOPvvIhsKgiX1JMnGNVRxApxl5ZjlP0Bq0m+TGqekKuuYp1CN2JixtKgZ1BPfak+pavBD9IIuxZxiBA91sirN+aQoR3WelRkfj5JiEkR1/xvuaxbDJcLmQb0P4wWO4f/vVtB3t8Iuhu+1E/RhtMIrQXVS/twIz6k8j47jHCok3dm2oQyuqIIDgWJIVHFXsU+G5/8NiTeCNSwqGcJ7D4++/xtjt/Giug4AAA==&quot;"/>
    <we:property name="isFiltersActionButtonVisible" value="true"/>
    <we:property name="isFooterCollapsed" value="true"/>
    <we:property name="isVisualContainerHeaderHidden" value="false"/>
    <we:property name="pageDisplayName" value="&quot;Planning&quot;"/>
    <we:property name="pageName" value="&quot;40c795495095ded60723&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40c795495095ded60723?pbi_source=storytelling_addin&quot;"/>
  </we:properties>
  <we:bindings/>
  <we:snapshot xmlns:r="http://schemas.openxmlformats.org/officeDocument/2006/relationships"/>
</we:webextension>
</file>

<file path=ppt/webextensions/webextension5.xml><?xml version="1.0" encoding="utf-8"?>
<we:webextension xmlns:we="http://schemas.microsoft.com/office/webextensions/webextension/2010/11" id="{59542166-3221-457B-9F70-9FC1762BA963}">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91Y3U/jOBD/V1BeeCknOx9NyxvXstLqEIso4nRa9WEcT1Ov0qRynC491P/9xna6XNvcFhCs0FV9qMfj+fJvfh54DKSqlwWsr2GBwXkwUXmJ5iQNekHpJWGMmYgTFvWFSLhAzoSg3WppVFXWwfljYEDnaO5V3UBhzZDw67QXQFHcQG5XMyhq7AVL1HVVQqH+Rq9MW0Y3uOkF+LAsKg3W5MSAQWt2Req0phD4bxF5hMyoFU4wM17axzhifMDEIIohwZgJLkmt9gousk4Va9q5H1WlAVWSGytjgrFsBgyG/ZBzEUeAkZXPVGFaFbG+fFhqyo5yXi9tcS7kCsoMrV9KQWPtI34MLvJcYw6mXV7ubI6qoll0yCdVozO8xZnbKo0ya/Jxi6sGb3T1Dc2FqRpTXxobuabQTR1sqHq0SbV1yl7DST81ZVsqZpfz6vtII9VWWkHv46bwYwdflMeIRHmlVQbFQSrvGO3nUpJLg40+uRB6FRyGOCVJrcq8aFH/BMA7H3nmohvNQRvbWOIbIdjijc5VWqL+fe0gN1Z6i/2wt5fIR4PbZrrtV2fpqSPbW/IZ/dJrmW6sCoe+wDCSLBU8i6KUywG3Xn56QQYfjKgedi/HWouyMGSY9Yesnw5QJMMhsAPO8Mz6GMhIRv2ZhDQCGSczhgk4gml5tnO79/bovkG9UPUYqXY1sS+Bar92Y/J18sVlqmYHgOZW8FMm9Nlbp/dbCifAftLVwh1oXxpNml13S2JfdmZB9OccKUAPFrrSLcCvK9OF88UStKr3V3+o0jZiL7jCmXl2wfzCBbpXn78QvOxW5XNn8EpRwh4491A09lTZFAUpuc9082aE9J+xvJBz6kJlqHcQHSyQ3nH7I8fSp0NlX3pfCusnYO/+erdL/rxXoPr5pHH08siruylr82vnBYYsjK+s5nTjycOekWCgoyw1jUBm3M4t6Dqj0yYdR6MWeErGwzM2PGPpHWPn7nsaOErBUr7QUHLGwzPO9w0tKnnMyumYspDV9/LUI3Vqp6di+8h0ZEn8YyYOVhOnd8S+He5ayzaizgfhxy28fVN4xmcgMeVDPkQWsbAfMzk45Oh9Nns7uv1CQfl3eS/Ia+qUj9u41b8b9ymHX9W2VXe1jndtS7vPadr/e4McQZ7vjnCIWRynQmSQhEkWQT8Wr5+HeMwZnw0g4lIyHkIiUXyIv6GIUuGEhKQ47xp37ohL96bY+DWTPGj5zBGev+MI/7psPQaRp1lIUEhDKSCMQNA0+lpAOEx08ZSd3peQ4Q2U2NFHBAMoJcoj3eP+reAfO4pGieJYO++022bzDxBkWHr8E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91Y32/iOBD+V1BeeKEnOwkE+kahK63abatS9XRaodMkHoJXIUGOw5ar+N93bIftAbmlrdpVdYgHPB7PL3/zedpHT8hymcH6ChbonXoTmeaoW5HX8XInObu+vvgyvL34+2r45ZzExVLLIi+900dPg0pR38uygsycJ+HXaceDLLuB1KxmkJXY8ZaoyiKHTP6DTpm2tKpw0/HwYZkVCozJiQaNxuyK1GlNvvkfAXmERMsVTjDRTtrDMGC8z+J+EEIXQxZzQWqlU7CRNaoY09b9qMg1yJzcGBmLGUtmwGDQ8zmPwwAwMPKZzHStEq/PH5aKsqOc10tTlaFYQZ6g8UspKCxdxI/eME0VpqDr5fnO5qjIqkWDfFJUKsFbnNmtXEu9Jh+3uKrwRhXfUA91UenyXJvIFYWuS29D1aNNqq1VdhpW+qnK61Ixs5wX30cKqbbCCDofN4WfO/iiPEYkSgslE8gOUnnHaD/nglxqrFRrGKuVdxjilCSlzNOsRv0TAO9c5ImNbjQHpU1jxd8IwQZvdK5QAtXZ2kJuLNUW+35nL5GPBrfNdNuv1tJTR9a35DL6rdcy3RgVDr0Y/UCwKOZJEERc9Lnx8ssL0vig4+Jh93KMtSDxfYZJb8B6UR/j7mAA7IAzHKU+eiIQQW8mIApAhN0Zwy5YgqkJtnG78/bovkG1kOUYqXYlsS+Bar92Y/LVuraZytkBoLkR/JIJXfbG6f2Wwgmwn1SxsAfqJ0aRZtPdktiVnRkQ/TlHCtCBha50C/CrQjfhfLEEJcv91YXMTSN2vEuc6WcXzC1soHv1+QvByW5lOrcGLyUl7IBzD1llTuVVlpGS/Uw3b0ZI/xnLCzmnzGSCagfR3gLpHTc/UsxdOlT2pfMlsXwC9u6vd7vkz3sFKp9PGkcvj7zamzI2vzZeoM/88NJoTjeOPMwZARoaylLSCKTH9dyCtjMabdJx1HKBbTLun7DBCYvuGDu137ZnKQVz8UJD3RPun3C+b2hRiGNW2mPKQhTf87ZD6tRMT9n2kWnIkvhHTyysJlbviH0z3NWWTUSND8LPW3j7pnCMz0BgxAd8gCxgfi9kon/I0fts9nZ0e01BuXd5L8gr6pSP27jFvxv3KYff1bZFc7WOd237DMrWiGo0X7ef2bz/90Y5gkDXJf4AkzCM4jiBrt9NAuiF8evnIh5yxmd9CLgQjPvQFRh/iL+liFqhRUJSnDeNPXfEqXvTbPiaiR6UeOYoz99xlH9dtg6DyKPEJyhEvojBDyCmqfS1gLCYaOIrM8UvIcEbyLGhjwgGkAsUR7rH/nvBPXoUjYyzY+28026bzQ+XM2Yz/RAAAA==&quot;"/>
    <we:property name="isFiltersActionButtonVisible" value="true"/>
    <we:property name="isFooterCollapsed" value="true"/>
    <we:property name="isVisualContainerHeaderHidden" value="false"/>
    <we:property name="pageDisplayName" value="&quot;Atouts &amp; contraintes de site&quot;"/>
    <we:property name="pageName" value="&quot;6e430180b834a5e40b1d&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6e430180b834a5e40b1d?pbi_source=storytelling_addin&quot;"/>
  </we:properties>
  <we:bindings/>
  <we:snapshot xmlns:r="http://schemas.openxmlformats.org/officeDocument/2006/relationships"/>
</we:webextension>
</file>

<file path=ppt/webextensions/webextension6.xml><?xml version="1.0" encoding="utf-8"?>
<we:webextension xmlns:we="http://schemas.microsoft.com/office/webextensions/webextension/2010/11" id="{59542166-3221-457B-9F70-9FC1762BA963}">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Va227bSBL9FYEveZEHfW923hLbszOYTCaIjSwWgR/6Ui0zkEgNLx57AgP7G/t7+yVbbMpxLNFREl+ibAzDFpvF6q5Tpy7d1PssFM1ybi9e2gVkT7OjYlZCO9HZNCuHESJFCDZIq4gljHuuhcO71bItqrLJnr7PWlvPoH1TNJ2d92pw8O3JNLPz+Ss766+inTcwzZZQN1Vp58XfMAjjrbbu4HKawflyXtW2V3nU2hZ6tWcojte4BPoTxxmtb4szOALfDqPGB+mklcSBZiBzcDFHsWYQSCsbFelVp+n3q7K1RYnT9GOERRFyKXLlnYrReE1UP94U5Wy+WvD1s8cXyx4cm+Z63rUtLglBce9w9l7d5SVa5RXR1FPlA3VBSRqCk3dUqZ0nqIgbw4w2TlISzR1VWm4YlznaToLCtQIT/q4qwUPkLjoNOnImqBDxjiqlCagKqJDomtwRT2VSGYt5u/Kguzg8X9ZIPqTkoPJZOLOlh5AlhtXQDIR6n/0OtunqRLPDGzeOqq728BqS7sOyLdqLXk/XVnXRJH4+C4uiLJq2Z+sZZP3aXtUVcjtJ4gM1TMIFBk/xZwcTlgROq7/2a0Beh+wpuTzBkU8i4W0dNhEIecxZjBa0BkuMi5q5DQSGMH6fBR64isFqbgNCRkBa3o+vgnr09vQKtn1c6QwN9ri2deT2q3m3KD8XuFdQL4rmADDUELGuqDcAO8C5Jn8kS4u4ARbtBz7p18H6ftI3V/mCTbOf62qRHliltRolPyzqNZx1gEt4By0OD5ijV6bZP0+h58Tb3soyFO3KtJdVu2nvfrVYWuTE+tVvRdk7eZq9gNh+NmDDRVroGj7/AjuMvS5mp0nhiwINHljzxs67/qmym89RKP2cXN7NZR+jc9tavpDPzbzwUN9gdLYALBr9hxmUgzkI+3KYq4Dmmtg3Pz2Yk39dA6hZidyH83DW5Kle59tRBzLCxIte8iR58DI9E2xrR2BpsN62B6siCSkyRnXi49AWC3iCytkeMXtEHxPyNP0+yVJKgTJ8oSK5R9kepeuKFlXYpuXJAVoRqr/KJwNTT/pSPb+q5iNWYv5pjxKtjpLcFv19J7HSnEpQ6hYSAa77gQ9euP+gOBmqlBWGem0011EH6wnLxdYqdX/p9g9cVCpS64t8iZGyu4FbfRy41zY8VthW42htj9pV2v2coP1/D5AtzBuiQ+RBY2QEETlhJs81ddvbwhbOW1edb/ZDipEoLRGc50JJJXMrtjfszanF/5udulSEOBGoMtESDyw484hxe4CNUXLCMdR10feadr7RKe33FLrvIN5duqZN44Px9UsQ7xFe7ZKvsclOixCgHMqfiI5rKQMTQbsYkEBqO33ua3PyG1xMDst30J1PcOderVrpZgLlWVFXZQkLwH1ud75uHWIHXf1riSSGsbZu+gBE/6iOvrbBbjRMx6ewwDTyZzfG9OluQjd5uUd3erVHlZ/jnvS///4PlDM7S2LN97fiycKef03+S0TbP8WmmQqhKDVKaSn0zSKAF3WA+vlFitAP2SG1K4ffnGLZVRIUXAmZ4449V0AklivO5M4nmt+Lc0zvk5Sr62Ms5197JrK6tea4LalZBq+oiEyHXAnrjWb8Dj0HZVaC8jZQ451U0TG18/hjw4wNQJvas0mBzbNH1Luv2smPn0wJqawlLlLAFoyzIAMn3xcqd+Nma90cDs93PKPcbvCQW7jD5GI4OMGFNIxCfhduP5vNapjZq33a+uHZF/Vq2KNOcBAFT8eOD4+LxdAu/NyVK4zFvXD7VhfSdRd+c2sHF0oRPPUcy5zUVDvlldr+wuHWZGc1J1hnHOEBBOOCANv9rnbfhv4AHiZnBTxIsgtSEsOY4jwaG6nNQex+Cb6Byg+R7G41eJXshGa51RKc1xzZrdkjvk76WqOeF1Uo0mvR9mG4rVnwjOVSWqUckdwE2P2Iv4HKWULkcbi9UQW+ucEDtzUBxU2eU8FZxBY10sB23ouHJdSzB0rZQKjHTK0JYTQH8Eqo3U/ZV4D8CNl61NaBzC7X1ijmADftCiR6jux+ol7teB+CyzIqbYIzURsd8a/3PnwveDwmlb9Vch4zdWAyU4Y74Y3hVhJLg3OB7r7nKlfMH6zdyBUNSGJmouzPZYwO30FsXyHyQ7B51NjV67y1b9H9o666ZXKaz7FxdHkAmWseqaIyT2duRfPLcDI3fCOw30yBMy7iNtVZzynPleD6FknvWA5eUEq1wd2XhnCLpOE6WB2JgeC4pXkw4rbZjWGWR0E1GIpVBgin45JCCIntlHbEM8epwh8Yl6QBqOGSeamUcbhHVIqMSSYEx97IVV3bLK2HV7aEkfdoyHlbBgirz1vfniU3Fci1LQ/ceDt8efk/RANWsxgq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OBD9lYAvfREWulmy8+YmWWDR5oK4yGKxCBYUOXJZ0KRKUW5dQx/U7+iP7ZCy13HihMG26G6BvgjizHAuZ27SmnDRNpKuLugCyDGZibkCe1SSiKiB8vLy8tX59PrVXxfT8zMk68YKrVpyvCaWmjnYG9F2VLr7SPzzNiJUyis6d6eayhYi0oBptaJSfIJBGFnWdNBHBD42UhvqVM4steDULlEcz2g7+SVDi5RZsYQZMDtQr6HRxm7OvGQ541WZpAWv4klaFhTwTjtwvZtheWfUO3ailaVCoQOOFo9YEldxTZN8RHmcx8mYOXotpN2IVKuzj43BuNdbvKq4zLKYQ1wV+MKTMqcxOmRXjeOeYIxzbQSjEomDIqfnZhtzGpFfjV54jZuccJQ8U1bYFR5OHUgReePVxT3C/ftbMODl0XsuBpDW5Df/dN5B2w5QeBHZLe5x3GmmO8PgGurdwVvuMUdXRmMGvfWpUl8+A1LR7g2VnU85qn0tMA4MyUXiyCiaIlqvveSj/MnT/DQO8JMAPw3wswA/D/BHAX4R4JcBfgC/NIBfFsAvC+CXBfDLAvhlAfyyAH7JgM9tj49hVNwp2GcV8n7XPFbLEXmrP5wYQBlOjpM+Wm+7dcqXVDFwDfg11q9h2QFafgf2vhN/ADUPXIh9vK1Qc7kZmLsJNTQ+aaVgODlwHFfvcLD5WbQAHMfuZQ5qQBORbQZbAtrd5Np/e2r0mLuj524Y32sCmUcAe8782fTvUD+9v8OppQdgWWjugQM/yw+qe3GKN7j+oF6QfqOsBbndSQ80thZnvJ35FM68XEC/24cbzS7iYed5sHeL7J+Iv30BOoAiktMiTUclp7yY1HQygjiDxxdeqEnOgbadgec6Oe0sLsbWfwtM+UIogSBSB8N9n/GCgSO+wo0r3ndwlPybDmLU8L3+wQvacDAvVz66U2G22cXGOPvvIhsKgiX1JMnGNVRxApxl5ZjlP0Bq0m+TGqekKuuYp1CN2JixtKgZ1BPfak+pavBD9IIuxZxiBA91sirN+aQoR3WelRkfj5JiEkR1/xvuaxbDJcLmQb0P4wWO4f/vVtB3t8Iuhu+1E/RhtMIrQXVS/twIz6k8j47jHCok3dm2oQyuqIIDgWJIVHFXsU+G5/8NiTeCNSwqGcJ7D4++/xtjt/Giug4AAA==&quot;"/>
    <we:property name="isFiltersActionButtonVisible" value="true"/>
    <we:property name="isFooterCollapsed" value="true"/>
    <we:property name="isVisualContainerHeaderHidden" value="false"/>
    <we:property name="pageDisplayName" value="&quot;Enjeux &amp; objectifs environnementaux&quot;"/>
    <we:property name="pageName" value="&quot;9cd5b5a50be72e58ebf8&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9cd5b5a50be72e58ebf8?pbi_source=storytelling_addin&quot;"/>
  </we:properties>
  <we:bindings/>
  <we:snapshot xmlns:r="http://schemas.openxmlformats.org/officeDocument/2006/relationships"/>
</we:webextension>
</file>

<file path=ppt/webextensions/webextension7.xml><?xml version="1.0" encoding="utf-8"?>
<we:webextension xmlns:we="http://schemas.microsoft.com/office/webextensions/webextension/2010/11" id="{38B0D391-F189-4B05-A891-5D5DB29832CD}">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91a21LcRhD9FZVeeFmnZkbSXPxmLkkoX0IBcSqVolIjTc8iRyttpFkMofZf8urv8I+lNVpMWGuRTADjVFGARr093T2nT3dLexmavJkX+uKNnkH4PDzKpyW4QISTsOxWIqsSSNMoSQkjnGhiWIx3q7nLq7IJn1+GTtdTcG/zZqGLVg0u/nYyCXVRHOhpe2V10cAknEPdVKUu8r+gE8Zbrl7AchLC+byoat2qPHLaQav2DMXxGk2g30W4o85cfgZHkLluNYqEJZHWMVcRAZEIDgTFmk7AW9Yr0qr22+9UpdN5idu0a4kkSZwSa40goFmaQczb9SYvp8XK4OvPHl/M2+Bov9f2wjk0CYOSvsPdW3XLJXrFJCdRmjBGEqWkUdrauFVh88Ktdk0v9s7nNQbs8irePLWUpgCaGkoYRCB0exqu23AHgzOt6jxDYyYrRa2et1fBYpPw+7qaeY2rM61Rcq90ubvAi0M4W8BBXb0Dt6ud/gkPxYcdZTqfyBLP7pdTqMHrwCCZvIv4Zbjvf7cWQ9N0QfYixWK2dqe9OqoWdQaHYK8vvDVtaNAC3NlbdLT/+sW+wVXc960uFh4/qPZVjr51MffLKLp1uHtw8IIQuuXFbxdKhoT29kdoaoXYGKFojFA8RmiU4XyEECUjhNigd8fbhIgxNskxx9Jtd4IJctIl/r8QMwpJw1DeBLBJeFq936kBc8iEz+lyctmfVo9h1D6mVYa7LurPDCNf1bCfSzy7J2aTx9DvrMeqFkO3MrTTaQF755+TM+WxkFwxQRQ1mnMds2FyzmQkNLFGKcUhpjJRRj4MOR9qo+tvhZQPD3eHuc0LDXGbFxriNi80xEheaIiRvJAaITRIpV5oqJp4oQchwA4uT4T4eo35moTXa9BXIrpeWzxG6mM4d/fMcomOSCziSAgiiTHM8Nta0JXfL8yZLjPcet3p16CbRQ1jvX4JF8H1sTfB7u663y8P9oNjvTgPoJnrDJoAm37XBHNdB6c6zZ0uXZBVs9mihIDh/HGX2GS6NjcDgxe1gXr7wju9m9dXMwXy896Tcxg9RB0ZA2biBLjRUqVGM6vo4HjSnGr8+zkoUh4xSUUUp7FkVCsrs6cEinke7Gwf3c9Zt0pSrXCSsiZjEiA1MsG57K6xw7kwS6llPBJMK5YwLc2gLoeJnVY96SmkMpHSgkaxklxmNpHpYBOihJU4pCY8zlhKUyYyrv6XTcjxKcywH/xzAeMake28Mrl/bOA+fni0KnvDys2V9vHy5w/Mn1ur7VOjzL3yHbSU6IJux9w2AZRneV2VJcygdEiYPRUTndsvEexQf2JJoTThDInVZoBcKanSww9xNmanilUSpSRJrKXcWIsav7Xi+fHvoNj6+MFpF8w9hD9++AYA8VB+r0BCNA5vWABxiDNcpFRmdy4HNstSKRMqFJHaJHGqOnduQKRj2cvQRCbi1mgRaSzllgB2Z+36itd7b2/g9f9CaAdQz/JmF5DAG1cv8OjWI4zDOAQ/rXKxh9XaOngb8P9b1RlVcN5U7nN/d6oZoiBv1q9e5mWL80n4CqwbHbDNhelXWJWBw3x66hX2lKNyURQt5pb3W4M22vKFKd0UeQb1DUSHM6inHqlTKDt3MOzzbq8cmmtg3/zvwQ75QbqKVcCG+wnsv+NX113E0n/GaKd7wtI4XbfPsHz0wGdGr078OLh8BluonD0j6hkRx4Q89z9tx9LipDRfqCh5RtkzStcVzSozpGVrF70w1ftyq0PqSfv+pLii8h4vkX/ckYfVkZcb0N++3llpbi3qXuF4AFy/pPl0CvefFCfdaxihM2pYxqg0VHAV0ZQOlvH7o9uNTzXfYKY83cSt/p24j/+aqOqP1nDWrmh3TNL+3xNkAHlddlhmolgapiND8H+ZEJ3evWWWqc60aJ+oWypSqUQS20Ft+UxPe3qrWHGI4kQmgips07QhfFjXhj5NcmrRN8MhExnFNotn8Igc8Kk/Poa6zh3qxPFl/VR2WjjeNyE8Xej7bwU8GPa/JOJthFdfg7iOTXiaGwNlV0oNpSIyhluR8FgCqIioQfjc5yR4lxH5dX6OUQ+uny3fdfJb3Vqb/26PmIoMJIwZnMNpahXLkoTfPWIvptMapvqqwKx3/V8EDEyIABdR8LRv7jnGpsqvf78oV1iPH3ZipusT81f3tkvISHKWaB5HPFWWiEiCHX7kvKEyoLq1L938UFeLuccBN4YQSSXFQZyRDFjacVPe/NgBqvsCUaelj+OqhfNPAg50CT3MhFDSpQEzlo+8qXlaDBHkjdq9XP4DZMS62Usl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RhD9FWNf/EIUvImU/CZfChSJL7ACF0EQFMPdobwBxWWXSyWqwA/qd/THOruUKsuWvUYTpC3QF4I7MzuXMzdyzYRsmwpWV7BAdsJmcl6jOcpZwOqBcnp9/eZyevvml6vp5QWRVWOkqlt2smYG9BzNnWw7qOx9In74GDCoqhuY21MJVYsBa1C3qoZK/oaDMLGM7rAPGH5pKqXBqpwZMGjVLkmczmQ7+iEhi8CNXOIMuRmot9gobTZnkfOUiyKP4kwU4STOM0C60w5c56Zf3hp1jp2p2oCsyQFLC0c8CouwhCgdgQjTMBpzSy9lZTYixeriS6Mp7vUWryLMkyQUGBYZvYgoTyEkh8yqsdwzinGutORQEXFQZPXcbWOOA/ajVguncZMTQZIXtZFmRYdzC1LA3jl1YU9w/3yPGp08eS/kANKa/eSe1jts2wEKJ1J1i0cce5qpTnO8xXJ3cJZ7ytGNVpRBZ31a13/8jkQlu3dQdS7lpPatpDgoJBuJJZNoTGi9dZLP8icv8+PQw488/NjDTzz81MMfefiZh597+B78Yg9+iQe/xINf4sEv8eCXePBLPPhFAz4fe3oMo+JBwb6qkPe75rlaDti9+nymkWQEO4n6YL3t1qlYQs3RNuDXWL/FZYdk+ROax068R9BPXAhdvK2s59VmYO4m1ND4rK0kp8lB47j4RIPNzaIF0ji2L3OsBzQJ2WawJbHdTa79t5dGj344eh6G8b0mkH4GsNfMn03/DvXTuzsCDByAZaGEAw7dLD+o7vicbgj1uT5m/UZZi9V2Jz3R2Bqa8WbmUjhzch79dh9uNNuIh53nwN4tsr8i/vYFaAEKWApZHI9yASKblDAZYZjg8wvP1ySXCG2n8bVOTjtDi7F13wJTsZC1JBDBwvDYZ7qg8UisaOPKXzs8iv5OB3HQYq9/6ILSAvXpykV3LvU2u9QYF/9cZENB8KicRMm4xCKMUPAkH/P0P5Ca+Nukxiop8jIUMRYjPuY8zkqO5cS12kuqGvoQvYKlnANF8FQnL+JUTLJ8VKZJnojxKMomXlT3v+G+ZjFcE2wO1McwXtEY/vduBfVwK+xi+F47QR1Gy78Sjk+hPTojjO5Xx/9vhtdUoEPHcg4VlOpM2wDHG6jxQKAUEtTCVu6L4bl/ROaMUC3LovLhvYdH3/8Ja3LdOsIOAAA=&quot;"/>
    <we:property name="isFiltersActionButtonVisible" value="true"/>
    <we:property name="isFooterCollapsed" value="true"/>
    <we:property name="isVisualContainerHeaderHidden" value="false"/>
    <we:property name="pageDisplayName" value="&quot;Thématique - Biodiversité&quot;"/>
    <we:property name="pageName" value="&quot;337f03aa46930e7576e0&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337f03aa46930e7576e0?pbi_source=storytelling_addin&quot;"/>
  </we:properties>
  <we:bindings/>
  <we:snapshot xmlns:r="http://schemas.openxmlformats.org/officeDocument/2006/relationships"/>
</we:webextension>
</file>

<file path=ppt/webextensions/webextension8.xml><?xml version="1.0" encoding="utf-8"?>
<we:webextension xmlns:we="http://schemas.microsoft.com/office/webextensions/webextension/2010/11" id="{5825C74E-188D-49F5-987C-BF5A19C0987A}">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91a/W7cuBF/lYWAwi3gtKS+KOW/xOtrjTi5he2mKArDGJLDNVOttKUkn93AD9TnuBe7EaXEZ++u19msP1LAwFrUaDj8zfdInwNt63kBVx9ghsHr4NhOS2xGItgNyn4lhjhByPMoY3mehCJRjNHdat7YqqyD15+DBtwUm4+2bqHo2NDiv053AyiKCUy7KwNFjbvBHF1dlVDY/2JPTLca1+L1boCX86Jy0LE8bqDBju0FkdM1icD/HNGOoBp7gceomn41TEUsZA4iVsBzwVFmnMjqnsBLtpSkY+2336vKBmxJ23RrcRZHoFJEnoDEhEUpxt16bctpMQh88+zJ1bwDB/xeb9umIZEIFPmJdu/YXV/TqVSOEnnIE8nSjIcmj6XqWBhbNMOu8mr/cu4IMIKxZ/lGX0CpUAceFYd1D8Ln4D1C3ToPzf6tG8dV6xQeofG3ysY2V8TnHV6NDkptFcHZuno0HgedTBNXkR48xR79WtMREKPRX0aHdO6isHV/rdvR3FWfyBhaJwkm//R59cueQ+Kog9fsevcZhB7/+r8ZOHWOI1uWFe1KxrIo2Smt3Ks4BU4PtxbUloYq41keiTCPjI5SiblcrbbBTVJpOJeIwDVnIUYooHOiAZ89EmxaOTpXt1/PqOPz8YuNh7vBT66aeY6DKzqi/ArMEV60OPH6GEMDPxMcXk1E05+Izrwb/OMcO6yJB9m2ts2A9UF5G/96ICnaWblGM/2Fl+aOIo4P3r850LRK+36EovVuT2wPLZ2tR9wvE+nO0XgynjDGdzz5/UThOqKTt4xlDyHKH7Jd5IlOSfGn13eN90EIrVfRKuBuGy3/nTvdNpenEOrG6e7186cX7O+lXerhzymTt6GzcJO404AscP/ydtChC6fRvb3yfjm27kuO47t35H5cjEl8upHlBhIZRpxpEwMmGUTJ2kTY4GUjq8slORBklDIOeZbqPBMa0uieYLounbyZTh1O4Utg+x5w9qrZrC3xLhYn0F6eqfNqRqWLv/dTWw7aYBtlwCcSeQLthcPmh5L5aHJ4/IPIO6nmbXHjPC9f4D1X2brudj+bVVdYlj+KZXyQZ/sz6gbsDyIvBVks27P3qC18k3FsL2+tQpLqyaco2ldsf1NSjFRF+5SNGzoLHBU71ut49Mc//Gmb5fvKTBrezaTPGzL6TGuSRPDcaCHDVMXcZCbKX1B/eNw6AwpH1MhXjd1UTYslgdHIeahCSDIRp2BiLdK1BUZ9DvS7wEsq6tQhidLUQBhyxaSJnhRCwmvqYDZbWli9m9vDIcVtB7k85oybKGMRl1SgGepNN0VOcJYzIaTMFRV8qeSxZi8LOSvdxr394nlZqtFAlipgoRYijbTMNsWOMUhzFeZhJpKQTA/z/IVhV01J2q1hBzpLOaqsC1jGJCrHfGOPjTOesSyTSZZzzZhIYw2rsRumK7kwmRYsSWMVSi5DodL8caYrR6DBPd9U5eQcO6X+p8WHTVb2QDvsMuqFxceYZPRw3Cfk6inG02Wqf8/t6N4JxgZ2//BSYoPj7JefsL0cYTPqd7SmHmF5YV1FhfqMSiVqj5ZMHehwByXZOrqv3brO8iiLEqGEibiQ5J3J+rH16m49URk3YciiNItZIiLFcME5ew/6HOhIR6nRICLQcWIYJuBz7+CzS2+v8NnvsdYJupmtx0jOWTeutW6hEhvTXqOfB6CXmGxXR9wXrr8vojwomHyommVl6GwOztZ3r97ZsrPq3eAQTfNgwFYHnX/i4ONHdnruGS4JNWVbFJ3VXW83wKyU5RsduC6sQnfLooMZuqm31CmW/XEI9nm/l8X6xrBv//doSn6UjDEAtj5XhCyMD29SxLV/RkMDS2CpG3DdzNCjh94zlvKkx7GxM9wh5uErlr9i4oSx1/6vS0ednZT6Gxklr3j4ivO7jGaVXsdlZ0yn0NUv5U5vqafd68DiS+BeckqKP82xN6tjT7eGf/e2cuDsyyL/RtIbwM07x69a2L5TnHoctFJxmucgeEJlGKACWN/ybC/crpwiLx83vBTHrX7vuE//+qxajtZ6rx3C7kOc9v/dQdZYXu8dTKc6D6lDEYBMZlmiE7N5PYTd44Ia5BBiNFJkabq+abT+3cECrzDjMc9ZzJUMlUox1WrjJsqkhmsJuaA2KmSoIZHrJ0fbiwFfq+ETdM42xJNq04UJdGeO2w4IL9f0/Ucuj2b734J4h/DwVc8NNsG51RrLPpXGyE2qQ8Mig1zpSERSrDWfbbZzm/Q/7+0loT7yELoT8tjtDo7XIKY1V8BZmMkolpnJWfodc8YtDp+7F7sjWiTC82V9zwkVVXfmz/Hj9scLL62f/bS9Q6Y5Exyot6VeFAQwITKxaWYgdne+Ifurq9q5twMdo8p0EppEJTGLYxMr/9WXrf/WG1T/PVzPZVmMq9qmnoPCCZS4JDKRKUGpO709LB55Ua0s1gXIW7n7+vo3nHZ+Dxoo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RhD9FWNf/EIUvImU/CZfChSJL7ACF0EQFMPdobwBxWWXSyWqwA/qd/THOruUKsuWvUYTpC3QF4I7MzuXMzdyzYRsmwpWV7BAdsJmcl6jOcpZwOqBcnp9/eZyevvml6vp5QWRVWOkqlt2smYG9BzNnWw7qOx9In74GDCoqhuY21MJVYsBa1C3qoZK/oaDMLGM7rAPGH5pKqXBqpwZMGjVLkmczmQ7+iEhi8CNXOIMuRmot9gobTZnkfOUiyKP4kwU4STOM0C60w5c56Zf3hp1jp2p2oCsyQFLC0c8CouwhCgdgQjTMBpzSy9lZTYixeriS6Mp7vUWryLMkyQUGBYZvYgoTyEkh8yqsdwzinGutORQEXFQZPXcbWOOA/ajVguncZMTQZIXtZFmRYdzC1LA3jl1YU9w/3yPGp08eS/kANKa/eSe1jts2wEKJ1J1i0cce5qpTnO8xXJ3cJZ7ytGNVpRBZ31a13/8jkQlu3dQdS7lpPatpDgoJBuJJZNoTGi9dZLP8icv8+PQw488/NjDTzz81MMfefiZh597+B78Yg9+iQe/xINf4sEv8eCXePBLPPhFAz4fe3oMo+JBwb6qkPe75rlaDti9+nymkWQEO4n6YL3t1qlYQs3RNuDXWL/FZYdk+ROax068R9BPXAhdvK2s59VmYO4m1ND4rK0kp8lB47j4RIPNzaIF0ji2L3OsBzQJ2WawJbHdTa79t5dGj344eh6G8b0mkH4GsNfMn03/DvXTuzsCDByAZaGEAw7dLD+o7vicbgj1uT5m/UZZi9V2Jz3R2Bqa8WbmUjhzch79dh9uNNuIh53nwN4tsr8i/vYFaAEKWApZHI9yASKblDAZYZjg8wvP1ySXCG2n8bVOTjtDi7F13wJTsZC1JBDBwvDYZ7qg8UisaOPKXzs8iv5OB3HQYq9/6ILSAvXpykV3LvU2u9QYF/9cZENB8KicRMm4xCKMUPAkH/P0P5Ca+Nukxiop8jIUMRYjPuY8zkqO5cS12kuqGvoQvYKlnANF8FQnL+JUTLJ8VKZJnojxKMomXlT3v+G+ZjFcE2wO1McwXtEY/vduBfVwK+xi+F47QR1Gy78Sjk+hPTojjO5Xx/9vhtdUoEPHcg4VlOpM2wDHG6jxQKAUEtTCVu6L4bl/ROaMUC3LovLhvYdH3/8Ja3LdOsIOAAA=&quot;"/>
    <we:property name="isFiltersActionButtonVisible" value="true"/>
    <we:property name="isFooterCollapsed" value="true"/>
    <we:property name="isVisualContainerHeaderHidden" value="false"/>
    <we:property name="pageDisplayName" value="&quot;Thématique - Cadre de vie&quot;"/>
    <we:property name="pageName" value="&quot;26747b9a74ca1971eb81&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26747b9a74ca1971eb81?pbi_source=storytelling_addin&quot;"/>
  </we:properties>
  <we:bindings/>
  <we:snapshot xmlns:r="http://schemas.openxmlformats.org/officeDocument/2006/relationships"/>
</we:webextension>
</file>

<file path=ppt/webextensions/webextension9.xml><?xml version="1.0" encoding="utf-8"?>
<we:webextension xmlns:we="http://schemas.microsoft.com/office/webextensions/webextension/2010/11" id="{1A74FE1D-030A-441D-A72C-B1802D7BA09B}">
  <we:reference id="wa200003233" version="2.0.0.3" store="fr-FR" storeType="OMEX"/>
  <we:alternateReferences>
    <we:reference id="WA200003233" version="2.0.0.3" store="WA200003233" storeType="OMEX"/>
  </we:alternateReferences>
  <we:properties>
    <we:property name="artifactViewState" value="&quot;live&quot;"/>
    <we:property name="backgroundColor" value="&quot;#FFFFFF&quot;"/>
    <we:property name="bookmark" value="&quot;H4sIAAAAAAAAA91ZbU/cRhD+Kyd/4ctRrddre803wpEWJSHouKaqKlTty/jY1Gdf7TWBovvvHa+PXLgX7BAgUSQE2vV4Xp6deWbW3HraVPNM3JyKGXgH3rmZ5mAHsTf08naHRzxWQcB0RDhQpSQDwKfF3Joir7yDW8+Kcgr2g6lqkTVqcPOvi6EnsuxMTJtVKrIKht4cyqrIRWb+g1YYH9myhsXQg+t5VpSiUXluhYVG7RWK4xpd8H8J0KJQ1lzBOSjb7uokjAkjoWSRL4UmLKQCxapWwHm2VaRR7cwfFbkVJkczzZ6CUHLCYgiU9APiy1DQZr8y+TRbOrx6d3Izb8ARztar2lp0CUGRH9F6o26xwKgoCXwZ+RFap4QwrhlljYrUZHZpVd4cX89LBOz2Dm/Fg1iQVCdJEgHzeZhojqpta/AIwZkWpVHozHCpqNHz4Q4sOvRel8XMaVyeaYmSx7k19gYXY7iq4awsPoIdCy2aZ20sZIFn9scllODeRXC0aZG+9U7c78ZTqKoWXCeS1bO1J83qvKhLBWNIVwvnRQMJWsY0cJ6cn7w7PNG4i3Y/iKx2eYNq3xqMqcXabaPo3ng0Ho+IH+058YeF4j5CvI9Q0kOIkj5Cfh8h2kco6CPE+giFfYT6IE77IE77IE77IB70QTxoEb/AOrxo+eWLBO2VuLsrZlceD73L4tNRCVii2jvwF8Pb7VX7nM6cYNUqtFaXGw6R7+LQ7zme0Q/ii8uRcgLX9m+6xaUmUR5keytkBsfXm0QfsdAXUgaCpgwkFb6fBp29w6IfstiiTQoZqiiMfIYdwA+4j12ps20kccp1TMKIKSp9SWMVJT9l25hcwgwHhX9r6Nc6jrHBTw28GB3c8283JRzqK5Er3F335h2Iqi6hrztv4GawKvpqMBqtO/TP3AwepIXOvFei1PfTFBelhvLVjTvRkSnvpjLMo+NvDec4/wj19QDH0NaiSasB5FemLPIcZoBDW329pbQxuJMc0xyaGDGo5pxloiinlCZEhFoHCSTJ4+uScMK5T6VMWZoAlyHOw4/XFoVaSYEKtUpDxQJfaNWpzcxwot7UpYWMKIBOsegTQLpIFevUVV2K+RZdNAlDTkjsMxaGjMeB1mI3+zw5h3/OpQmUpbGoE092/bSPCr2tp3QmcpUZBeW9mL0Z0oNLTy2scDHNW0MG2ueNLfwLLuTtHDPCN3TxKW9IZuFYqYLsriQ2NFYWgbLnztFzJ9eh392flqqbqNubkOOg1V3nMw8+J+INwssL4wob79JoDbnn0ieJggivO1EECWYj6NhPdGf6PCUZPoY93plrRH2wmg8ey5LLR2tc+TBiIkg1JzKO0lQAj5nmMnp08UKYKKWFH+FlV8R4oSXwoug/3IrezM0E4T8+HT9NG3Lc58dchSAoYRAlISUy2Qy5HWmwxgMdRKkWcSA0C1MCoXCD2nKI2vp4xxD1LSR3BuXMVCPAaQnJoMYCXEdqhLYG75cJvGWQaMbEhw7y20a8XtPdaWE34z0qZnNRmmp99cbkzSEPvbeQ2t6A7Z4C/4Tl5DU200u7gzfzOsta2nzSsW+nL0/ZjaaQt+FstI/V0b7AIT/LCL8ErHt4p4Syt6vBvW2tO/p0ZUVpR8tvhw80U3wdrJnBHiqn+yTZJ/GEkAP3s9cyMuT6KxWF+z7d9/11RT/A7NB8YH220aG7KC7athTEJOap9gX3o1BIFnD+gjPle3TKfVted/IUK+XHLdziy8JdxfBSZVtsR6u7ape026dof/YC6ci8tjoUVwlJI7xcEprixEZJnD5+aDucTkuYirtMWG/PX3UzwEMb4CYKXm4bUCbIfm7/dZ0vz4M97+cFf/3zwnePts0ankRR8/UPYsaTQNOYJ90X8B2fBlDd2v+nfi2Leu7yQBAueawEI5qnPGKahC4IU/3W3ija/7W1WraxU1Hbai4UnIkctlQPppLINeiOmvl8IXWuGpl1FfG9Ilss/gc4kEEWdhwAAA==&quot;"/>
    <we:property name="creatorSessionId" value="&quot;c35e6128-9ab6-49d3-a9ce-8973453ef5ab&quot;"/>
    <we:property name="creatorTenantId" value="&quot;97d8bfe6-c06a-41da-84df-5eb821c358b2&quot;"/>
    <we:property name="creatorUserId" value="&quot;10032002A2073A92&quot;"/>
    <we:property name="datasetId" value="&quot;6145339b-de61-4c96-b936-1e957901c344&quot;"/>
    <we:property name="embedUrl" value="&quot;/reportEmbed?reportId=38196668-b714-4cf5-85e0-4bf51b85e38d&amp;groupId=78526e1c-e171-4fea-86ef-6c8d85b229d8&amp;w=2&amp;config=eyJjbHVzdGVyVXJsIjoiaHR0cHM6Ly9XQUJJLUZSQU5DRS1DRU5UUkFMLUEtUFJJTUFSWS1yZWRpcmVjdC5hbmFseXNpcy53aW5kb3dzLm5ldCIsImVtYmVkRmVhdHVyZXMiOnsidXNhZ2VNZXRyaWNzVk5leHQiOnRydWV9fQ%3D%3D&amp;disableSensitivityBanner=true&quot;"/>
    <we:property name="initialStateBookmark" value="&quot;H4sIAAAAAAAAA+1X227bRhD9FWNf/EIUvImU/CZfChSJL7ACF0EQFMPdobwBxWWXSyWqwA/qd/THOruUKsuWvUYTpC3QF4I7MzuXMzdyzYRsmwpWV7BAdsJmcl6jOcpZwOqBcnp9/eZyevvml6vp5QWRVWOkqlt2smYG9BzNnWw7qOx9In74GDCoqhuY21MJVYsBa1C3qoZK/oaDMLGM7rAPGH5pKqXBqpwZMGjVLkmczmQ7+iEhi8CNXOIMuRmot9gobTZnkfOUiyKP4kwU4STOM0C60w5c56Zf3hp1jp2p2oCsyQFLC0c8CouwhCgdgQjTMBpzSy9lZTYixeriS6Mp7vUWryLMkyQUGBYZvYgoTyEkh8yqsdwzinGutORQEXFQZPXcbWOOA/ajVguncZMTQZIXtZFmRYdzC1LA3jl1YU9w/3yPGp08eS/kANKa/eSe1jts2wEKJ1J1i0cce5qpTnO8xXJ3cJZ7ytGNVpRBZ31a13/8jkQlu3dQdS7lpPatpDgoJBuJJZNoTGi9dZLP8icv8+PQw488/NjDTzz81MMfefiZh597+B78Yg9+iQe/xINf4sEv8eCXePBLPPhFAz4fe3oMo+JBwb6qkPe75rlaDti9+nymkWQEO4n6YL3t1qlYQs3RNuDXWL/FZYdk+ROax068R9BPXAhdvK2s59VmYO4m1ND4rK0kp8lB47j4RIPNzaIF0ji2L3OsBzQJ2WawJbHdTa79t5dGj344eh6G8b0mkH4GsNfMn03/DvXTuzsCDByAZaGEAw7dLD+o7vicbgj1uT5m/UZZi9V2Jz3R2Bqa8WbmUjhzch79dh9uNNuIh53nwN4tsr8i/vYFaAEKWApZHI9yASKblDAZYZjg8wvP1ySXCG2n8bVOTjtDi7F13wJTsZC1JBDBwvDYZ7qg8UisaOPKXzs8iv5OB3HQYq9/6ILSAvXpykV3LvU2u9QYF/9cZENB8KicRMm4xCKMUPAkH/P0P5Ca+Nukxiop8jIUMRYjPuY8zkqO5cS12kuqGvoQvYKlnANF8FQnL+JUTLJ8VKZJnojxKMomXlT3v+G+ZjFcE2wO1McwXtEY/vduBfVwK+xi+F47QR1Gy78Sjk+hPTojjO5Xx/9vhtdUoEPHcg4VlOpM2wDHG6jxQKAUEtTCVu6L4bl/ROaMUC3LovLhvYdH3/8Ja3LdOsIOAAA=&quot;"/>
    <we:property name="isFiltersActionButtonVisible" value="true"/>
    <we:property name="isFooterCollapsed" value="true"/>
    <we:property name="isVisualContainerHeaderHidden" value="false"/>
    <we:property name="pageDisplayName" value="&quot;Thématique - Energie&quot;"/>
    <we:property name="pageName" value="&quot;d9570405b461bad0452a&quot;"/>
    <we:property name="pptInsertionSessionID" value="&quot;54A8BB3C-D8C5-4A2A-B7CA-10E236B9FFE2&quot;"/>
    <we:property name="reportEmbeddedTime" value="&quot;2025-01-22T15:30:00.912Z&quot;"/>
    <we:property name="reportName" value="&quot;SIMA_Revue de Projet&quot;"/>
    <we:property name="reportState" value="&quot;CONNECTED&quot;"/>
    <we:property name="reportUrl" value="&quot;/groups/78526e1c-e171-4fea-86ef-6c8d85b229d8/reports/38196668-b714-4cf5-85e0-4bf51b85e38d/d9570405b461bad0452a?pbi_source=storytelling_addin&quot;"/>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9C3E61FC4C464CB6BBAA153A80F85A" ma:contentTypeVersion="13" ma:contentTypeDescription="Crée un document." ma:contentTypeScope="" ma:versionID="607dde18cc49713ce42b53ca1e368a06">
  <xsd:schema xmlns:xsd="http://www.w3.org/2001/XMLSchema" xmlns:xs="http://www.w3.org/2001/XMLSchema" xmlns:p="http://schemas.microsoft.com/office/2006/metadata/properties" xmlns:ns2="23ed9ca2-2e8e-46f6-89f1-c460342f5f13" xmlns:ns3="46a6e808-7ce9-4435-a9bc-039a4f7b0f42" targetNamespace="http://schemas.microsoft.com/office/2006/metadata/properties" ma:root="true" ma:fieldsID="a076237e1731dcf7be35269b03953804" ns2:_="" ns3:_="">
    <xsd:import namespace="23ed9ca2-2e8e-46f6-89f1-c460342f5f13"/>
    <xsd:import namespace="46a6e808-7ce9-4435-a9bc-039a4f7b0f42"/>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ed9ca2-2e8e-46f6-89f1-c460342f5f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Balises d’images" ma:readOnly="false" ma:fieldId="{5cf76f15-5ced-4ddc-b409-7134ff3c332f}" ma:taxonomyMulti="true" ma:sspId="010eb1df-de90-4a5c-8b07-38d6d5cecb26"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6a6e808-7ce9-4435-a9bc-039a4f7b0f42" elementFormDefault="qualified">
    <xsd:import namespace="http://schemas.microsoft.com/office/2006/documentManagement/types"/>
    <xsd:import namespace="http://schemas.microsoft.com/office/infopath/2007/PartnerControls"/>
    <xsd:element name="SharedWithUsers" ma:index="11"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46a6e808-7ce9-4435-a9bc-039a4f7b0f42">
      <UserInfo>
        <DisplayName>Camille VALLADON</DisplayName>
        <AccountId>82</AccountId>
        <AccountType/>
      </UserInfo>
    </SharedWithUsers>
    <lcf76f155ced4ddcb4097134ff3c332f xmlns="23ed9ca2-2e8e-46f6-89f1-c460342f5f1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D0DD7C0-C3D7-4894-92EB-F666A7129FE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ed9ca2-2e8e-46f6-89f1-c460342f5f13"/>
    <ds:schemaRef ds:uri="46a6e808-7ce9-4435-a9bc-039a4f7b0f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2B01E7D-9548-45DA-A9AB-CC60D0F9B797}">
  <ds:schemaRefs>
    <ds:schemaRef ds:uri="http://schemas.microsoft.com/sharepoint/v3/contenttype/forms"/>
  </ds:schemaRefs>
</ds:datastoreItem>
</file>

<file path=customXml/itemProps3.xml><?xml version="1.0" encoding="utf-8"?>
<ds:datastoreItem xmlns:ds="http://schemas.openxmlformats.org/officeDocument/2006/customXml" ds:itemID="{5C7DF26A-AE1C-4446-A22F-AC8E2A6E5A23}">
  <ds:schemaRefs>
    <ds:schemaRef ds:uri="http://schemas.openxmlformats.org/package/2006/metadata/core-properties"/>
    <ds:schemaRef ds:uri="http://schemas.microsoft.com/office/infopath/2007/PartnerControls"/>
    <ds:schemaRef ds:uri="http://purl.org/dc/elements/1.1/"/>
    <ds:schemaRef ds:uri="http://www.w3.org/XML/1998/namespace"/>
    <ds:schemaRef ds:uri="53ce506d-36bf-4441-a366-a9af923e3a43"/>
    <ds:schemaRef ds:uri="http://schemas.microsoft.com/office/2006/documentManagement/types"/>
    <ds:schemaRef ds:uri="http://purl.org/dc/dcmitype/"/>
    <ds:schemaRef ds:uri="http://purl.org/dc/terms/"/>
    <ds:schemaRef ds:uri="62a17234-114c-4b67-b439-23e3035421f8"/>
    <ds:schemaRef ds:uri="http://schemas.microsoft.com/office/2006/metadata/properties"/>
    <ds:schemaRef ds:uri="46a6e808-7ce9-4435-a9bc-039a4f7b0f42"/>
    <ds:schemaRef ds:uri="23ed9ca2-2e8e-46f6-89f1-c460342f5f13"/>
  </ds:schemaRefs>
</ds:datastoreItem>
</file>

<file path=docProps/app.xml><?xml version="1.0" encoding="utf-8"?>
<Properties xmlns="http://schemas.openxmlformats.org/officeDocument/2006/extended-properties" xmlns:vt="http://schemas.openxmlformats.org/officeDocument/2006/docPropsVTypes">
  <Template>Thème Office</Template>
  <TotalTime>4309</TotalTime>
  <Words>13919</Words>
  <Application>Microsoft Office PowerPoint</Application>
  <PresentationFormat>Grand écran</PresentationFormat>
  <Paragraphs>2315</Paragraphs>
  <Slides>163</Slides>
  <Notes>11</Notes>
  <HiddenSlides>2</HiddenSlides>
  <MMClips>0</MMClips>
  <ScaleCrop>false</ScaleCrop>
  <HeadingPairs>
    <vt:vector size="8" baseType="variant">
      <vt:variant>
        <vt:lpstr>Polices utilisées</vt:lpstr>
      </vt:variant>
      <vt:variant>
        <vt:i4>8</vt:i4>
      </vt:variant>
      <vt:variant>
        <vt:lpstr>Thème</vt:lpstr>
      </vt:variant>
      <vt:variant>
        <vt:i4>1</vt:i4>
      </vt:variant>
      <vt:variant>
        <vt:lpstr>Serveurs OLE incorporés</vt:lpstr>
      </vt:variant>
      <vt:variant>
        <vt:i4>1</vt:i4>
      </vt:variant>
      <vt:variant>
        <vt:lpstr>Titres des diapositives</vt:lpstr>
      </vt:variant>
      <vt:variant>
        <vt:i4>163</vt:i4>
      </vt:variant>
    </vt:vector>
  </HeadingPairs>
  <TitlesOfParts>
    <vt:vector size="173" baseType="lpstr">
      <vt:lpstr>Arial</vt:lpstr>
      <vt:lpstr>Calibri</vt:lpstr>
      <vt:lpstr>Calibri,Sans-Serif</vt:lpstr>
      <vt:lpstr>Courier New</vt:lpstr>
      <vt:lpstr>Montserrat</vt:lpstr>
      <vt:lpstr>Symbol</vt:lpstr>
      <vt:lpstr>Times New Roman</vt:lpstr>
      <vt:lpstr>Wingdings</vt:lpstr>
      <vt:lpstr>Thème Office</vt:lpstr>
      <vt:lpstr>Worksheet</vt:lpstr>
      <vt:lpstr>Présentation PowerPoint</vt:lpstr>
      <vt:lpstr>Présentation PowerPoint</vt:lpstr>
      <vt:lpstr>Refonte revues de projet – genèse et déploiement </vt:lpstr>
      <vt:lpstr>Objectifs de la refonte de la revue de projets </vt:lpstr>
      <vt:lpstr>Enjeux de la revue de projets </vt:lpstr>
      <vt:lpstr>Mode de production des supports des future des revues de projet</vt:lpstr>
      <vt:lpstr>Comitologie &amp; Calendrier </vt:lpstr>
      <vt:lpstr>Organisation du suivi des projets d’aménagement (comitologie)</vt:lpstr>
      <vt:lpstr>Organisation du suivi des projets d’aménagement et autres activités (comitologie)</vt:lpstr>
      <vt:lpstr>Organisation du suivi des projets d’aménagement et autres activités (comitologie)</vt:lpstr>
      <vt:lpstr>Calendrier des revues de projet</vt:lpstr>
      <vt:lpstr>Déploiement de la revue  de projet</vt:lpstr>
      <vt:lpstr>Revues de projets et  SI « opérationnel » </vt:lpstr>
      <vt:lpstr>SI de gestion des données opérationnelles</vt:lpstr>
      <vt:lpstr>Gestion transitoire des indicateurs « PMDDI »               </vt:lpstr>
      <vt:lpstr>Revue de projets 2025 Mode d’emploi </vt:lpstr>
      <vt:lpstr>Mode d’emploi – revue de projets 2025</vt:lpstr>
      <vt:lpstr>Présentation PowerPoint</vt:lpstr>
      <vt:lpstr>Sommaire</vt:lpstr>
      <vt:lpstr>Sommaire</vt:lpstr>
      <vt:lpstr>Sommaire</vt:lpstr>
      <vt:lpstr>Sommaire</vt:lpstr>
      <vt:lpstr>Présentation PowerPoint</vt:lpstr>
      <vt:lpstr>Présentation PowerPoint</vt:lpstr>
      <vt:lpstr>0. SYNTHESE</vt:lpstr>
      <vt:lpstr>Slide 0.1 – Fiche d’identité de l’opération Power BI</vt:lpstr>
      <vt:lpstr>Présentation PowerPoint</vt:lpstr>
      <vt:lpstr>Slide 0.2 – Tableau de bord de l’opération </vt:lpstr>
      <vt:lpstr>0.2 Tableau de bord de l’opération </vt:lpstr>
      <vt:lpstr>Slide 0.2 – Tableau de bord de l’opération Power BI </vt:lpstr>
      <vt:lpstr>Présentation PowerPoint</vt:lpstr>
      <vt:lpstr>Slide 0.3 – Principaux enjeux à 12/18 mois</vt:lpstr>
      <vt:lpstr>0.3 Principaux enjeux à 12/18 mois</vt:lpstr>
      <vt:lpstr>0.3bis Arbitrages attendus à l’issue de la revue </vt:lpstr>
      <vt:lpstr>0.3bis Arbitrages attendus à l’issue de la revue </vt:lpstr>
      <vt:lpstr>Slide 0.4 – Mise en œuvre du Plan d’action N-1 de l’opération</vt:lpstr>
      <vt:lpstr>0.4 Exécution plan d’action année N-1</vt:lpstr>
      <vt:lpstr>Slide 0.5 – Plan d’action N de l’opération</vt:lpstr>
      <vt:lpstr>0.5 Plan d’action année N</vt:lpstr>
      <vt:lpstr>Slide 0.6 – Plan guide</vt:lpstr>
      <vt:lpstr>Slide 0.6 – Plan guide</vt:lpstr>
      <vt:lpstr>Slide 0.6 – Plan phasage</vt:lpstr>
      <vt:lpstr>Slide 0.7 à 0.9 – Synthèses financières et trésorerie de l’opération</vt:lpstr>
      <vt:lpstr>0.7 - Profil financier et avancement</vt:lpstr>
      <vt:lpstr>0.8. Evolutions du Profil financier</vt:lpstr>
      <vt:lpstr>0.9 Profil de trésorerie</vt:lpstr>
      <vt:lpstr>1. CADRE CONTRACTUEL ET POLITIQUE </vt:lpstr>
      <vt:lpstr>Slide 1.1 – Objectifs politiques</vt:lpstr>
      <vt:lpstr>Slide 1.1 – Objectifs politiques</vt:lpstr>
      <vt:lpstr>Slide 1.2 – Cadre de gouvernance</vt:lpstr>
      <vt:lpstr>Slide 1.2 – Cadre de gouvernance</vt:lpstr>
      <vt:lpstr>Slide 1.3 – Cadre contractuel</vt:lpstr>
      <vt:lpstr>Slide 1.3 bis – Fiche de suivi de contrat</vt:lpstr>
      <vt:lpstr>Slide 1.4 – Dispositif de concertation et de communication</vt:lpstr>
      <vt:lpstr>Slide 1.4 – Dispositif de concertation et de communication</vt:lpstr>
      <vt:lpstr>1.4.1 Evolutions à terminaison </vt:lpstr>
      <vt:lpstr>1. CADRE POLITIQUE ET CONTRACTUEL  &gt;&gt; RELEVE DE DECISIONS</vt:lpstr>
      <vt:lpstr>2. PROCEDURES</vt:lpstr>
      <vt:lpstr>Présentation PowerPoint</vt:lpstr>
      <vt:lpstr>Slide 2.1 – Autorisations administratives - synthèse</vt:lpstr>
      <vt:lpstr>Slide 2.1 – Autorisations administratives - synthèse</vt:lpstr>
      <vt:lpstr>Slide 2.2 – Recours et litiges</vt:lpstr>
      <vt:lpstr>Slide 2.3 – Marchés en cours ou à venir</vt:lpstr>
      <vt:lpstr>2. PROCECURES &gt;&gt; RELEVE DE DECISIONS</vt:lpstr>
      <vt:lpstr>3. OBJECTIFS ENVIRONNEMENTAUX ET SOCIETAUX DE L’OPERATION</vt:lpstr>
      <vt:lpstr>Slide 3.1 à 3.8 – Enjeux environnementaux et sociétaux</vt:lpstr>
      <vt:lpstr>Slide 3.1 – Atouts &amp; contraintes de site </vt:lpstr>
      <vt:lpstr>Présentation PowerPoint</vt:lpstr>
      <vt:lpstr>Slide 3.3 – Enjeux BIODIVERSITE &amp; ZAN</vt:lpstr>
      <vt:lpstr>Slide 3.4 – Enjeux CADRE DE VIE, CONFORT, SANTE</vt:lpstr>
      <vt:lpstr>Slide 3.5 – Enjeux ENERGIE, CARBONE, RESSOURCES </vt:lpstr>
      <vt:lpstr>Présentation PowerPoint</vt:lpstr>
      <vt:lpstr>Slide 3.6 – Enjeux MIXITE FONCTIONNELLE &amp; INSERTION </vt:lpstr>
      <vt:lpstr>Slide 3.7 – Enjeux MOBILITES</vt:lpstr>
      <vt:lpstr>Slide 3.8 – Enjeux CONCERTATION, PARTENARIATS</vt:lpstr>
      <vt:lpstr>3. OBJECTIFS ENVIRONNEMENTAUX […] &gt;&gt; RELEVE DE DECISIONS</vt:lpstr>
      <vt:lpstr>4. PROGRAMMATION</vt:lpstr>
      <vt:lpstr>Slide 4.1 – Synthèse quantitative de la Programmation</vt:lpstr>
      <vt:lpstr>Présentation PowerPoint</vt:lpstr>
      <vt:lpstr>Slide 4.2 – Synthèse de la Programmation par les usages</vt:lpstr>
      <vt:lpstr>Slide 4.2 – Synthèse de la Programmation par les usages</vt:lpstr>
      <vt:lpstr>Slide 4.3 – Programme des équipements publics</vt:lpstr>
      <vt:lpstr>Présentation PowerPoint</vt:lpstr>
      <vt:lpstr>Slide 4.4 – Logements</vt:lpstr>
      <vt:lpstr>Présentation PowerPoint</vt:lpstr>
      <vt:lpstr>Slide 4.4 – Logements</vt:lpstr>
      <vt:lpstr>Slide 4.5 – Tertiaire</vt:lpstr>
      <vt:lpstr>Présentation PowerPoint</vt:lpstr>
      <vt:lpstr>Slide 4.6 – Rez-de-chaussée actifs</vt:lpstr>
      <vt:lpstr>Présentation PowerPoint</vt:lpstr>
      <vt:lpstr>Slide 4.7 – Autres programmation</vt:lpstr>
      <vt:lpstr>Présentation PowerPoint</vt:lpstr>
      <vt:lpstr>Slide 4.8 – Stationnement</vt:lpstr>
      <vt:lpstr>Présentation PowerPoint</vt:lpstr>
      <vt:lpstr>Slide 4.9 – Urbanisme préfigurateur</vt:lpstr>
      <vt:lpstr>Présentation PowerPoint</vt:lpstr>
      <vt:lpstr>4. PROGRAMMATION &gt;&gt; RELEVE DE DECISIONS</vt:lpstr>
      <vt:lpstr>5. FONCIER</vt:lpstr>
      <vt:lpstr>Slide 5.1 – Foncier – Action foncière </vt:lpstr>
      <vt:lpstr>Slide 5.1 – Foncier – Action foncière</vt:lpstr>
      <vt:lpstr>Slide 5.1 bis – Foncier – Action foncière de l’EPFIF</vt:lpstr>
      <vt:lpstr>Slide 5.1 bis – Action foncière de l'EPFIF</vt:lpstr>
      <vt:lpstr>Slide 5.2 – Evictions commerciales et transferts d’activités</vt:lpstr>
      <vt:lpstr>Slide 5.2 – Evictions commerciales et transferts d’activités</vt:lpstr>
      <vt:lpstr>Slide 5.3. – Coûts de maîtrise foncière</vt:lpstr>
      <vt:lpstr>5.3.1. Evolutions à terminaison – Maîtrise foncière  </vt:lpstr>
      <vt:lpstr>Slide 5.4 – Gestion patrimoniale</vt:lpstr>
      <vt:lpstr>Slide 5.4. – Gestion patrimoniale</vt:lpstr>
      <vt:lpstr>5.4.1. Evolutions à terminaison – gestion patrimoniale</vt:lpstr>
      <vt:lpstr>Slide 5.5 – Gestion locative</vt:lpstr>
      <vt:lpstr>Slide 5.5 – Gestion locative</vt:lpstr>
      <vt:lpstr>5.5. Evolutions à terminaison – gestion locative</vt:lpstr>
      <vt:lpstr>Présentation PowerPoint</vt:lpstr>
      <vt:lpstr>Présentation PowerPoint</vt:lpstr>
      <vt:lpstr>Slide 5.7 – Bilan de l’action de la DFP sur l’année N-1 &gt; A ne pas activer</vt:lpstr>
      <vt:lpstr>Slide 5.8 – Evaluation prestataire DFP &gt; A ne pas activer</vt:lpstr>
      <vt:lpstr>5. FONCIER &gt;&gt; RELEVE DE DECISIONS</vt:lpstr>
      <vt:lpstr>6. ETUDES</vt:lpstr>
      <vt:lpstr>Slide 6.1 – Etudes</vt:lpstr>
      <vt:lpstr>Slide 6.1 – Etudes</vt:lpstr>
      <vt:lpstr>6.1.1. Evolutions à terminaison - Etudes </vt:lpstr>
      <vt:lpstr>Slide 6.2. – Etudes – Evaluation des prestataires</vt:lpstr>
      <vt:lpstr>6.ETUDES &gt;&gt; RELEVE DE DECISIONS</vt:lpstr>
      <vt:lpstr>7. TRAVAUX</vt:lpstr>
      <vt:lpstr>Slide 7.1 – Programmation travaux</vt:lpstr>
      <vt:lpstr>7.1 Synthèse programmation infra.</vt:lpstr>
      <vt:lpstr>7.1 Synthèse programmation infra.</vt:lpstr>
      <vt:lpstr>7.1 Synthèse programmation infra.</vt:lpstr>
      <vt:lpstr>7.1 Synthèse programmation infra.</vt:lpstr>
      <vt:lpstr>7.1 Synthèse programmation infra.</vt:lpstr>
      <vt:lpstr>7.1.1. Evolutions à terminaison - Travaux</vt:lpstr>
      <vt:lpstr>Slide 7.2 – Phasage </vt:lpstr>
      <vt:lpstr>Slide 7.2 – Phasage – 6 mois </vt:lpstr>
      <vt:lpstr>Slide 7.2 – Phasage – 12 mois</vt:lpstr>
      <vt:lpstr>Slide 7.2 – Phasage – 18 mois  </vt:lpstr>
      <vt:lpstr>Slide 7.2 – Phasage – 24 mois  </vt:lpstr>
      <vt:lpstr>Slide 7.3 – Rétrocessions </vt:lpstr>
      <vt:lpstr>Slide 7.3 – Rétrocessions </vt:lpstr>
      <vt:lpstr>Slide 7.4. – Travaux – Evaluation des prestataires</vt:lpstr>
      <vt:lpstr>7. TRAVAUX &gt;&gt; RELEVE DE DECISIONS</vt:lpstr>
      <vt:lpstr>8. RECETTES (subventions, cessions, participations, copromotion)</vt:lpstr>
      <vt:lpstr>Slide 8.1 – Subventions</vt:lpstr>
      <vt:lpstr>Slide 8.1 – Subventions</vt:lpstr>
      <vt:lpstr>8.1.1. Evolutions à terminaison </vt:lpstr>
      <vt:lpstr>Slide 8.2 – Cessions</vt:lpstr>
      <vt:lpstr>Présentation PowerPoint</vt:lpstr>
      <vt:lpstr>Slide 8.2 – Cessions</vt:lpstr>
      <vt:lpstr>8.2.1. Evolutions à terminaison - Cessions </vt:lpstr>
      <vt:lpstr>Présentation PowerPoint</vt:lpstr>
      <vt:lpstr>Slide 8.3 – COPROMOTION (le cas échéant)</vt:lpstr>
      <vt:lpstr>Slide 8.3.1 – Evolution à terminaisons COPROMOTION </vt:lpstr>
      <vt:lpstr>Slide 8.4. – Evaluation des opérateurs </vt:lpstr>
      <vt:lpstr>8. RECETTES &gt;&gt; RELEVE DE DECISIONS</vt:lpstr>
      <vt:lpstr>9. PLAN DE CHARGES</vt:lpstr>
      <vt:lpstr>Slide 9.1 – Moyens humains</vt:lpstr>
      <vt:lpstr>Slide 9.1 – Moyens humains</vt:lpstr>
      <vt:lpstr>Slide 9.2 – Plan de charge à 3 ans</vt:lpstr>
      <vt:lpstr>Slide 9.2 – PFI à 3 ans</vt:lpstr>
      <vt:lpstr>9. PLAN DE CHARGES &gt;&gt; RELEVE DE DECISIONS</vt:lpstr>
      <vt:lpstr>10. QUALITE</vt:lpstr>
      <vt:lpstr>Slide 10.1 – Respect des procédures qualité</vt:lpstr>
      <vt:lpstr>Slide 10.2 – Cartographie des risques</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Marie Chanel</dc:creator>
  <cp:lastModifiedBy>Ext-AMO Etienne BRUGERE</cp:lastModifiedBy>
  <cp:revision>4</cp:revision>
  <dcterms:created xsi:type="dcterms:W3CDTF">2022-03-09T12:57:55Z</dcterms:created>
  <dcterms:modified xsi:type="dcterms:W3CDTF">2025-01-27T16:37:56Z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0x0101005F9C3E61FC4C464CB6BBAA153A80F85A</vt:lpwstr>
  </property>
  <property fmtid="{D5CDD505-2E9C-101B-9397-08002B2CF9AE}" pid="3" name="MediaServiceImageTags">
    <vt:lpwstr/>
  </property>
  <property fmtid="{D5CDD505-2E9C-101B-9397-08002B2CF9AE}" pid="4" name="Order">
    <vt:r8>11600</vt:r8>
  </property>
  <property fmtid="{D5CDD505-2E9C-101B-9397-08002B2CF9AE}" pid="5" name="xd_Signature">
    <vt:bool>false</vt:bool>
  </property>
  <property fmtid="{D5CDD505-2E9C-101B-9397-08002B2CF9AE}" pid="6" name="xd_ProgID">
    <vt:lpwstr/>
  </property>
  <property fmtid="{D5CDD505-2E9C-101B-9397-08002B2CF9AE}" pid="7" name="_ExtendedDescription">
    <vt:lpwstr/>
  </property>
  <property fmtid="{D5CDD505-2E9C-101B-9397-08002B2CF9AE}" pid="8" name="TriggerFlowInfo">
    <vt:lpwstr/>
  </property>
  <property fmtid="{D5CDD505-2E9C-101B-9397-08002B2CF9AE}" pid="9" name="ComplianceAssetId">
    <vt:lpwstr/>
  </property>
  <property fmtid="{D5CDD505-2E9C-101B-9397-08002B2CF9AE}" pid="10" name="TemplateUrl">
    <vt:lpwstr/>
  </property>
</Properties>
</file>